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61" r:id="rId5"/>
    <p:sldId id="257" r:id="rId6"/>
    <p:sldId id="262" r:id="rId7"/>
    <p:sldId id="263" r:id="rId8"/>
    <p:sldId id="268" r:id="rId9"/>
    <p:sldId id="259" r:id="rId10"/>
    <p:sldId id="258" r:id="rId11"/>
    <p:sldId id="264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0" r:id="rId21"/>
    <p:sldId id="269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FF99"/>
    <a:srgbClr val="0099FF"/>
    <a:srgbClr val="00FFFF"/>
    <a:srgbClr val="3399FF"/>
    <a:srgbClr val="0066FF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579C-A952-4BE6-BBDC-3732A35EDB8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640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8772-21D0-4478-91D3-1F19B4A8D54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82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5B2A3-EE22-4CB8-A4C6-ADC2CE66D26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36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EA1E-D187-4F45-9069-015073F5F10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51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DCAF-CF41-48BF-8991-F27AF5115AD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8699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0351-BF4B-499F-A397-0564CAC0000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009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A7AC-6FD9-49F8-BD80-0180DE940DE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993-AFAD-4849-ABB9-A18A1F1C7D7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344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E6F9-8A70-4CE2-A9A1-69B0B3788F6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7644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4BFB-529F-4C10-A0A1-9CB66C0E14E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905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F36C-7AFC-4B12-9457-B12623EC425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258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7D7E5BE-22BD-4255-A033-BE62CDBD4BC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Toothpasteonbrush.jpg" TargetMode="External"/><Relationship Id="rId13" Type="http://schemas.openxmlformats.org/officeDocument/2006/relationships/hyperlink" Target="https://commons.wikimedia.org/wiki/File:Oxygen_molecule.png" TargetMode="External"/><Relationship Id="rId3" Type="http://schemas.openxmlformats.org/officeDocument/2006/relationships/hyperlink" Target="https://commons.wikimedia.org/wiki/File:Sulfur-sample.jpg" TargetMode="External"/><Relationship Id="rId7" Type="http://schemas.openxmlformats.org/officeDocument/2006/relationships/hyperlink" Target="https://commons.wikimedia.org/wiki/File:Liquid_nitrogen_spray_tank.jpg" TargetMode="External"/><Relationship Id="rId12" Type="http://schemas.openxmlformats.org/officeDocument/2006/relationships/hyperlink" Target="https://commons.wikimedia.org/wiki/File:BERYLLIUM_-_KUGEL_1.JPG" TargetMode="External"/><Relationship Id="rId2" Type="http://schemas.openxmlformats.org/officeDocument/2006/relationships/hyperlink" Target="http://web.vscht.cz/~nadhernl/psp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axpixel.net/Almonds-Roasted-Nuts-Roasted-Salted-Nuts-1768792" TargetMode="External"/><Relationship Id="rId11" Type="http://schemas.openxmlformats.org/officeDocument/2006/relationships/hyperlink" Target="https://pixabay.com/cs/illustrations/dna-genetika-biologie-v%C4%9Bda-3889611/" TargetMode="External"/><Relationship Id="rId5" Type="http://schemas.openxmlformats.org/officeDocument/2006/relationships/hyperlink" Target="https://picryl.com/media/n81-in-the-small-magellanic-cloud" TargetMode="External"/><Relationship Id="rId10" Type="http://schemas.openxmlformats.org/officeDocument/2006/relationships/hyperlink" Target="https://cs.wikipedia.org/wiki/Soubor:Ballon_Generali_taking_off.jpg" TargetMode="External"/><Relationship Id="rId4" Type="http://schemas.openxmlformats.org/officeDocument/2006/relationships/hyperlink" Target="https://pixabay.com/cs/photos/baterie-c-nap%c3%a1jen%c3%ad-nab%c3%adt-z%c3%a1sadit%c3%bd-5035068/" TargetMode="External"/><Relationship Id="rId9" Type="http://schemas.openxmlformats.org/officeDocument/2006/relationships/hyperlink" Target="https://commons.wikimedia.org/wiki/File:Piece_of_coal_in_front_of_a_coal_firing_power_plant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ananas.jpg" TargetMode="External"/><Relationship Id="rId3" Type="http://schemas.openxmlformats.org/officeDocument/2006/relationships/hyperlink" Target="https://www.flickr.com/photos/arthur-caranta/17127757887" TargetMode="External"/><Relationship Id="rId7" Type="http://schemas.openxmlformats.org/officeDocument/2006/relationships/hyperlink" Target="https://pixabay.com/cs/illustrations/lidsk%c3%a1-kostra-kostry-anatomie-kosti-5500722/" TargetMode="External"/><Relationship Id="rId2" Type="http://schemas.openxmlformats.org/officeDocument/2006/relationships/hyperlink" Target="https://pixabay.com/cs/photos/baz%c3%a9n-plaveck%c3%bd-baz%c3%a9n-plaveck%c3%bd-syst%c3%a9m-375460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cs/photos/hlin%c3%adk-f%c3%b3lie-staniol-chrom-leskl%c3%bd-5283393/" TargetMode="External"/><Relationship Id="rId5" Type="http://schemas.openxmlformats.org/officeDocument/2006/relationships/hyperlink" Target="https://pixabay.com/cs/photos/rtu%c5%a5-planeta-prostor-koule-vesm%c3%adr-5537392/" TargetMode="External"/><Relationship Id="rId4" Type="http://schemas.openxmlformats.org/officeDocument/2006/relationships/hyperlink" Target="https://pixabay.com/cs/photos/sol%c3%a1rn%c3%ad-panely-obnoviteln%c3%a1-energie-3507949/" TargetMode="External"/><Relationship Id="rId9" Type="http://schemas.openxmlformats.org/officeDocument/2006/relationships/hyperlink" Target="https://pixabay.com/cs/photos/neon-sv%c4%9btlo-podepsat-memphis-elvis-5260318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Hra s propojováním prvků</a:t>
            </a:r>
            <a:endParaRPr lang="en-US" altLang="cs-CZ" smtClean="0"/>
          </a:p>
        </p:txBody>
      </p:sp>
      <p:pic>
        <p:nvPicPr>
          <p:cNvPr id="205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514475"/>
            <a:ext cx="86296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617663" y="4146550"/>
            <a:ext cx="5503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Lehký plyn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Druhý nejhojnější (a druhý nejlehčí) prvek ve vesmíru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Slouží k nafouknutí balónů a vzducholodí</a:t>
            </a:r>
          </a:p>
        </p:txBody>
      </p:sp>
      <p:pic>
        <p:nvPicPr>
          <p:cNvPr id="11267" name="Picture 5" descr="Soubor:Ballon Generali taking 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201613"/>
            <a:ext cx="579755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1071563" y="3257550"/>
            <a:ext cx="68595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"Nosič světla„.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Velmi reaktivní prvek; v přírodě jen ve sloučeninách.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Složka genetického materiálu (DNA).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široce ve výbušninách, v zápalkách.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jako pesticid.</a:t>
            </a:r>
          </a:p>
        </p:txBody>
      </p:sp>
      <p:pic>
        <p:nvPicPr>
          <p:cNvPr id="12291" name="Picture 6" descr="Dna Genetika Biologie - Obrázek zdarma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03200"/>
            <a:ext cx="5240337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334963" y="1433513"/>
            <a:ext cx="42878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jako tužidlo.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Má vynikající vodivost; zvuk a velmi dobře vede elektřinu.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Velmi lehký; slouží k výrobě tryskových letadel, raket a satelitů.</a:t>
            </a:r>
          </a:p>
        </p:txBody>
      </p:sp>
      <p:pic>
        <p:nvPicPr>
          <p:cNvPr id="13315" name="Picture 6" descr="File:BERYLLIUM - KUGEL 1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479550"/>
            <a:ext cx="424973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4957763" y="452438"/>
            <a:ext cx="388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Bezbarvý plyn.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Jedna ze dvou hlavních složek vzduchu.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Vytvářen rostlinami během fotosyntézy.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Zvířata a lidé to potřebují k dýchání.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Když se tři z těchto atomů spojí, vytvoří se molekula ozonu.</a:t>
            </a:r>
          </a:p>
        </p:txBody>
      </p:sp>
      <p:pic>
        <p:nvPicPr>
          <p:cNvPr id="14339" name="Picture 6" descr="File:Oxygen molecule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328738"/>
            <a:ext cx="2762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287338" y="1163638"/>
            <a:ext cx="37941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v bělících a dezinfekčních prostředcích.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v bazénech, aby byly čisté.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Může být použit k čištění pitné vody.</a:t>
            </a:r>
          </a:p>
        </p:txBody>
      </p:sp>
      <p:pic>
        <p:nvPicPr>
          <p:cNvPr id="15363" name="Picture 6" descr="Pool Swimming Swimming-Pool - Free photo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163638"/>
            <a:ext cx="4833938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5116513" y="736600"/>
            <a:ext cx="37941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Vysoce reaktivní prvek.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Jako sůl, která se v oceánech Země vyskytuje ve velkém množství.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Vinaři jej používají ve vinných sudech, aby zabránili přeměně vína na ocet.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Uvolňuje se při cvičení v potu.</a:t>
            </a:r>
          </a:p>
        </p:txBody>
      </p:sp>
      <p:pic>
        <p:nvPicPr>
          <p:cNvPr id="16387" name="Picture 6" descr="Bon je suis chieur .. Mais comment du sel (Sodium) peut êt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31850"/>
            <a:ext cx="374173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5391150" y="928688"/>
            <a:ext cx="35052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Bohatý v zemské kůře; tvoří písek.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k výrobě skleněných a keramických materiálů.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k výrobě elektronických zařízení, jako jsou solární články, tranzistory a počítačové čipy.</a:t>
            </a:r>
          </a:p>
        </p:txBody>
      </p:sp>
      <p:pic>
        <p:nvPicPr>
          <p:cNvPr id="17411" name="Picture 6" descr="Solární Panely Obnovitelné Zdroje - Fotografie zdarma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28725"/>
            <a:ext cx="44354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5116513" y="736600"/>
            <a:ext cx="37941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Vzácný plyn.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Tvoří méně než 1% zemské atmosféry a 70% atmosféry Merkuru.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Velmi stabilní prvek; slouží k uchování starých dokumentů.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Vinaři jej používají ve vinných sudech, aby zabránili přeměně vína na ocet.</a:t>
            </a:r>
          </a:p>
        </p:txBody>
      </p:sp>
      <p:pic>
        <p:nvPicPr>
          <p:cNvPr id="18435" name="Picture 6" descr="Mercury Planet Space - Free photo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98550"/>
            <a:ext cx="453548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366713" y="592138"/>
            <a:ext cx="37338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Známý svou odolností proti korozi a nízkou hmotností.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Ekonomicky významný.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v moderních letadlech kvůli vysokému poměru pevnosti a hmotnosti.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Jako součást slitin pro rámy kol.</a:t>
            </a:r>
          </a:p>
        </p:txBody>
      </p:sp>
      <p:pic>
        <p:nvPicPr>
          <p:cNvPr id="19459" name="Picture 6" descr="Aluminium Foil Tinfoil - Free photo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1255713"/>
            <a:ext cx="436086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 txBox="1">
            <a:spLocks noChangeArrowheads="1"/>
          </p:cNvSpPr>
          <p:nvPr/>
        </p:nvSpPr>
        <p:spPr bwMode="auto">
          <a:xfrm>
            <a:off x="5346700" y="960438"/>
            <a:ext cx="3429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Nachází se v horninách a minerálech.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k výrobě cementů a malt.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Důležitá lidská živina dostupná v mléčných výrobcích, fazolích a pomerančích.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Základní složka listů, kostí, zubů a skořápek.</a:t>
            </a:r>
          </a:p>
        </p:txBody>
      </p:sp>
      <p:pic>
        <p:nvPicPr>
          <p:cNvPr id="20483" name="Picture 7" descr="Human Skeleton Skeletons Anatomy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311275"/>
            <a:ext cx="4397375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5375275" y="457200"/>
            <a:ext cx="3581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Nekovový.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Citronově žlutý v přírodním stavu.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Krvavě červený, když se roztaví.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Při hoření vydává modrý plamen.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Nalezen v blízkosti horkých pramenů; voní jako shnilá vejce.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Vytváří kyselý déšť.</a:t>
            </a:r>
          </a:p>
        </p:txBody>
      </p:sp>
      <p:pic>
        <p:nvPicPr>
          <p:cNvPr id="3075" name="Picture 5" descr="Sulfur-s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793750"/>
            <a:ext cx="408622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3"/>
          <p:cNvSpPr txBox="1">
            <a:spLocks noChangeArrowheads="1"/>
          </p:cNvSpPr>
          <p:nvPr/>
        </p:nvSpPr>
        <p:spPr bwMode="auto">
          <a:xfrm>
            <a:off x="5029200" y="1235075"/>
            <a:ext cx="3733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Stříbřitě bílý 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Lze řezat nožem.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Nezbytný prvek pro všechny živé tvory.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 kombinaci s chlorem se používá k zastavení srdce během operací.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Při hoření vydává fialový plamen.</a:t>
            </a:r>
          </a:p>
        </p:txBody>
      </p:sp>
      <p:pic>
        <p:nvPicPr>
          <p:cNvPr id="21507" name="Picture 6" descr="File:Bananas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85888"/>
            <a:ext cx="42227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4911725" y="1554163"/>
            <a:ext cx="38100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Vzácný plyn.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Na Zemi velmi vzácný, ale hojný ve zbytku vesmíru.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Nejintenzivnější světelný výboj všech plynů.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k výrobě reklamních značek.</a:t>
            </a:r>
          </a:p>
        </p:txBody>
      </p:sp>
      <p:pic>
        <p:nvPicPr>
          <p:cNvPr id="22531" name="Picture 6" descr="Neon Light Sign - Free photo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785938"/>
            <a:ext cx="4154487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717550"/>
          </a:xfrm>
        </p:spPr>
        <p:txBody>
          <a:bodyPr/>
          <a:lstStyle/>
          <a:p>
            <a:r>
              <a:rPr lang="cs-CZ" altLang="cs-CZ" smtClean="0">
                <a:solidFill>
                  <a:srgbClr val="CC0099"/>
                </a:solidFill>
              </a:rPr>
              <a:t>Odpovědi</a:t>
            </a:r>
            <a:endParaRPr lang="en-US" altLang="cs-CZ" smtClean="0">
              <a:solidFill>
                <a:srgbClr val="CC0099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1308100" y="1600200"/>
            <a:ext cx="3187700" cy="4113213"/>
          </a:xfrm>
        </p:spPr>
        <p:txBody>
          <a:bodyPr/>
          <a:lstStyle/>
          <a:p>
            <a:r>
              <a:rPr lang="en-US" altLang="cs-CZ" sz="2000" smtClean="0"/>
              <a:t>Slide 1: </a:t>
            </a:r>
            <a:r>
              <a:rPr lang="cs-CZ" altLang="cs-CZ" sz="2000" smtClean="0"/>
              <a:t>tabulka prvků</a:t>
            </a:r>
            <a:endParaRPr lang="en-US" altLang="cs-CZ" sz="2000" smtClean="0"/>
          </a:p>
          <a:p>
            <a:r>
              <a:rPr lang="en-US" altLang="cs-CZ" sz="2000" smtClean="0"/>
              <a:t>Slide 2: </a:t>
            </a:r>
            <a:r>
              <a:rPr lang="cs-CZ" altLang="cs-CZ" sz="2000" smtClean="0"/>
              <a:t>síra</a:t>
            </a:r>
            <a:endParaRPr lang="en-US" altLang="cs-CZ" sz="2000" smtClean="0"/>
          </a:p>
          <a:p>
            <a:r>
              <a:rPr lang="en-US" altLang="cs-CZ" sz="2000" smtClean="0"/>
              <a:t>Slide 3: </a:t>
            </a:r>
            <a:r>
              <a:rPr lang="cs-CZ" altLang="cs-CZ" sz="2000" smtClean="0"/>
              <a:t>bor</a:t>
            </a:r>
            <a:endParaRPr lang="en-US" altLang="cs-CZ" sz="2000" smtClean="0"/>
          </a:p>
          <a:p>
            <a:r>
              <a:rPr lang="en-US" altLang="cs-CZ" sz="2000" smtClean="0"/>
              <a:t>Slide 4: </a:t>
            </a:r>
            <a:r>
              <a:rPr lang="cs-CZ" altLang="cs-CZ" sz="2000" smtClean="0"/>
              <a:t>lithium</a:t>
            </a:r>
            <a:endParaRPr lang="en-US" altLang="cs-CZ" sz="2000" smtClean="0"/>
          </a:p>
          <a:p>
            <a:r>
              <a:rPr lang="en-US" altLang="cs-CZ" sz="2000" smtClean="0"/>
              <a:t>Slide 5: </a:t>
            </a:r>
            <a:r>
              <a:rPr lang="cs-CZ" altLang="cs-CZ" sz="2000" smtClean="0"/>
              <a:t>vodík</a:t>
            </a:r>
            <a:endParaRPr lang="en-US" altLang="cs-CZ" sz="2000" smtClean="0"/>
          </a:p>
          <a:p>
            <a:r>
              <a:rPr lang="en-US" altLang="cs-CZ" sz="2000" smtClean="0"/>
              <a:t>Slide 6: </a:t>
            </a:r>
            <a:r>
              <a:rPr lang="cs-CZ" altLang="cs-CZ" sz="2000" smtClean="0"/>
              <a:t>hořčík</a:t>
            </a:r>
            <a:endParaRPr lang="en-US" altLang="cs-CZ" sz="2000" smtClean="0"/>
          </a:p>
          <a:p>
            <a:r>
              <a:rPr lang="en-US" altLang="cs-CZ" sz="2000" smtClean="0"/>
              <a:t>Slide 7: </a:t>
            </a:r>
            <a:r>
              <a:rPr lang="cs-CZ" altLang="cs-CZ" sz="2000" smtClean="0"/>
              <a:t>dusík</a:t>
            </a:r>
            <a:endParaRPr lang="en-US" altLang="cs-CZ" sz="2000" smtClean="0"/>
          </a:p>
          <a:p>
            <a:r>
              <a:rPr lang="en-US" altLang="cs-CZ" sz="2000" smtClean="0"/>
              <a:t>Slide 8: </a:t>
            </a:r>
            <a:r>
              <a:rPr lang="cs-CZ" altLang="cs-CZ" sz="2000" smtClean="0"/>
              <a:t>fluor</a:t>
            </a:r>
            <a:endParaRPr lang="en-US" altLang="cs-CZ" sz="2000" smtClean="0"/>
          </a:p>
          <a:p>
            <a:r>
              <a:rPr lang="en-US" altLang="cs-CZ" sz="2000" smtClean="0"/>
              <a:t>Slide 9: </a:t>
            </a:r>
            <a:r>
              <a:rPr lang="cs-CZ" altLang="cs-CZ" sz="2000" smtClean="0"/>
              <a:t>uhlík</a:t>
            </a:r>
            <a:endParaRPr lang="en-US" altLang="cs-CZ" sz="2000" smtClean="0"/>
          </a:p>
          <a:p>
            <a:r>
              <a:rPr lang="en-US" altLang="cs-CZ" sz="2000" smtClean="0"/>
              <a:t>Slide 10: </a:t>
            </a:r>
            <a:r>
              <a:rPr lang="cs-CZ" altLang="cs-CZ" sz="2000" smtClean="0"/>
              <a:t>helium</a:t>
            </a:r>
            <a:endParaRPr lang="en-US" altLang="cs-CZ" sz="2000" smtClean="0"/>
          </a:p>
          <a:p>
            <a:r>
              <a:rPr lang="en-US" altLang="cs-CZ" sz="2000" smtClean="0"/>
              <a:t>Slide 11: </a:t>
            </a:r>
            <a:r>
              <a:rPr lang="cs-CZ" altLang="cs-CZ" sz="2000" smtClean="0"/>
              <a:t>fosfor</a:t>
            </a:r>
            <a:endParaRPr lang="en-US" altLang="cs-CZ" sz="2000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cs-CZ" sz="2000" smtClean="0"/>
              <a:t>Slide 12: </a:t>
            </a:r>
            <a:r>
              <a:rPr lang="cs-CZ" altLang="cs-CZ" sz="2000" smtClean="0"/>
              <a:t>berillium</a:t>
            </a:r>
            <a:endParaRPr lang="en-US" altLang="cs-CZ" sz="2000" smtClean="0"/>
          </a:p>
          <a:p>
            <a:r>
              <a:rPr lang="en-US" altLang="cs-CZ" sz="2000" smtClean="0"/>
              <a:t>Slide 13: </a:t>
            </a:r>
            <a:r>
              <a:rPr lang="cs-CZ" altLang="cs-CZ" sz="2000" smtClean="0"/>
              <a:t>kyslík</a:t>
            </a:r>
            <a:endParaRPr lang="en-US" altLang="cs-CZ" sz="2000" smtClean="0"/>
          </a:p>
          <a:p>
            <a:r>
              <a:rPr lang="en-US" altLang="cs-CZ" sz="2000" smtClean="0"/>
              <a:t>Slide 14: </a:t>
            </a:r>
            <a:r>
              <a:rPr lang="cs-CZ" altLang="cs-CZ" sz="2000" smtClean="0"/>
              <a:t>chlor</a:t>
            </a:r>
            <a:endParaRPr lang="en-US" altLang="cs-CZ" sz="2000" smtClean="0"/>
          </a:p>
          <a:p>
            <a:r>
              <a:rPr lang="en-US" altLang="cs-CZ" sz="2000" smtClean="0"/>
              <a:t>Slide 15: </a:t>
            </a:r>
            <a:r>
              <a:rPr lang="cs-CZ" altLang="cs-CZ" sz="2000" smtClean="0"/>
              <a:t>sodík</a:t>
            </a:r>
            <a:endParaRPr lang="en-US" altLang="cs-CZ" sz="2000" smtClean="0"/>
          </a:p>
          <a:p>
            <a:r>
              <a:rPr lang="en-US" altLang="cs-CZ" sz="2000" smtClean="0"/>
              <a:t>Slide 16: </a:t>
            </a:r>
            <a:r>
              <a:rPr lang="cs-CZ" altLang="cs-CZ" sz="2000" smtClean="0"/>
              <a:t>křemík</a:t>
            </a:r>
            <a:endParaRPr lang="en-US" altLang="cs-CZ" sz="2000" smtClean="0"/>
          </a:p>
          <a:p>
            <a:r>
              <a:rPr lang="en-US" altLang="cs-CZ" sz="2000" smtClean="0"/>
              <a:t>Slide 17: </a:t>
            </a:r>
            <a:r>
              <a:rPr lang="cs-CZ" altLang="cs-CZ" sz="2000" smtClean="0"/>
              <a:t>argon</a:t>
            </a:r>
            <a:endParaRPr lang="en-US" altLang="cs-CZ" sz="2000" smtClean="0"/>
          </a:p>
          <a:p>
            <a:r>
              <a:rPr lang="en-US" altLang="cs-CZ" sz="2000" smtClean="0"/>
              <a:t>Slide 18: </a:t>
            </a:r>
            <a:r>
              <a:rPr lang="cs-CZ" altLang="cs-CZ" sz="2000" smtClean="0"/>
              <a:t>hliník</a:t>
            </a:r>
            <a:endParaRPr lang="en-US" altLang="cs-CZ" sz="2000" smtClean="0"/>
          </a:p>
          <a:p>
            <a:r>
              <a:rPr lang="en-US" altLang="cs-CZ" sz="2000" smtClean="0"/>
              <a:t>Slide 19: </a:t>
            </a:r>
            <a:r>
              <a:rPr lang="cs-CZ" altLang="cs-CZ" sz="2000" smtClean="0"/>
              <a:t>vápník</a:t>
            </a:r>
            <a:endParaRPr lang="en-US" altLang="cs-CZ" sz="2000" smtClean="0"/>
          </a:p>
          <a:p>
            <a:r>
              <a:rPr lang="en-US" altLang="cs-CZ" sz="2000" smtClean="0"/>
              <a:t>Slide 20: </a:t>
            </a:r>
            <a:r>
              <a:rPr lang="cs-CZ" altLang="cs-CZ" sz="2000" smtClean="0"/>
              <a:t>draslík</a:t>
            </a:r>
            <a:endParaRPr lang="en-US" altLang="cs-CZ" sz="2000" smtClean="0"/>
          </a:p>
          <a:p>
            <a:r>
              <a:rPr lang="en-US" altLang="cs-CZ" sz="2000" smtClean="0"/>
              <a:t>Slide 21: </a:t>
            </a:r>
            <a:r>
              <a:rPr lang="cs-CZ" altLang="cs-CZ" sz="2000" smtClean="0"/>
              <a:t>neon</a:t>
            </a:r>
            <a:endParaRPr lang="en-US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Odkazy na zdroje</a:t>
            </a:r>
          </a:p>
        </p:txBody>
      </p:sp>
      <p:sp>
        <p:nvSpPr>
          <p:cNvPr id="24579" name="TextovéPole 4"/>
          <p:cNvSpPr txBox="1">
            <a:spLocks noChangeArrowheads="1"/>
          </p:cNvSpPr>
          <p:nvPr/>
        </p:nvSpPr>
        <p:spPr bwMode="auto">
          <a:xfrm>
            <a:off x="544513" y="1293813"/>
            <a:ext cx="8304212" cy="784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Periodická soustava prvků dle IUPAC. </a:t>
            </a:r>
            <a:r>
              <a:rPr lang="cs-CZ" altLang="cs-CZ" i="1"/>
              <a:t>Osobní webové stránky Ladislava Nádherného na VŠCHT Praha</a:t>
            </a:r>
            <a:r>
              <a:rPr lang="cs-CZ" altLang="cs-CZ"/>
              <a:t> [online]. Praha: VŠCHT Praha, 2017 [cit. 2019-09-13]. Dostupné z: </a:t>
            </a:r>
            <a:r>
              <a:rPr lang="cs-CZ" altLang="cs-CZ">
                <a:hlinkClick r:id="rId2"/>
              </a:rPr>
              <a:t>http://web.vscht.cz/~nadhernl/psp.html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3"/>
              </a:rPr>
              <a:t>https://commons.wikimedia.org/wiki/File:Sulfur-sample.jpg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4"/>
              </a:rPr>
              <a:t>https://pixabay.com/cs/photos/baterie-c-nap%c3%a1jen%c3%ad-nab%c3%adt-z%c3%a1sadit%c3%bd-5035068/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5"/>
              </a:rPr>
              <a:t>https://picryl.com/media/n81-in-the-small-magellanic-cloud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6"/>
              </a:rPr>
              <a:t>https://www.maxpixel.net/Almonds-Roasted-Nuts-Roasted-Salted-Nuts-1768792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7"/>
              </a:rPr>
              <a:t>https://commons.wikimedia.org/wiki/File:Liquid_nitrogen_spray_tank.jpg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8"/>
              </a:rPr>
              <a:t>https://commons.wikimedia.org/wiki/File:Toothpasteonbrush.jpg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9"/>
              </a:rPr>
              <a:t>https://commons.wikimedia.org/wiki/File:Piece_of_coal_in_front_of_a_coal_firing_power_plant.jpg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10"/>
              </a:rPr>
              <a:t>https://cs.wikipedia.org/wiki/Soubor:Ballon_Generali_taking_off.jpg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11"/>
              </a:rPr>
              <a:t>https://pixabay.com/cs/illustrations/dna-genetika-biologie-v%C4%9Bda-3889611/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12"/>
              </a:rPr>
              <a:t>https://commons.wikimedia.org/wiki/File:BERYLLIUM_-_KUGEL_1.JPG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13"/>
              </a:rPr>
              <a:t>https://commons.wikimedia.org/wiki/File:Oxygen_molecule.png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Odkazy na zdroje</a:t>
            </a:r>
          </a:p>
        </p:txBody>
      </p:sp>
      <p:sp>
        <p:nvSpPr>
          <p:cNvPr id="25603" name="TextovéPole 4"/>
          <p:cNvSpPr txBox="1">
            <a:spLocks noChangeArrowheads="1"/>
          </p:cNvSpPr>
          <p:nvPr/>
        </p:nvSpPr>
        <p:spPr bwMode="auto">
          <a:xfrm>
            <a:off x="544513" y="1293813"/>
            <a:ext cx="8304212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2"/>
              </a:rPr>
              <a:t>https://pixabay.com/cs/photos/baz%c3%a9n-plaveck%c3%bd-baz%c3%a9n-plaveck%c3%bd-syst%c3%a9m-375460/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3"/>
              </a:rPr>
              <a:t>https://www.flickr.com/photos/arthur-caranta/17127757887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4"/>
              </a:rPr>
              <a:t>https://pixabay.com/cs/photos/sol%c3%a1rn%c3%ad-panely-obnoviteln%c3%a1-energie-3507949/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5"/>
              </a:rPr>
              <a:t>https://pixabay.com/cs/photos/rtu%c5%a5-planeta-prostor-koule-vesm%c3%adr-5537392/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6"/>
              </a:rPr>
              <a:t>https://pixabay.com/cs/photos/hlin%c3%adk-f%c3%b3lie-staniol-chrom-leskl%c3%bd-5283393/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7"/>
              </a:rPr>
              <a:t>https://pixabay.com/cs/illustrations/lidsk%c3%a1-kostra-kostry-anatomie-kosti-5500722/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8"/>
              </a:rPr>
              <a:t>https://commons.wikimedia.org/wiki/File:Bananas.jpg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>
                <a:hlinkClick r:id="rId9"/>
              </a:rPr>
              <a:t>https://pixabay.com/cs/photos/neon-sv%c4%9btlo-podepsat-memphis-elvis-5260318/</a:t>
            </a: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4899025" y="1014413"/>
            <a:ext cx="3990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 přírodě pouze ve sloučeninách s jinými prvky.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Živina pro rostliny, která pomáhá budovat struktury buněčných stěn.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Jako kyselina, která se používá k hubení hmyzu.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Také čisticí prostředek.</a:t>
            </a:r>
          </a:p>
        </p:txBody>
      </p:sp>
      <p:pic>
        <p:nvPicPr>
          <p:cNvPr id="4099" name="Picture 10" descr="Hořká sůl s boraxem 1kg : INPES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36613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4899025" y="1014413"/>
            <a:ext cx="39909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Měkký, stříbřitě bílá barva.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v bateriích.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k léčbě některých duševních poruch.</a:t>
            </a:r>
          </a:p>
        </p:txBody>
      </p:sp>
      <p:pic>
        <p:nvPicPr>
          <p:cNvPr id="5123" name="Picture 6" descr="Baterie C Moc - Fotografie zdarma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757238"/>
            <a:ext cx="37306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5029200" y="1371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42900" y="1135063"/>
            <a:ext cx="457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Nekovový, bezbarvý plyn.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Nejhojnější (a nejlehčí) prvek ve vesmíru.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Tvoří 75% zemské hmoty.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Nalezeno ve hvězdách a planetách.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 kombinaci s kyslíkem tento prvek vytváří vodu.</a:t>
            </a:r>
          </a:p>
        </p:txBody>
      </p:sp>
      <p:pic>
        <p:nvPicPr>
          <p:cNvPr id="6148" name="Picture 6" descr="N81 in the Small Magellanic Cloud - PICRYL Public Domain 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85888"/>
            <a:ext cx="3535362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4975225" y="1193800"/>
            <a:ext cx="36972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Hoří ve vzduchu a vytváří zářivě bílé světlo.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Používá se k výrobě ohňostrojů a námořních světlic.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Dobrý pro tělo.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Nachází se v potravinách  jako jsou kešu oříšky a mandle.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Minerální vody.</a:t>
            </a:r>
          </a:p>
        </p:txBody>
      </p:sp>
      <p:pic>
        <p:nvPicPr>
          <p:cNvPr id="7171" name="Picture 7" descr="Free photo Almonds Roasted Nuts Roasted Salted Nuts - Max Pix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611313"/>
            <a:ext cx="390048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701675" y="1101725"/>
            <a:ext cx="37417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Bezbarvý plyn.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Tvoří 78% zemské atmosféry.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Nachází se v organismech.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Jako plyn způsobuje omrzliny na lidské pokožce; kapalný slouží k odstranění bradavic.</a:t>
            </a:r>
          </a:p>
        </p:txBody>
      </p:sp>
      <p:pic>
        <p:nvPicPr>
          <p:cNvPr id="8195" name="Picture 5" descr="File:Liquid nitrogen spray tank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27113"/>
            <a:ext cx="2716213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4775200" y="1176338"/>
            <a:ext cx="37750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Nejvíce reaktivní ze všech prvků.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Složka v zubní pastě.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 kombinaci s dalším prvkem (uran) byla vyrobena atomová bomba, která byla použita ve druhé světové válce.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Způsobuje těžké poleptání kůže.</a:t>
            </a:r>
            <a:endParaRPr lang="cs-CZ" altLang="cs-CZ" sz="1800"/>
          </a:p>
        </p:txBody>
      </p:sp>
      <p:pic>
        <p:nvPicPr>
          <p:cNvPr id="9219" name="Picture 6" descr="File:Toothpasteonbrush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543050"/>
            <a:ext cx="41941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684213" y="3925888"/>
            <a:ext cx="8699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Nekov.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Vytváří různé vazby, které vytvářejí různé důležité látky.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Stavební kámen života.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Tvoří tuhu i diamant.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Ve sloučenině s kyslíkem je potravou pro rostliny.</a:t>
            </a:r>
          </a:p>
        </p:txBody>
      </p:sp>
      <p:pic>
        <p:nvPicPr>
          <p:cNvPr id="10243" name="Picture 6" descr="File:Piece of coal in front of a coal firing power 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95275"/>
            <a:ext cx="62738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791</Words>
  <Application>Microsoft Office PowerPoint</Application>
  <PresentationFormat>Předvádění na obrazovce (4:3)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Default Design</vt:lpstr>
      <vt:lpstr>Hra s propojováním prvků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Odpovědi</vt:lpstr>
      <vt:lpstr>Odkazy na zdroje</vt:lpstr>
      <vt:lpstr>Odkazy na zdroje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Cooper</dc:creator>
  <cp:lastModifiedBy>Admin</cp:lastModifiedBy>
  <cp:revision>67</cp:revision>
  <dcterms:created xsi:type="dcterms:W3CDTF">2007-02-06T18:03:13Z</dcterms:created>
  <dcterms:modified xsi:type="dcterms:W3CDTF">2021-08-19T21:42:53Z</dcterms:modified>
</cp:coreProperties>
</file>