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4"/>
  </p:notesMasterIdLst>
  <p:sldIdLst>
    <p:sldId id="256" r:id="rId2"/>
    <p:sldId id="261" r:id="rId3"/>
    <p:sldId id="265" r:id="rId4"/>
    <p:sldId id="270" r:id="rId5"/>
    <p:sldId id="336" r:id="rId6"/>
    <p:sldId id="345" r:id="rId7"/>
    <p:sldId id="317" r:id="rId8"/>
    <p:sldId id="341" r:id="rId9"/>
    <p:sldId id="303" r:id="rId10"/>
    <p:sldId id="258" r:id="rId11"/>
    <p:sldId id="344" r:id="rId12"/>
    <p:sldId id="314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02E788B5-E8B3-497A-B36F-2307217D97CB}">
          <p14:sldIdLst>
            <p14:sldId id="256"/>
          </p14:sldIdLst>
        </p14:section>
        <p14:section name="Oddíl bez názvu" id="{AC70E594-CBA5-4E9D-9FC9-AD9993612358}">
          <p14:sldIdLst>
            <p14:sldId id="261"/>
            <p14:sldId id="265"/>
            <p14:sldId id="270"/>
            <p14:sldId id="336"/>
            <p14:sldId id="345"/>
            <p14:sldId id="317"/>
            <p14:sldId id="341"/>
            <p14:sldId id="303"/>
            <p14:sldId id="258"/>
            <p14:sldId id="344"/>
            <p14:sldId id="31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li ♠" initials="H♠" lastIdx="2" clrIdx="0">
    <p:extLst>
      <p:ext uri="{19B8F6BF-5375-455C-9EA6-DF929625EA0E}">
        <p15:presenceInfo xmlns:p15="http://schemas.microsoft.com/office/powerpoint/2012/main" userId="e7dc267b8082ae0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6309"/>
    <a:srgbClr val="E84219"/>
    <a:srgbClr val="54B8D0"/>
    <a:srgbClr val="9ED6E4"/>
    <a:srgbClr val="F38D47"/>
    <a:srgbClr val="F8B98F"/>
    <a:srgbClr val="2D2938"/>
    <a:srgbClr val="2E75B6"/>
    <a:srgbClr val="A9E2E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75" autoAdjust="0"/>
    <p:restoredTop sz="94291" autoAdjust="0"/>
  </p:normalViewPr>
  <p:slideViewPr>
    <p:cSldViewPr snapToGrid="0">
      <p:cViewPr varScale="1">
        <p:scale>
          <a:sx n="65" d="100"/>
          <a:sy n="65" d="100"/>
        </p:scale>
        <p:origin x="90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9E67B1-65B0-4810-8864-75212859033B}" type="datetimeFigureOut">
              <a:rPr lang="cs-CZ" smtClean="0"/>
              <a:pPr/>
              <a:t>13.7.2023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49D481-FA98-4C41-9BF6-F283112EA2C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2180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68509-2A8F-4F23-AB80-851CD07F6D19}" type="datetimeFigureOut">
              <a:rPr lang="cs-CZ" smtClean="0"/>
              <a:pPr/>
              <a:t>13.7.2023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F85B8-57CE-4673-A01F-041217B3118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4025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68509-2A8F-4F23-AB80-851CD07F6D19}" type="datetimeFigureOut">
              <a:rPr lang="cs-CZ" smtClean="0"/>
              <a:pPr/>
              <a:t>13.7.2023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F85B8-57CE-4673-A01F-041217B3118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7038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68509-2A8F-4F23-AB80-851CD07F6D19}" type="datetimeFigureOut">
              <a:rPr lang="cs-CZ" smtClean="0"/>
              <a:pPr/>
              <a:t>13.7.2023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F85B8-57CE-4673-A01F-041217B3118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4305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68509-2A8F-4F23-AB80-851CD07F6D19}" type="datetimeFigureOut">
              <a:rPr lang="cs-CZ" smtClean="0"/>
              <a:pPr/>
              <a:t>13.7.2023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F85B8-57CE-4673-A01F-041217B3118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2846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68509-2A8F-4F23-AB80-851CD07F6D19}" type="datetimeFigureOut">
              <a:rPr lang="cs-CZ" smtClean="0"/>
              <a:pPr/>
              <a:t>13.7.2023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F85B8-57CE-4673-A01F-041217B3118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1892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68509-2A8F-4F23-AB80-851CD07F6D19}" type="datetimeFigureOut">
              <a:rPr lang="cs-CZ" smtClean="0"/>
              <a:pPr/>
              <a:t>13.7.2023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F85B8-57CE-4673-A01F-041217B3118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5612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68509-2A8F-4F23-AB80-851CD07F6D19}" type="datetimeFigureOut">
              <a:rPr lang="cs-CZ" smtClean="0"/>
              <a:pPr/>
              <a:t>13.7.2023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F85B8-57CE-4673-A01F-041217B3118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7000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68509-2A8F-4F23-AB80-851CD07F6D19}" type="datetimeFigureOut">
              <a:rPr lang="cs-CZ" smtClean="0"/>
              <a:pPr/>
              <a:t>13.7.2023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F85B8-57CE-4673-A01F-041217B3118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9129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68509-2A8F-4F23-AB80-851CD07F6D19}" type="datetimeFigureOut">
              <a:rPr lang="cs-CZ" smtClean="0"/>
              <a:pPr/>
              <a:t>13.7.2023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F85B8-57CE-4673-A01F-041217B3118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712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68509-2A8F-4F23-AB80-851CD07F6D19}" type="datetimeFigureOut">
              <a:rPr lang="cs-CZ" smtClean="0"/>
              <a:pPr/>
              <a:t>13.7.2023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F85B8-57CE-4673-A01F-041217B3118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4365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68509-2A8F-4F23-AB80-851CD07F6D19}" type="datetimeFigureOut">
              <a:rPr lang="cs-CZ" smtClean="0"/>
              <a:pPr/>
              <a:t>13.7.2023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F85B8-57CE-4673-A01F-041217B3118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022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868509-2A8F-4F23-AB80-851CD07F6D19}" type="datetimeFigureOut">
              <a:rPr lang="cs-CZ" smtClean="0"/>
              <a:pPr/>
              <a:t>13.7.2023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5F85B8-57CE-4673-A01F-041217B3118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8313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11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image" Target="../media/image16.sv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1.sv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1.sv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3.png"/><Relationship Id="rId7" Type="http://schemas.openxmlformats.org/officeDocument/2006/relationships/image" Target="../media/image31.sv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19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cký objekt 7" descr="Monitor se souvislou výplní">
            <a:extLst>
              <a:ext uri="{FF2B5EF4-FFF2-40B4-BE49-F238E27FC236}">
                <a16:creationId xmlns:a16="http://schemas.microsoft.com/office/drawing/2014/main" id="{2E02D915-17B9-4863-A0AA-26424EA4D6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467041" y="3590926"/>
            <a:ext cx="1869077" cy="1869077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0DB1836B-525C-47BA-B721-F7BD4A1188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7100" y="1082968"/>
            <a:ext cx="10274300" cy="2814777"/>
          </a:xfrm>
        </p:spPr>
        <p:txBody>
          <a:bodyPr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000" b="1" dirty="0">
                <a:latin typeface="Source Code Pro" panose="020B0509030403020204" pitchFamily="49" charset="0"/>
                <a:ea typeface="Source Code Pro" panose="020B0509030403020204" pitchFamily="49" charset="0"/>
              </a:rPr>
              <a:t>Reklama ve videohrách</a:t>
            </a:r>
            <a:br>
              <a:rPr lang="cs-CZ" sz="4000" b="1" dirty="0">
                <a:latin typeface="Source Code Pro" panose="020B0509030403020204" pitchFamily="49" charset="0"/>
                <a:ea typeface="Source Code Pro" panose="020B0509030403020204" pitchFamily="49" charset="0"/>
              </a:rPr>
            </a:br>
            <a:br>
              <a:rPr lang="cs-CZ" sz="4000" b="1" dirty="0">
                <a:solidFill>
                  <a:schemeClr val="tx2">
                    <a:lumMod val="10000"/>
                  </a:schemeClr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</a:br>
            <a:endParaRPr lang="cs-CZ" sz="4000" b="1" dirty="0">
              <a:solidFill>
                <a:schemeClr val="tx2">
                  <a:lumMod val="10000"/>
                </a:schemeClr>
              </a:solidFill>
              <a:latin typeface="Source Code Pro" panose="020B0509030403020204" pitchFamily="49" charset="0"/>
              <a:ea typeface="Source Code Pro" panose="020B0509030403020204" pitchFamily="49" charset="0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22D81C1-EE50-4CD2-A59F-1D55B8114E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155951"/>
            <a:ext cx="9144000" cy="1655762"/>
          </a:xfrm>
        </p:spPr>
        <p:txBody>
          <a:bodyPr/>
          <a:lstStyle/>
          <a:p>
            <a:r>
              <a:rPr lang="cs-CZ" dirty="0">
                <a:latin typeface="Source Code Pro" panose="020B0509030403020204" pitchFamily="49" charset="0"/>
                <a:ea typeface="Source Code Pro" panose="020B0509030403020204" pitchFamily="49" charset="0"/>
              </a:rPr>
              <a:t>Pracovní list 7</a:t>
            </a:r>
          </a:p>
        </p:txBody>
      </p:sp>
      <p:pic>
        <p:nvPicPr>
          <p:cNvPr id="6" name="Grafický objekt 5" descr="Herní ovladač se souvislou výplní">
            <a:extLst>
              <a:ext uri="{FF2B5EF4-FFF2-40B4-BE49-F238E27FC236}">
                <a16:creationId xmlns:a16="http://schemas.microsoft.com/office/drawing/2014/main" id="{53979892-5D55-4B58-92AF-A681F9A6421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6231343" y="3897745"/>
            <a:ext cx="1560928" cy="156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433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>
            <a:extLst>
              <a:ext uri="{FF2B5EF4-FFF2-40B4-BE49-F238E27FC236}">
                <a16:creationId xmlns:a16="http://schemas.microsoft.com/office/drawing/2014/main" id="{D784C8F4-B405-44F8-8EEB-32A2307B6967}"/>
              </a:ext>
            </a:extLst>
          </p:cNvPr>
          <p:cNvSpPr txBox="1"/>
          <p:nvPr/>
        </p:nvSpPr>
        <p:spPr>
          <a:xfrm>
            <a:off x="674254" y="1652588"/>
            <a:ext cx="10935855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-CZ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Vytvoří kvalitní a zajímavé hry.</a:t>
            </a:r>
          </a:p>
          <a:p>
            <a:pPr marL="457200" lvl="0" indent="-3429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-CZ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Rozhodne se, jestli bude hra placená.</a:t>
            </a:r>
          </a:p>
          <a:p>
            <a:pPr marL="457200" lvl="0" indent="-3429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-CZ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U hry zdarma se zamyslí nad jinou formou výdělku.</a:t>
            </a:r>
          </a:p>
          <a:p>
            <a:pPr marL="457200" lvl="0" indent="-3429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-CZ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Vývojář by měl vybrat pouze některé z metod výdělku.</a:t>
            </a:r>
          </a:p>
          <a:p>
            <a:pPr marL="457200" lvl="0" indent="-3429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-CZ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Hra by neměla být plná reklam. </a:t>
            </a:r>
          </a:p>
          <a:p>
            <a:pPr marL="457200" lvl="0" indent="-3429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-CZ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Hráč má možnost rozhodnutí, zda bude na reklamy koukat.</a:t>
            </a:r>
          </a:p>
          <a:p>
            <a:pPr marL="457200" lvl="0" indent="-3429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-CZ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Vývojář by měl reklamu ve hře označit slovem reklama.</a:t>
            </a:r>
          </a:p>
          <a:p>
            <a:pPr marL="457200" lvl="0" indent="-3429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-CZ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Mělo by být možné hrát hru i bez zaplacení.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A8E2C72-8593-4FEC-BA7E-69178D2A7D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15427" y="1923211"/>
            <a:ext cx="5738373" cy="3792773"/>
          </a:xfrm>
          <a:prstGeom prst="rect">
            <a:avLst/>
          </a:prstGeom>
        </p:spPr>
      </p:pic>
      <p:pic>
        <p:nvPicPr>
          <p:cNvPr id="26" name="Obrázek 25">
            <a:extLst>
              <a:ext uri="{FF2B5EF4-FFF2-40B4-BE49-F238E27FC236}">
                <a16:creationId xmlns:a16="http://schemas.microsoft.com/office/drawing/2014/main" id="{772FA5D9-7DC6-4D7F-A465-FB49A14B54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40000"/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660"/>
                    </a14:imgEffect>
                    <a14:imgEffect>
                      <a14:saturation sat="39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6099"/>
            <a:ext cx="12344400" cy="1020765"/>
          </a:xfrm>
          <a:prstGeom prst="rect">
            <a:avLst/>
          </a:prstGeom>
          <a:effectLst/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8F6F416-F2D2-4CEA-858B-350F1CE0C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b="1" dirty="0">
                <a:latin typeface="Source Code Pro" panose="020B0509030403020204" pitchFamily="49" charset="0"/>
                <a:ea typeface="Source Code Pro" panose="020B0509030403020204" pitchFamily="49" charset="0"/>
              </a:rPr>
              <a:t>Pravidla pro vývojáře</a:t>
            </a:r>
          </a:p>
        </p:txBody>
      </p:sp>
      <p:sp>
        <p:nvSpPr>
          <p:cNvPr id="19" name="Volný tvar: obrazec 18">
            <a:extLst>
              <a:ext uri="{FF2B5EF4-FFF2-40B4-BE49-F238E27FC236}">
                <a16:creationId xmlns:a16="http://schemas.microsoft.com/office/drawing/2014/main" id="{8B7933C9-6D04-4B2E-BC4B-5743E89EC99D}"/>
              </a:ext>
            </a:extLst>
          </p:cNvPr>
          <p:cNvSpPr/>
          <p:nvPr/>
        </p:nvSpPr>
        <p:spPr>
          <a:xfrm>
            <a:off x="965200" y="1244600"/>
            <a:ext cx="9728200" cy="50799"/>
          </a:xfrm>
          <a:custGeom>
            <a:avLst/>
            <a:gdLst>
              <a:gd name="connsiteX0" fmla="*/ 0 w 9105900"/>
              <a:gd name="connsiteY0" fmla="*/ 63500 h 114300"/>
              <a:gd name="connsiteX1" fmla="*/ 5308600 w 9105900"/>
              <a:gd name="connsiteY1" fmla="*/ 0 h 114300"/>
              <a:gd name="connsiteX2" fmla="*/ 9105900 w 9105900"/>
              <a:gd name="connsiteY2" fmla="*/ 11430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05900" h="114300">
                <a:moveTo>
                  <a:pt x="0" y="63500"/>
                </a:moveTo>
                <a:lnTo>
                  <a:pt x="5308600" y="0"/>
                </a:lnTo>
                <a:cubicBezTo>
                  <a:pt x="6826250" y="8467"/>
                  <a:pt x="8587317" y="65617"/>
                  <a:pt x="9105900" y="114300"/>
                </a:cubicBezTo>
              </a:path>
            </a:pathLst>
          </a:cu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66776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Obrázek 25">
            <a:extLst>
              <a:ext uri="{FF2B5EF4-FFF2-40B4-BE49-F238E27FC236}">
                <a16:creationId xmlns:a16="http://schemas.microsoft.com/office/drawing/2014/main" id="{772FA5D9-7DC6-4D7F-A465-FB49A14B54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40000"/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660"/>
                    </a14:imgEffect>
                    <a14:imgEffect>
                      <a14:saturation sat="39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6099"/>
            <a:ext cx="12344400" cy="1020765"/>
          </a:xfrm>
          <a:prstGeom prst="rect">
            <a:avLst/>
          </a:prstGeom>
          <a:effectLst/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8F6F416-F2D2-4CEA-858B-350F1CE0C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b="1" dirty="0">
                <a:latin typeface="Source Code Pro" panose="020B0509030403020204" pitchFamily="49" charset="0"/>
                <a:ea typeface="Source Code Pro" panose="020B0509030403020204" pitchFamily="49" charset="0"/>
              </a:rPr>
              <a:t>Pravidla pro uživatele</a:t>
            </a:r>
          </a:p>
        </p:txBody>
      </p:sp>
      <p:sp>
        <p:nvSpPr>
          <p:cNvPr id="19" name="Volný tvar: obrazec 18">
            <a:extLst>
              <a:ext uri="{FF2B5EF4-FFF2-40B4-BE49-F238E27FC236}">
                <a16:creationId xmlns:a16="http://schemas.microsoft.com/office/drawing/2014/main" id="{8B7933C9-6D04-4B2E-BC4B-5743E89EC99D}"/>
              </a:ext>
            </a:extLst>
          </p:cNvPr>
          <p:cNvSpPr/>
          <p:nvPr/>
        </p:nvSpPr>
        <p:spPr>
          <a:xfrm>
            <a:off x="965200" y="1244600"/>
            <a:ext cx="9728200" cy="50799"/>
          </a:xfrm>
          <a:custGeom>
            <a:avLst/>
            <a:gdLst>
              <a:gd name="connsiteX0" fmla="*/ 0 w 9105900"/>
              <a:gd name="connsiteY0" fmla="*/ 63500 h 114300"/>
              <a:gd name="connsiteX1" fmla="*/ 5308600 w 9105900"/>
              <a:gd name="connsiteY1" fmla="*/ 0 h 114300"/>
              <a:gd name="connsiteX2" fmla="*/ 9105900 w 9105900"/>
              <a:gd name="connsiteY2" fmla="*/ 11430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05900" h="114300">
                <a:moveTo>
                  <a:pt x="0" y="63500"/>
                </a:moveTo>
                <a:lnTo>
                  <a:pt x="5308600" y="0"/>
                </a:lnTo>
                <a:cubicBezTo>
                  <a:pt x="6826250" y="8467"/>
                  <a:pt x="8587317" y="65617"/>
                  <a:pt x="9105900" y="114300"/>
                </a:cubicBezTo>
              </a:path>
            </a:pathLst>
          </a:cu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D784C8F4-B405-44F8-8EEB-32A2307B6967}"/>
              </a:ext>
            </a:extLst>
          </p:cNvPr>
          <p:cNvSpPr txBox="1"/>
          <p:nvPr/>
        </p:nvSpPr>
        <p:spPr>
          <a:xfrm>
            <a:off x="674254" y="1652588"/>
            <a:ext cx="10935855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-CZ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Hráč by si měl dopředu zjistit, zda je hra placená, nebo je zdarma.</a:t>
            </a:r>
          </a:p>
          <a:p>
            <a:pPr marL="457200" lvl="0" indent="-3429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-CZ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Pokud je hra zdarma, hráč si zjistí, jaké formy plateb obsahuje.</a:t>
            </a:r>
          </a:p>
          <a:p>
            <a:pPr marL="457200" lvl="0" indent="-3429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-CZ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Hráč se rozhodne, zda bude hru hrát.</a:t>
            </a:r>
          </a:p>
          <a:p>
            <a:pPr marL="457200" lvl="0" indent="-3429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-CZ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Hráč se rozhodne, zda bude sledovat reklamy.</a:t>
            </a:r>
          </a:p>
          <a:p>
            <a:pPr marL="457200" lvl="0" indent="-3429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-CZ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Hráč se rozhodne, zda si ve hře něco koupí.</a:t>
            </a:r>
          </a:p>
          <a:p>
            <a:pPr marL="457200" lvl="0" indent="-3429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-CZ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Hráč si může něco koupit, aby podpořil vývojáře, není ale potřeba platit za vše.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E88EC46-D5A2-480B-8ECA-25D11F5899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15427" y="1923211"/>
            <a:ext cx="5738373" cy="3792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3236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Obrázek 24">
            <a:extLst>
              <a:ext uri="{FF2B5EF4-FFF2-40B4-BE49-F238E27FC236}">
                <a16:creationId xmlns:a16="http://schemas.microsoft.com/office/drawing/2014/main" id="{C21F475B-93C4-4583-93CB-735A525955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423392" y="1412645"/>
            <a:ext cx="7339444" cy="869258"/>
          </a:xfrm>
          <a:prstGeom prst="rect">
            <a:avLst/>
          </a:prstGeom>
          <a:effectLst/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D29168C5-5E4D-4F25-9A4B-43133985B6C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grayscl/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606"/>
          <a:stretch/>
        </p:blipFill>
        <p:spPr>
          <a:xfrm>
            <a:off x="4562763" y="2311131"/>
            <a:ext cx="3066474" cy="2235738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BB755D48-10EA-4ECB-B853-C93BD02480D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50" y="4267200"/>
            <a:ext cx="9982200" cy="1182256"/>
          </a:xfrm>
          <a:prstGeom prst="rect">
            <a:avLst/>
          </a:prstGeom>
          <a:effectLst/>
        </p:spPr>
      </p:pic>
      <p:sp>
        <p:nvSpPr>
          <p:cNvPr id="16" name="Nadpis 11">
            <a:extLst>
              <a:ext uri="{FF2B5EF4-FFF2-40B4-BE49-F238E27FC236}">
                <a16:creationId xmlns:a16="http://schemas.microsoft.com/office/drawing/2014/main" id="{8ECA62A8-50EC-411F-B712-5D5EF568DD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599708"/>
            <a:ext cx="9144000" cy="516389"/>
          </a:xfrm>
        </p:spPr>
        <p:txBody>
          <a:bodyPr>
            <a:noAutofit/>
          </a:bodyPr>
          <a:lstStyle/>
          <a:p>
            <a:r>
              <a:rPr lang="cs-CZ" sz="36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Těšíme se na příště!</a:t>
            </a:r>
          </a:p>
        </p:txBody>
      </p:sp>
      <p:sp>
        <p:nvSpPr>
          <p:cNvPr id="23" name="Nadpis 1">
            <a:extLst>
              <a:ext uri="{FF2B5EF4-FFF2-40B4-BE49-F238E27FC236}">
                <a16:creationId xmlns:a16="http://schemas.microsoft.com/office/drawing/2014/main" id="{7A141526-ED18-4BA1-8F3A-746ED45F8E59}"/>
              </a:ext>
            </a:extLst>
          </p:cNvPr>
          <p:cNvSpPr txBox="1">
            <a:spLocks/>
          </p:cNvSpPr>
          <p:nvPr/>
        </p:nvSpPr>
        <p:spPr>
          <a:xfrm>
            <a:off x="898814" y="1657487"/>
            <a:ext cx="10388600" cy="44070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dirty="0">
                <a:latin typeface="Source Code Pro" panose="020B0509030403020204" pitchFamily="49" charset="0"/>
                <a:ea typeface="Source Code Pro" panose="020B0509030403020204" pitchFamily="49" charset="0"/>
              </a:rPr>
              <a:t>A to je pro dnešek vše.</a:t>
            </a:r>
          </a:p>
        </p:txBody>
      </p:sp>
    </p:spTree>
    <p:extLst>
      <p:ext uri="{BB962C8B-B14F-4D97-AF65-F5344CB8AC3E}">
        <p14:creationId xmlns:p14="http://schemas.microsoft.com/office/powerpoint/2010/main" val="8859433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ázek 15">
            <a:extLst>
              <a:ext uri="{FF2B5EF4-FFF2-40B4-BE49-F238E27FC236}">
                <a16:creationId xmlns:a16="http://schemas.microsoft.com/office/drawing/2014/main" id="{D825525F-2243-448A-9455-C0B2C36C49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10" y="511110"/>
            <a:ext cx="12038990" cy="1886015"/>
          </a:xfrm>
          <a:prstGeom prst="rect">
            <a:avLst/>
          </a:prstGeom>
          <a:effectLst/>
        </p:spPr>
      </p:pic>
      <p:sp>
        <p:nvSpPr>
          <p:cNvPr id="12" name="Nadpis 11">
            <a:extLst>
              <a:ext uri="{FF2B5EF4-FFF2-40B4-BE49-F238E27FC236}">
                <a16:creationId xmlns:a16="http://schemas.microsoft.com/office/drawing/2014/main" id="{79E84ECE-0FCE-4714-B008-35846DED60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44363"/>
            <a:ext cx="9144000" cy="1384819"/>
          </a:xfrm>
        </p:spPr>
        <p:txBody>
          <a:bodyPr>
            <a:normAutofit/>
          </a:bodyPr>
          <a:lstStyle/>
          <a:p>
            <a:r>
              <a:rPr lang="cs-CZ" sz="2200" b="1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Vítejte ve světě online marketingu, kterým vás provede</a:t>
            </a:r>
            <a:br>
              <a:rPr lang="cs-CZ" sz="1800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</a:br>
            <a:r>
              <a:rPr lang="cs-CZ" sz="49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Marek a Markéta</a:t>
            </a:r>
            <a:br>
              <a:rPr lang="cs-CZ" sz="1800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</a:br>
            <a:endParaRPr lang="cs-CZ" sz="1800" dirty="0">
              <a:latin typeface="Source Code Pro" panose="020B0509030403020204" pitchFamily="49" charset="0"/>
              <a:ea typeface="Source Code Pro" panose="020B0509030403020204" pitchFamily="49" charset="0"/>
            </a:endParaRPr>
          </a:p>
        </p:txBody>
      </p:sp>
      <p:sp>
        <p:nvSpPr>
          <p:cNvPr id="39" name="Ovál 38">
            <a:extLst>
              <a:ext uri="{FF2B5EF4-FFF2-40B4-BE49-F238E27FC236}">
                <a16:creationId xmlns:a16="http://schemas.microsoft.com/office/drawing/2014/main" id="{E9A4D432-EDC9-4507-A33B-5CA2D73F7F1C}"/>
              </a:ext>
            </a:extLst>
          </p:cNvPr>
          <p:cNvSpPr/>
          <p:nvPr/>
        </p:nvSpPr>
        <p:spPr>
          <a:xfrm>
            <a:off x="873843" y="1939533"/>
            <a:ext cx="3079032" cy="2992685"/>
          </a:xfrm>
          <a:custGeom>
            <a:avLst/>
            <a:gdLst>
              <a:gd name="connsiteX0" fmla="*/ 0 w 3079032"/>
              <a:gd name="connsiteY0" fmla="*/ 1496343 h 2992685"/>
              <a:gd name="connsiteX1" fmla="*/ 1539516 w 3079032"/>
              <a:gd name="connsiteY1" fmla="*/ 0 h 2992685"/>
              <a:gd name="connsiteX2" fmla="*/ 3079032 w 3079032"/>
              <a:gd name="connsiteY2" fmla="*/ 1496343 h 2992685"/>
              <a:gd name="connsiteX3" fmla="*/ 1539516 w 3079032"/>
              <a:gd name="connsiteY3" fmla="*/ 2992686 h 2992685"/>
              <a:gd name="connsiteX4" fmla="*/ 0 w 3079032"/>
              <a:gd name="connsiteY4" fmla="*/ 1496343 h 2992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79032" h="2992685" fill="none" extrusionOk="0">
                <a:moveTo>
                  <a:pt x="0" y="1496343"/>
                </a:moveTo>
                <a:cubicBezTo>
                  <a:pt x="-43489" y="678651"/>
                  <a:pt x="624522" y="-118763"/>
                  <a:pt x="1539516" y="0"/>
                </a:cubicBezTo>
                <a:cubicBezTo>
                  <a:pt x="2451770" y="-23464"/>
                  <a:pt x="3079878" y="603296"/>
                  <a:pt x="3079032" y="1496343"/>
                </a:cubicBezTo>
                <a:cubicBezTo>
                  <a:pt x="3064249" y="2249855"/>
                  <a:pt x="2424427" y="3007604"/>
                  <a:pt x="1539516" y="2992686"/>
                </a:cubicBezTo>
                <a:cubicBezTo>
                  <a:pt x="711325" y="3032816"/>
                  <a:pt x="26389" y="2316857"/>
                  <a:pt x="0" y="1496343"/>
                </a:cubicBezTo>
                <a:close/>
              </a:path>
              <a:path w="3079032" h="2992685" stroke="0" extrusionOk="0">
                <a:moveTo>
                  <a:pt x="0" y="1496343"/>
                </a:moveTo>
                <a:cubicBezTo>
                  <a:pt x="-23768" y="811743"/>
                  <a:pt x="545647" y="59976"/>
                  <a:pt x="1539516" y="0"/>
                </a:cubicBezTo>
                <a:cubicBezTo>
                  <a:pt x="2383326" y="25854"/>
                  <a:pt x="3085614" y="629112"/>
                  <a:pt x="3079032" y="1496343"/>
                </a:cubicBezTo>
                <a:cubicBezTo>
                  <a:pt x="3106620" y="2475167"/>
                  <a:pt x="2378520" y="2996922"/>
                  <a:pt x="1539516" y="2992686"/>
                </a:cubicBezTo>
                <a:cubicBezTo>
                  <a:pt x="840536" y="2959229"/>
                  <a:pt x="3446" y="2213393"/>
                  <a:pt x="0" y="1496343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3629380586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Společně si řekneme, jak vývojáři videoher vydělávají peníze</a:t>
            </a:r>
            <a:r>
              <a:rPr lang="cs-CZ" sz="2000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, …</a:t>
            </a:r>
            <a:endParaRPr lang="cs-CZ" sz="2000" b="1" dirty="0">
              <a:solidFill>
                <a:schemeClr val="tx1"/>
              </a:solidFill>
              <a:latin typeface="Source Code Pro" panose="020B0509030403020204" pitchFamily="49" charset="0"/>
              <a:ea typeface="Source Code Pro" panose="020B0509030403020204" pitchFamily="49" charset="0"/>
            </a:endParaRPr>
          </a:p>
        </p:txBody>
      </p:sp>
      <p:sp>
        <p:nvSpPr>
          <p:cNvPr id="40" name="Ovál 39">
            <a:extLst>
              <a:ext uri="{FF2B5EF4-FFF2-40B4-BE49-F238E27FC236}">
                <a16:creationId xmlns:a16="http://schemas.microsoft.com/office/drawing/2014/main" id="{E07DB3EF-9DBA-43D0-B40D-B7DA8426ED09}"/>
              </a:ext>
            </a:extLst>
          </p:cNvPr>
          <p:cNvSpPr/>
          <p:nvPr/>
        </p:nvSpPr>
        <p:spPr>
          <a:xfrm>
            <a:off x="8303491" y="3287147"/>
            <a:ext cx="2826110" cy="2626489"/>
          </a:xfrm>
          <a:custGeom>
            <a:avLst/>
            <a:gdLst>
              <a:gd name="connsiteX0" fmla="*/ 0 w 2826110"/>
              <a:gd name="connsiteY0" fmla="*/ 1313245 h 2626489"/>
              <a:gd name="connsiteX1" fmla="*/ 1413055 w 2826110"/>
              <a:gd name="connsiteY1" fmla="*/ 0 h 2626489"/>
              <a:gd name="connsiteX2" fmla="*/ 2826110 w 2826110"/>
              <a:gd name="connsiteY2" fmla="*/ 1313245 h 2626489"/>
              <a:gd name="connsiteX3" fmla="*/ 1413055 w 2826110"/>
              <a:gd name="connsiteY3" fmla="*/ 2626490 h 2626489"/>
              <a:gd name="connsiteX4" fmla="*/ 0 w 2826110"/>
              <a:gd name="connsiteY4" fmla="*/ 1313245 h 2626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6110" h="2626489" fill="none" extrusionOk="0">
                <a:moveTo>
                  <a:pt x="0" y="1313245"/>
                </a:moveTo>
                <a:cubicBezTo>
                  <a:pt x="-90674" y="606132"/>
                  <a:pt x="619285" y="-24510"/>
                  <a:pt x="1413055" y="0"/>
                </a:cubicBezTo>
                <a:cubicBezTo>
                  <a:pt x="2238274" y="-16957"/>
                  <a:pt x="2827303" y="494055"/>
                  <a:pt x="2826110" y="1313245"/>
                </a:cubicBezTo>
                <a:cubicBezTo>
                  <a:pt x="2810165" y="1959904"/>
                  <a:pt x="2308331" y="2675931"/>
                  <a:pt x="1413055" y="2626490"/>
                </a:cubicBezTo>
                <a:cubicBezTo>
                  <a:pt x="682225" y="2716681"/>
                  <a:pt x="40739" y="2029433"/>
                  <a:pt x="0" y="1313245"/>
                </a:cubicBezTo>
                <a:close/>
              </a:path>
              <a:path w="2826110" h="2626489" stroke="0" extrusionOk="0">
                <a:moveTo>
                  <a:pt x="0" y="1313245"/>
                </a:moveTo>
                <a:cubicBezTo>
                  <a:pt x="-25124" y="737857"/>
                  <a:pt x="552891" y="33306"/>
                  <a:pt x="1413055" y="0"/>
                </a:cubicBezTo>
                <a:cubicBezTo>
                  <a:pt x="2170806" y="90951"/>
                  <a:pt x="2845872" y="465391"/>
                  <a:pt x="2826110" y="1313245"/>
                </a:cubicBezTo>
                <a:cubicBezTo>
                  <a:pt x="2847197" y="2155028"/>
                  <a:pt x="2167901" y="2636117"/>
                  <a:pt x="1413055" y="2626490"/>
                </a:cubicBezTo>
                <a:cubicBezTo>
                  <a:pt x="732512" y="2604402"/>
                  <a:pt x="3131" y="1939177"/>
                  <a:pt x="0" y="1313245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40000"/>
                <a:lumOff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3629380586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… </a:t>
            </a:r>
            <a:r>
              <a:rPr lang="fr-FR" sz="2000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když je většina her zdarma.</a:t>
            </a:r>
            <a:endParaRPr lang="cs-CZ" sz="2000" dirty="0">
              <a:solidFill>
                <a:schemeClr val="dk1"/>
              </a:solidFill>
              <a:latin typeface="Source Code Pro" panose="020B0509030403020204" pitchFamily="49" charset="0"/>
              <a:ea typeface="Source Code Pro" panose="020B0509030403020204" pitchFamily="49" charset="0"/>
            </a:endParaRPr>
          </a:p>
        </p:txBody>
      </p:sp>
      <p:pic>
        <p:nvPicPr>
          <p:cNvPr id="46" name="Obrázek 45">
            <a:extLst>
              <a:ext uri="{FF2B5EF4-FFF2-40B4-BE49-F238E27FC236}">
                <a16:creationId xmlns:a16="http://schemas.microsoft.com/office/drawing/2014/main" id="{38AFA432-EF31-4CF7-AC0F-9D495004BBB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693C90">
                <a:tint val="45000"/>
                <a:satMod val="400000"/>
              </a:srgbClr>
            </a:duotone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894" y="2550380"/>
            <a:ext cx="4199176" cy="553998"/>
          </a:xfrm>
          <a:prstGeom prst="rect">
            <a:avLst/>
          </a:prstGeom>
          <a:effectLst/>
        </p:spPr>
      </p:pic>
      <p:sp>
        <p:nvSpPr>
          <p:cNvPr id="47" name="Obdélník 46">
            <a:extLst>
              <a:ext uri="{FF2B5EF4-FFF2-40B4-BE49-F238E27FC236}">
                <a16:creationId xmlns:a16="http://schemas.microsoft.com/office/drawing/2014/main" id="{2C3498A1-8D96-4D31-BE65-7F5A84E4A4F9}"/>
              </a:ext>
            </a:extLst>
          </p:cNvPr>
          <p:cNvSpPr/>
          <p:nvPr/>
        </p:nvSpPr>
        <p:spPr>
          <a:xfrm>
            <a:off x="5476875" y="2775135"/>
            <a:ext cx="4848225" cy="3714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/>
          </a:p>
        </p:txBody>
      </p:sp>
      <p:sp>
        <p:nvSpPr>
          <p:cNvPr id="49" name="TextovéPole 48">
            <a:extLst>
              <a:ext uri="{FF2B5EF4-FFF2-40B4-BE49-F238E27FC236}">
                <a16:creationId xmlns:a16="http://schemas.microsoft.com/office/drawing/2014/main" id="{E08F5592-DB21-4025-8FD3-D47F195DB5A2}"/>
              </a:ext>
            </a:extLst>
          </p:cNvPr>
          <p:cNvSpPr txBox="1"/>
          <p:nvPr/>
        </p:nvSpPr>
        <p:spPr>
          <a:xfrm>
            <a:off x="7774462" y="2668248"/>
            <a:ext cx="37335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1100" b="1" dirty="0">
                <a:latin typeface="Source Code Pro" panose="020B0509030403020204" pitchFamily="49" charset="0"/>
                <a:ea typeface="Source Code Pro" panose="020B0509030403020204" pitchFamily="49" charset="0"/>
              </a:rPr>
              <a:t>(kteří jsou stejně jako vy rádi online</a:t>
            </a:r>
            <a:r>
              <a:rPr lang="cs-CZ" sz="1400" b="1" dirty="0">
                <a:latin typeface="Source Code Pro" panose="020B0509030403020204" pitchFamily="49" charset="0"/>
                <a:ea typeface="Source Code Pro" panose="020B0509030403020204" pitchFamily="49" charset="0"/>
              </a:rPr>
              <a:t>)</a:t>
            </a:r>
            <a:br>
              <a:rPr lang="cs-CZ" sz="1400" b="1" dirty="0">
                <a:latin typeface="Source Code Pro" panose="020B0509030403020204" pitchFamily="49" charset="0"/>
                <a:ea typeface="Source Code Pro" panose="020B0509030403020204" pitchFamily="49" charset="0"/>
              </a:rPr>
            </a:br>
            <a:endParaRPr lang="cs-CZ" sz="1400" b="1" dirty="0"/>
          </a:p>
        </p:txBody>
      </p:sp>
      <p:pic>
        <p:nvPicPr>
          <p:cNvPr id="51" name="Obrázek 50">
            <a:extLst>
              <a:ext uri="{FF2B5EF4-FFF2-40B4-BE49-F238E27FC236}">
                <a16:creationId xmlns:a16="http://schemas.microsoft.com/office/drawing/2014/main" id="{3AC71043-1977-44B2-8CB4-A223FB557DA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851" y="2341687"/>
            <a:ext cx="4112982" cy="397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649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3988CFE4-1ABF-4282-A28B-45081AAE26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8834">
            <a:off x="4030012" y="-1212705"/>
            <a:ext cx="9069406" cy="9069406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8164198C-8DB6-43D6-ABD9-2CF2185050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  <a:alphaModFix amt="3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63" y="139700"/>
            <a:ext cx="11899900" cy="5198918"/>
          </a:xfrm>
          <a:prstGeom prst="rect">
            <a:avLst/>
          </a:prstGeom>
        </p:spPr>
      </p:pic>
      <p:sp>
        <p:nvSpPr>
          <p:cNvPr id="16" name="TextovéPole 15">
            <a:extLst>
              <a:ext uri="{FF2B5EF4-FFF2-40B4-BE49-F238E27FC236}">
                <a16:creationId xmlns:a16="http://schemas.microsoft.com/office/drawing/2014/main" id="{12DFCD49-6601-4908-82AD-2035B6187B43}"/>
              </a:ext>
            </a:extLst>
          </p:cNvPr>
          <p:cNvSpPr txBox="1"/>
          <p:nvPr/>
        </p:nvSpPr>
        <p:spPr>
          <a:xfrm>
            <a:off x="6900181" y="1375013"/>
            <a:ext cx="700563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b="1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Klíčová slova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cs-CZ" sz="2400" b="1" dirty="0">
              <a:solidFill>
                <a:schemeClr val="dk1"/>
              </a:solidFill>
              <a:latin typeface="Source Code Pro" panose="020B0509030403020204" pitchFamily="49" charset="0"/>
              <a:ea typeface="Source Code Pro" panose="020B0509030403020204" pitchFamily="49" charset="0"/>
            </a:endParaRPr>
          </a:p>
          <a:p>
            <a:pPr marL="457200" lvl="0" indent="-3505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20"/>
              <a:buChar char="●"/>
            </a:pPr>
            <a:r>
              <a:rPr lang="cs-CZ" sz="2400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Videohry</a:t>
            </a:r>
          </a:p>
          <a:p>
            <a:pPr marL="457200" lvl="0" indent="-3505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20"/>
              <a:buChar char="●"/>
            </a:pPr>
            <a:r>
              <a:rPr lang="cs-CZ" sz="2400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Zisk</a:t>
            </a:r>
          </a:p>
          <a:p>
            <a:pPr marL="457200" lvl="0" indent="-3505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20"/>
              <a:buChar char="●"/>
            </a:pPr>
            <a:r>
              <a:rPr lang="cs-CZ" sz="2400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Advergaming</a:t>
            </a:r>
          </a:p>
          <a:p>
            <a:pPr marL="457200" lvl="0" indent="-3505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20"/>
              <a:buChar char="●"/>
            </a:pPr>
            <a:r>
              <a:rPr lang="cs-CZ" sz="2400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Nákupy ve videohrách</a:t>
            </a:r>
          </a:p>
          <a:p>
            <a:pPr marL="457200" lvl="0" indent="-3505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20"/>
              <a:buChar char="●"/>
            </a:pPr>
            <a:r>
              <a:rPr lang="cs-CZ" sz="2400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Product placement</a:t>
            </a:r>
          </a:p>
          <a:p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D46C8ED-ECE1-4A7B-BE71-CC7D56E1FAF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6866" y="1540548"/>
            <a:ext cx="7463791" cy="5329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733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>
            <a:extLst>
              <a:ext uri="{FF2B5EF4-FFF2-40B4-BE49-F238E27FC236}">
                <a16:creationId xmlns:a16="http://schemas.microsoft.com/office/drawing/2014/main" id="{8164198C-8DB6-43D6-ABD9-2CF2185050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660"/>
                    </a14:imgEffect>
                    <a14:imgEffect>
                      <a14:saturation sat="39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665321"/>
            <a:ext cx="11061700" cy="5909650"/>
          </a:xfrm>
          <a:prstGeom prst="rect">
            <a:avLst/>
          </a:prstGeom>
          <a:effectLst/>
        </p:spPr>
      </p:pic>
      <p:sp>
        <p:nvSpPr>
          <p:cNvPr id="14" name="Ovál 13">
            <a:extLst>
              <a:ext uri="{FF2B5EF4-FFF2-40B4-BE49-F238E27FC236}">
                <a16:creationId xmlns:a16="http://schemas.microsoft.com/office/drawing/2014/main" id="{7631FB29-0AC4-4F99-A806-82728E6AC035}"/>
              </a:ext>
            </a:extLst>
          </p:cNvPr>
          <p:cNvSpPr/>
          <p:nvPr/>
        </p:nvSpPr>
        <p:spPr>
          <a:xfrm>
            <a:off x="873654" y="580330"/>
            <a:ext cx="3119619" cy="3051672"/>
          </a:xfrm>
          <a:custGeom>
            <a:avLst/>
            <a:gdLst>
              <a:gd name="connsiteX0" fmla="*/ 0 w 3119619"/>
              <a:gd name="connsiteY0" fmla="*/ 1525836 h 3051672"/>
              <a:gd name="connsiteX1" fmla="*/ 1559810 w 3119619"/>
              <a:gd name="connsiteY1" fmla="*/ 0 h 3051672"/>
              <a:gd name="connsiteX2" fmla="*/ 3119620 w 3119619"/>
              <a:gd name="connsiteY2" fmla="*/ 1525836 h 3051672"/>
              <a:gd name="connsiteX3" fmla="*/ 1559810 w 3119619"/>
              <a:gd name="connsiteY3" fmla="*/ 3051672 h 3051672"/>
              <a:gd name="connsiteX4" fmla="*/ 0 w 3119619"/>
              <a:gd name="connsiteY4" fmla="*/ 1525836 h 3051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19619" h="3051672" fill="none" extrusionOk="0">
                <a:moveTo>
                  <a:pt x="0" y="1525836"/>
                </a:moveTo>
                <a:cubicBezTo>
                  <a:pt x="-98100" y="702800"/>
                  <a:pt x="622701" y="-138772"/>
                  <a:pt x="1559810" y="0"/>
                </a:cubicBezTo>
                <a:cubicBezTo>
                  <a:pt x="2456450" y="-13313"/>
                  <a:pt x="3120903" y="582105"/>
                  <a:pt x="3119620" y="1525836"/>
                </a:cubicBezTo>
                <a:cubicBezTo>
                  <a:pt x="3104050" y="2291757"/>
                  <a:pt x="2519291" y="3093862"/>
                  <a:pt x="1559810" y="3051672"/>
                </a:cubicBezTo>
                <a:cubicBezTo>
                  <a:pt x="743362" y="3133553"/>
                  <a:pt x="50804" y="2357187"/>
                  <a:pt x="0" y="1525836"/>
                </a:cubicBezTo>
                <a:close/>
              </a:path>
              <a:path w="3119619" h="3051672" stroke="0" extrusionOk="0">
                <a:moveTo>
                  <a:pt x="0" y="1525836"/>
                </a:moveTo>
                <a:cubicBezTo>
                  <a:pt x="-8925" y="736388"/>
                  <a:pt x="557186" y="58952"/>
                  <a:pt x="1559810" y="0"/>
                </a:cubicBezTo>
                <a:cubicBezTo>
                  <a:pt x="2410332" y="43904"/>
                  <a:pt x="3123710" y="657774"/>
                  <a:pt x="3119620" y="1525836"/>
                </a:cubicBezTo>
                <a:cubicBezTo>
                  <a:pt x="3144928" y="2508350"/>
                  <a:pt x="2362786" y="3073697"/>
                  <a:pt x="1559810" y="3051672"/>
                </a:cubicBezTo>
                <a:cubicBezTo>
                  <a:pt x="777436" y="3034180"/>
                  <a:pt x="325" y="2358225"/>
                  <a:pt x="0" y="1525836"/>
                </a:cubicBezTo>
                <a:close/>
              </a:path>
            </a:pathLst>
          </a:cu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accent2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3629380586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00" dirty="0">
              <a:solidFill>
                <a:schemeClr val="tx1"/>
              </a:solidFill>
              <a:latin typeface="Source Code Pro" panose="020B0509030403020204" pitchFamily="49" charset="0"/>
              <a:ea typeface="Source Code Pro" panose="020B0509030403020204" pitchFamily="49" charset="0"/>
            </a:endParaRP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12DFCD49-6601-4908-82AD-2035B6187B43}"/>
              </a:ext>
            </a:extLst>
          </p:cNvPr>
          <p:cNvSpPr txBox="1"/>
          <p:nvPr/>
        </p:nvSpPr>
        <p:spPr>
          <a:xfrm>
            <a:off x="3571875" y="1910953"/>
            <a:ext cx="7648575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       Úkol č. 1</a:t>
            </a:r>
          </a:p>
          <a:p>
            <a:pPr algn="ctr"/>
            <a:endParaRPr lang="cs-CZ" sz="2400" b="1" dirty="0">
              <a:solidFill>
                <a:schemeClr val="dk1"/>
              </a:solidFill>
              <a:latin typeface="Source Code Pro" panose="020B0509030403020204" pitchFamily="49" charset="0"/>
              <a:ea typeface="Source Code Pro" panose="020B0509030403020204" pitchFamily="49" charset="0"/>
            </a:endParaRPr>
          </a:p>
          <a:p>
            <a:pPr algn="ctr"/>
            <a:r>
              <a:rPr lang="en-US" sz="2400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Kim </a:t>
            </a:r>
            <a:r>
              <a:rPr lang="cs-CZ" sz="2400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je vývojář videoher, které jsou určeny pro 12leté kluky i holky. Chodí do práce, kde v kanceláři tráví 8 hodin denně. Je to jeho hlavní zaměstnání, díky kterému má poměrně vysoký pravidelný měsíční příjem. </a:t>
            </a:r>
          </a:p>
          <a:p>
            <a:pPr algn="ctr"/>
            <a:r>
              <a:rPr lang="cs-CZ" sz="2400" b="1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Jak je ale možné, že jsou jeho hry ke stažení zdarma</a:t>
            </a:r>
            <a:r>
              <a:rPr lang="en-US" sz="2400" b="1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?</a:t>
            </a:r>
          </a:p>
          <a:p>
            <a:endParaRPr lang="cs-CZ" dirty="0"/>
          </a:p>
        </p:txBody>
      </p:sp>
      <p:cxnSp>
        <p:nvCxnSpPr>
          <p:cNvPr id="17" name="Spojnice: zakřivená 16">
            <a:extLst>
              <a:ext uri="{FF2B5EF4-FFF2-40B4-BE49-F238E27FC236}">
                <a16:creationId xmlns:a16="http://schemas.microsoft.com/office/drawing/2014/main" id="{2BCEB76A-74E7-42F7-AC16-E0DE4B005BDD}"/>
              </a:ext>
            </a:extLst>
          </p:cNvPr>
          <p:cNvCxnSpPr>
            <a:cxnSpLocks/>
          </p:cNvCxnSpPr>
          <p:nvPr/>
        </p:nvCxnSpPr>
        <p:spPr>
          <a:xfrm rot="16200000" flipH="1">
            <a:off x="4250868" y="1973727"/>
            <a:ext cx="253963" cy="566565"/>
          </a:xfrm>
          <a:prstGeom prst="curvedConnector2">
            <a:avLst/>
          </a:prstGeom>
          <a:ln w="38100">
            <a:solidFill>
              <a:schemeClr val="accent2">
                <a:lumMod val="50000"/>
              </a:schemeClr>
            </a:solidFill>
            <a:headEnd type="none"/>
            <a:tailEnd type="arrow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8" name="Grafický objekt 7" descr="Kontrolní seznam se souvislou výplní">
            <a:extLst>
              <a:ext uri="{FF2B5EF4-FFF2-40B4-BE49-F238E27FC236}">
                <a16:creationId xmlns:a16="http://schemas.microsoft.com/office/drawing/2014/main" id="{98FEFF20-5A78-484C-821D-93DBFBF9D7A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320647" y="1624239"/>
            <a:ext cx="790260" cy="759753"/>
          </a:xfrm>
          <a:prstGeom prst="rect">
            <a:avLst/>
          </a:prstGeom>
        </p:spPr>
      </p:pic>
      <p:pic>
        <p:nvPicPr>
          <p:cNvPr id="11" name="Grafický objekt 24">
            <a:extLst>
              <a:ext uri="{FF2B5EF4-FFF2-40B4-BE49-F238E27FC236}">
                <a16:creationId xmlns:a16="http://schemas.microsoft.com/office/drawing/2014/main" id="{C69B2C7D-AF39-487C-A3DA-296095A3314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11151" y="1624238"/>
            <a:ext cx="769697" cy="759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48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B2C467AF-B79E-4757-B493-3515A0A8EC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/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39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" y="561974"/>
            <a:ext cx="11861800" cy="1407735"/>
          </a:xfrm>
          <a:prstGeom prst="rect">
            <a:avLst/>
          </a:prstGeom>
          <a:effectLst/>
        </p:spPr>
      </p:pic>
      <p:pic>
        <p:nvPicPr>
          <p:cNvPr id="9" name="Grafický objekt 24">
            <a:extLst>
              <a:ext uri="{FF2B5EF4-FFF2-40B4-BE49-F238E27FC236}">
                <a16:creationId xmlns:a16="http://schemas.microsoft.com/office/drawing/2014/main" id="{BE1B0FA3-E349-490C-B262-2FDDEC85F6F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68423" y="1019423"/>
            <a:ext cx="769697" cy="759752"/>
          </a:xfrm>
          <a:prstGeom prst="rect">
            <a:avLst/>
          </a:prstGeom>
        </p:spPr>
      </p:pic>
      <p:pic>
        <p:nvPicPr>
          <p:cNvPr id="10" name="Grafický objekt 9" descr="Bublina chatu se souvislou výplní">
            <a:extLst>
              <a:ext uri="{FF2B5EF4-FFF2-40B4-BE49-F238E27FC236}">
                <a16:creationId xmlns:a16="http://schemas.microsoft.com/office/drawing/2014/main" id="{B5CFECE6-B78D-48EA-9AA1-1C6BBE1D0C0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4508500" y="998629"/>
            <a:ext cx="759753" cy="759753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5C9B2880-880F-41B7-8C0E-6F722853862D}"/>
              </a:ext>
            </a:extLst>
          </p:cNvPr>
          <p:cNvSpPr txBox="1"/>
          <p:nvPr/>
        </p:nvSpPr>
        <p:spPr>
          <a:xfrm>
            <a:off x="1153377" y="1188892"/>
            <a:ext cx="9870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          Společná diskuse: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35EC9F05-A046-426F-8126-F68B58FD4706}"/>
              </a:ext>
            </a:extLst>
          </p:cNvPr>
          <p:cNvSpPr txBox="1"/>
          <p:nvPr/>
        </p:nvSpPr>
        <p:spPr>
          <a:xfrm>
            <a:off x="800100" y="1733096"/>
            <a:ext cx="10756900" cy="321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lvl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endParaRPr lang="cs-CZ" b="1" dirty="0">
              <a:solidFill>
                <a:schemeClr val="dk1"/>
              </a:solidFill>
              <a:latin typeface="Source Code Pro" panose="020B0509030403020204" pitchFamily="49" charset="0"/>
              <a:ea typeface="Source Code Pro" panose="020B0509030403020204" pitchFamily="49" charset="0"/>
            </a:endParaRPr>
          </a:p>
          <a:p>
            <a:pPr marL="114300" lvl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cs-CZ" b="1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Vývojář dostává zaplaceno od firem, které umístí do hry reklamu v podobě:</a:t>
            </a:r>
          </a:p>
          <a:p>
            <a:pPr marL="457200" lvl="0" indent="-3429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-CZ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product placementu</a:t>
            </a:r>
          </a:p>
          <a:p>
            <a:pPr marL="457200" lvl="0" indent="-3429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-CZ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reklamy před hrou nebo v průběhu hry</a:t>
            </a:r>
          </a:p>
          <a:p>
            <a:pPr marL="457200" lvl="0" indent="-3429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-CZ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advergamingu (hra zaměřená na propagaci značky/produktu)</a:t>
            </a:r>
          </a:p>
          <a:p>
            <a:pPr marL="457200" lvl="0" indent="-3429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-CZ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Reklamy, za jejichž zhlédnutí získá hráč herní peníze nebo víc bodů</a:t>
            </a:r>
          </a:p>
        </p:txBody>
      </p:sp>
    </p:spTree>
    <p:extLst>
      <p:ext uri="{BB962C8B-B14F-4D97-AF65-F5344CB8AC3E}">
        <p14:creationId xmlns:p14="http://schemas.microsoft.com/office/powerpoint/2010/main" val="69924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B2C467AF-B79E-4757-B493-3515A0A8EC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/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39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" y="561974"/>
            <a:ext cx="11861800" cy="1407735"/>
          </a:xfrm>
          <a:prstGeom prst="rect">
            <a:avLst/>
          </a:prstGeom>
          <a:effectLst/>
        </p:spPr>
      </p:pic>
      <p:pic>
        <p:nvPicPr>
          <p:cNvPr id="9" name="Grafický objekt 24">
            <a:extLst>
              <a:ext uri="{FF2B5EF4-FFF2-40B4-BE49-F238E27FC236}">
                <a16:creationId xmlns:a16="http://schemas.microsoft.com/office/drawing/2014/main" id="{BE1B0FA3-E349-490C-B262-2FDDEC85F6F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68423" y="1019423"/>
            <a:ext cx="769697" cy="759752"/>
          </a:xfrm>
          <a:prstGeom prst="rect">
            <a:avLst/>
          </a:prstGeom>
        </p:spPr>
      </p:pic>
      <p:pic>
        <p:nvPicPr>
          <p:cNvPr id="10" name="Grafický objekt 9" descr="Bublina chatu se souvislou výplní">
            <a:extLst>
              <a:ext uri="{FF2B5EF4-FFF2-40B4-BE49-F238E27FC236}">
                <a16:creationId xmlns:a16="http://schemas.microsoft.com/office/drawing/2014/main" id="{B5CFECE6-B78D-48EA-9AA1-1C6BBE1D0C0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4508500" y="998629"/>
            <a:ext cx="759753" cy="759753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5C9B2880-880F-41B7-8C0E-6F722853862D}"/>
              </a:ext>
            </a:extLst>
          </p:cNvPr>
          <p:cNvSpPr txBox="1"/>
          <p:nvPr/>
        </p:nvSpPr>
        <p:spPr>
          <a:xfrm>
            <a:off x="1153377" y="1188892"/>
            <a:ext cx="9870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          Společná diskuse: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35EC9F05-A046-426F-8126-F68B58FD4706}"/>
              </a:ext>
            </a:extLst>
          </p:cNvPr>
          <p:cNvSpPr txBox="1"/>
          <p:nvPr/>
        </p:nvSpPr>
        <p:spPr>
          <a:xfrm>
            <a:off x="800100" y="1733096"/>
            <a:ext cx="107569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lvl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endParaRPr lang="cs-CZ" b="1" dirty="0">
              <a:solidFill>
                <a:schemeClr val="dk1"/>
              </a:solidFill>
              <a:latin typeface="Source Code Pro" panose="020B0509030403020204" pitchFamily="49" charset="0"/>
              <a:ea typeface="Source Code Pro" panose="020B0509030403020204" pitchFamily="49" charset="0"/>
            </a:endParaRPr>
          </a:p>
          <a:p>
            <a:pPr marL="114300" lvl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cs-CZ" b="1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Vývojář dostává peníze od hráčů prostřednictvím těchto forem plateb :</a:t>
            </a:r>
          </a:p>
          <a:p>
            <a:pPr marL="457200" lvl="0" indent="-3429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-CZ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Za reálné peníze si hráč koupí herní peníze.</a:t>
            </a:r>
          </a:p>
          <a:p>
            <a:pPr marL="457200" lvl="0" indent="-3429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-CZ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Hráč si koupí skiny (úpravu oblečení postavy, hezčí auto apod. podle typu hry).</a:t>
            </a:r>
          </a:p>
          <a:p>
            <a:pPr marL="457200" lvl="0" indent="-3429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-CZ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Hráč zaplatí za výhodu ve hře (</a:t>
            </a:r>
            <a:r>
              <a:rPr lang="cs-CZ" dirty="0" err="1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pay</a:t>
            </a:r>
            <a:r>
              <a:rPr lang="cs-CZ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 to </a:t>
            </a:r>
            <a:r>
              <a:rPr lang="cs-CZ" dirty="0" err="1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win</a:t>
            </a:r>
            <a:r>
              <a:rPr lang="cs-CZ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).</a:t>
            </a:r>
          </a:p>
          <a:p>
            <a:pPr marL="457200" lvl="0" indent="-3429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-CZ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Hráč zaplatí za otevření pokračování hry.</a:t>
            </a:r>
          </a:p>
          <a:p>
            <a:pPr marL="457200" lvl="0" indent="-3429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-CZ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Hráč zaplatí za blokování reklam (nebude se mu zobrazovat reklama).</a:t>
            </a:r>
          </a:p>
        </p:txBody>
      </p:sp>
    </p:spTree>
    <p:extLst>
      <p:ext uri="{BB962C8B-B14F-4D97-AF65-F5344CB8AC3E}">
        <p14:creationId xmlns:p14="http://schemas.microsoft.com/office/powerpoint/2010/main" val="1634586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>
            <a:extLst>
              <a:ext uri="{FF2B5EF4-FFF2-40B4-BE49-F238E27FC236}">
                <a16:creationId xmlns:a16="http://schemas.microsoft.com/office/drawing/2014/main" id="{98739551-9BA4-477B-9F63-A4D0A50489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817"/>
                    </a14:imgEffect>
                    <a14:imgEffect>
                      <a14:saturation sat="1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50" y="152401"/>
            <a:ext cx="7125607" cy="6286500"/>
          </a:xfrm>
          <a:prstGeom prst="rect">
            <a:avLst/>
          </a:prstGeom>
          <a:effectLst/>
        </p:spPr>
      </p:pic>
      <p:sp>
        <p:nvSpPr>
          <p:cNvPr id="16" name="TextovéPole 15">
            <a:extLst>
              <a:ext uri="{FF2B5EF4-FFF2-40B4-BE49-F238E27FC236}">
                <a16:creationId xmlns:a16="http://schemas.microsoft.com/office/drawing/2014/main" id="{D6EB62B5-B0F6-4BA6-9169-884F69002A2F}"/>
              </a:ext>
            </a:extLst>
          </p:cNvPr>
          <p:cNvSpPr txBox="1"/>
          <p:nvPr/>
        </p:nvSpPr>
        <p:spPr>
          <a:xfrm>
            <a:off x="1029608" y="419099"/>
            <a:ext cx="59563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              </a:t>
            </a:r>
          </a:p>
          <a:p>
            <a:pPr algn="ctr"/>
            <a:endParaRPr lang="cs-CZ" sz="2400" b="1" dirty="0">
              <a:solidFill>
                <a:schemeClr val="dk1"/>
              </a:solidFill>
              <a:latin typeface="Source Code Pro" panose="020B0509030403020204" pitchFamily="49" charset="0"/>
              <a:ea typeface="Source Code Pro" panose="020B0509030403020204" pitchFamily="49" charset="0"/>
            </a:endParaRPr>
          </a:p>
          <a:p>
            <a:pPr algn="ctr"/>
            <a:endParaRPr lang="cs-CZ" sz="2400" b="1" dirty="0">
              <a:solidFill>
                <a:schemeClr val="dk1"/>
              </a:solidFill>
              <a:latin typeface="Source Code Pro" panose="020B0509030403020204" pitchFamily="49" charset="0"/>
              <a:ea typeface="Source Code Pro" panose="020B0509030403020204" pitchFamily="49" charset="0"/>
            </a:endParaRPr>
          </a:p>
          <a:p>
            <a:pPr algn="ctr"/>
            <a:r>
              <a:rPr lang="cs-CZ" sz="2400" b="1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     Úkol č. 2:</a:t>
            </a:r>
          </a:p>
          <a:p>
            <a:pPr algn="ctr"/>
            <a:endParaRPr lang="cs-CZ" sz="2400" b="1" dirty="0">
              <a:solidFill>
                <a:schemeClr val="dk1"/>
              </a:solidFill>
              <a:latin typeface="Source Code Pro" panose="020B0509030403020204" pitchFamily="49" charset="0"/>
              <a:ea typeface="Source Code Pro" panose="020B0509030403020204" pitchFamily="49" charset="0"/>
            </a:endParaRPr>
          </a:p>
          <a:p>
            <a:pPr marL="0" indent="0" algn="ctr">
              <a:buNone/>
            </a:pPr>
            <a:r>
              <a:rPr lang="cs" sz="2400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Práce s aplikací Kahoot.</a:t>
            </a:r>
          </a:p>
          <a:p>
            <a:pPr marL="0" indent="0" algn="ctr">
              <a:buNone/>
            </a:pPr>
            <a:endParaRPr lang="cs" sz="2400" b="1" dirty="0">
              <a:solidFill>
                <a:schemeClr val="dk1"/>
              </a:solidFill>
              <a:latin typeface="Source Code Pro" panose="020B0509030403020204" pitchFamily="49" charset="0"/>
              <a:ea typeface="Source Code Pro" panose="020B0509030403020204" pitchFamily="49" charset="0"/>
            </a:endParaRPr>
          </a:p>
          <a:p>
            <a:pPr marL="0" indent="0" algn="ctr">
              <a:buNone/>
            </a:pPr>
            <a:r>
              <a:rPr lang="cs-CZ" sz="2400" b="1" dirty="0">
                <a:latin typeface="Source Code Pro" panose="020B0509030403020204" pitchFamily="49" charset="0"/>
                <a:ea typeface="Source Code Pro" panose="020B0509030403020204" pitchFamily="49" charset="0"/>
              </a:rPr>
              <a:t>Na svém mobilním zařízení určujte různé typy výdělku vývojáře, se kterými se v na první pohled bezplatných hrách setkáte.</a:t>
            </a:r>
            <a:endParaRPr lang="cs-CZ" sz="2400" dirty="0">
              <a:latin typeface="Source Code Pro" panose="020B0509030403020204" pitchFamily="49" charset="0"/>
              <a:ea typeface="Source Code Pro" panose="020B0509030403020204" pitchFamily="49" charset="0"/>
            </a:endParaRPr>
          </a:p>
        </p:txBody>
      </p:sp>
      <p:pic>
        <p:nvPicPr>
          <p:cNvPr id="19" name="Grafický objekt 11">
            <a:extLst>
              <a:ext uri="{FF2B5EF4-FFF2-40B4-BE49-F238E27FC236}">
                <a16:creationId xmlns:a16="http://schemas.microsoft.com/office/drawing/2014/main" id="{F50FD769-C951-46E7-9C94-57E48107B11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98415" y="1233975"/>
            <a:ext cx="699725" cy="690684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DE8EB7FF-9DD7-4C25-B50C-D6A5E0C8698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98632"/>
            <a:ext cx="6260735" cy="6260735"/>
          </a:xfrm>
          <a:prstGeom prst="rect">
            <a:avLst/>
          </a:prstGeom>
        </p:spPr>
      </p:pic>
      <p:pic>
        <p:nvPicPr>
          <p:cNvPr id="9" name="Grafický objekt 8" descr="Chytrý telefon se souvislou výplní">
            <a:extLst>
              <a:ext uri="{FF2B5EF4-FFF2-40B4-BE49-F238E27FC236}">
                <a16:creationId xmlns:a16="http://schemas.microsoft.com/office/drawing/2014/main" id="{7AB01ABC-82D2-415C-83FD-62A08C2132F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 rot="10800000">
            <a:off x="2798140" y="1164906"/>
            <a:ext cx="759753" cy="759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4966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>
            <a:extLst>
              <a:ext uri="{FF2B5EF4-FFF2-40B4-BE49-F238E27FC236}">
                <a16:creationId xmlns:a16="http://schemas.microsoft.com/office/drawing/2014/main" id="{8164198C-8DB6-43D6-ABD9-2CF2185050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alphaModFix amt="3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660"/>
                    </a14:imgEffect>
                    <a14:imgEffect>
                      <a14:saturation sat="39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43" y="130629"/>
            <a:ext cx="10653486" cy="6444342"/>
          </a:xfrm>
          <a:prstGeom prst="rect">
            <a:avLst/>
          </a:prstGeom>
          <a:effectLst/>
        </p:spPr>
      </p:pic>
      <p:sp>
        <p:nvSpPr>
          <p:cNvPr id="16" name="TextovéPole 15">
            <a:extLst>
              <a:ext uri="{FF2B5EF4-FFF2-40B4-BE49-F238E27FC236}">
                <a16:creationId xmlns:a16="http://schemas.microsoft.com/office/drawing/2014/main" id="{12DFCD49-6601-4908-82AD-2035B6187B43}"/>
              </a:ext>
            </a:extLst>
          </p:cNvPr>
          <p:cNvSpPr txBox="1"/>
          <p:nvPr/>
        </p:nvSpPr>
        <p:spPr>
          <a:xfrm>
            <a:off x="1117601" y="1391365"/>
            <a:ext cx="5892799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    Úkol č. 3</a:t>
            </a:r>
          </a:p>
          <a:p>
            <a:pPr algn="ctr"/>
            <a:endParaRPr lang="cs-CZ" sz="2400" b="1" dirty="0">
              <a:solidFill>
                <a:schemeClr val="dk1"/>
              </a:solidFill>
              <a:latin typeface="Source Code Pro" panose="020B0509030403020204" pitchFamily="49" charset="0"/>
              <a:ea typeface="Source Code Pro" panose="020B0509030403020204" pitchFamily="49" charset="0"/>
            </a:endParaRPr>
          </a:p>
          <a:p>
            <a:pPr algn="ctr"/>
            <a:r>
              <a:rPr lang="cs-CZ" sz="2200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Představ si, že jsi vývojář. Ve tvém volném čase se ti podařilo naprogramovat</a:t>
            </a:r>
            <a:r>
              <a:rPr lang="en-US" sz="2200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 </a:t>
            </a:r>
            <a:r>
              <a:rPr lang="cs-CZ" sz="2200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docela dobrou hru. Tvým spolužákům se líbí, tak ji zkusíš nabídnout veřejnosti</a:t>
            </a:r>
            <a:r>
              <a:rPr lang="en-US" sz="2200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. </a:t>
            </a:r>
            <a:r>
              <a:rPr lang="cs-CZ" sz="2200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Chceš, aby čas, který jsi tvorbě věnoval, ti byl zaplacen – tedy vydělat na hře peníze</a:t>
            </a:r>
            <a:r>
              <a:rPr lang="en-US" sz="2200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. </a:t>
            </a:r>
            <a:endParaRPr lang="cs-CZ" sz="2200" dirty="0">
              <a:solidFill>
                <a:schemeClr val="dk1"/>
              </a:solidFill>
              <a:latin typeface="Source Code Pro" panose="020B0509030403020204" pitchFamily="49" charset="0"/>
              <a:ea typeface="Source Code Pro" panose="020B0509030403020204" pitchFamily="49" charset="0"/>
            </a:endParaRPr>
          </a:p>
          <a:p>
            <a:pPr algn="ctr"/>
            <a:endParaRPr lang="en-US" sz="2200" dirty="0">
              <a:solidFill>
                <a:schemeClr val="dk1"/>
              </a:solidFill>
              <a:latin typeface="Source Code Pro" panose="020B0509030403020204" pitchFamily="49" charset="0"/>
              <a:ea typeface="Source Code Pro" panose="020B0509030403020204" pitchFamily="49" charset="0"/>
            </a:endParaRPr>
          </a:p>
          <a:p>
            <a:pPr algn="ctr"/>
            <a:r>
              <a:rPr lang="cs-CZ" sz="2200" b="1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Jaké máš možnosti</a:t>
            </a:r>
            <a:r>
              <a:rPr lang="en-US" sz="2200" b="1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?</a:t>
            </a:r>
          </a:p>
          <a:p>
            <a:endParaRPr lang="cs-CZ" dirty="0"/>
          </a:p>
        </p:txBody>
      </p:sp>
      <p:pic>
        <p:nvPicPr>
          <p:cNvPr id="8" name="Grafický objekt 7" descr="Kontrolní seznam se souvislou výplní">
            <a:extLst>
              <a:ext uri="{FF2B5EF4-FFF2-40B4-BE49-F238E27FC236}">
                <a16:creationId xmlns:a16="http://schemas.microsoft.com/office/drawing/2014/main" id="{98FEFF20-5A78-484C-821D-93DBFBF9D7A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793675" y="1104651"/>
            <a:ext cx="790260" cy="759753"/>
          </a:xfrm>
          <a:prstGeom prst="rect">
            <a:avLst/>
          </a:prstGeom>
        </p:spPr>
      </p:pic>
      <p:pic>
        <p:nvPicPr>
          <p:cNvPr id="11" name="Grafický objekt 24">
            <a:extLst>
              <a:ext uri="{FF2B5EF4-FFF2-40B4-BE49-F238E27FC236}">
                <a16:creationId xmlns:a16="http://schemas.microsoft.com/office/drawing/2014/main" id="{C69B2C7D-AF39-487C-A3DA-296095A3314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84179" y="1104650"/>
            <a:ext cx="769697" cy="759753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C604ECF5-D574-43E8-BBFA-4553E2A2CA4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29443" y="1391365"/>
            <a:ext cx="6711991" cy="4216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4695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>
            <a:extLst>
              <a:ext uri="{FF2B5EF4-FFF2-40B4-BE49-F238E27FC236}">
                <a16:creationId xmlns:a16="http://schemas.microsoft.com/office/drawing/2014/main" id="{8164198C-8DB6-43D6-ABD9-2CF2185050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35000"/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660"/>
                    </a14:imgEffect>
                    <a14:imgEffect>
                      <a14:saturation sat="39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5" y="393289"/>
            <a:ext cx="12083845" cy="4049402"/>
          </a:xfrm>
          <a:prstGeom prst="rect">
            <a:avLst/>
          </a:prstGeom>
          <a:effectLst/>
        </p:spPr>
      </p:pic>
      <p:sp>
        <p:nvSpPr>
          <p:cNvPr id="16" name="TextovéPole 15">
            <a:extLst>
              <a:ext uri="{FF2B5EF4-FFF2-40B4-BE49-F238E27FC236}">
                <a16:creationId xmlns:a16="http://schemas.microsoft.com/office/drawing/2014/main" id="{12DFCD49-6601-4908-82AD-2035B6187B43}"/>
              </a:ext>
            </a:extLst>
          </p:cNvPr>
          <p:cNvSpPr txBox="1"/>
          <p:nvPr/>
        </p:nvSpPr>
        <p:spPr>
          <a:xfrm>
            <a:off x="1247775" y="1193032"/>
            <a:ext cx="96964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      Úkol č. 4:</a:t>
            </a:r>
          </a:p>
        </p:txBody>
      </p:sp>
      <p:pic>
        <p:nvPicPr>
          <p:cNvPr id="8" name="Grafický objekt 24">
            <a:extLst>
              <a:ext uri="{FF2B5EF4-FFF2-40B4-BE49-F238E27FC236}">
                <a16:creationId xmlns:a16="http://schemas.microsoft.com/office/drawing/2014/main" id="{11501003-883A-42A0-B1B5-50483B38DDC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94404" y="894945"/>
            <a:ext cx="769696" cy="759752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371A0564-EB1E-426A-A58B-A9C84FA0FB33}"/>
              </a:ext>
            </a:extLst>
          </p:cNvPr>
          <p:cNvSpPr txBox="1"/>
          <p:nvPr/>
        </p:nvSpPr>
        <p:spPr>
          <a:xfrm>
            <a:off x="1099128" y="1861179"/>
            <a:ext cx="100604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Diskutujte a hlavní myšlenky zaznamenejte.</a:t>
            </a:r>
          </a:p>
          <a:p>
            <a:pPr algn="ctr"/>
            <a:endParaRPr lang="pl-PL" sz="2400" dirty="0">
              <a:solidFill>
                <a:schemeClr val="dk1"/>
              </a:solidFill>
              <a:latin typeface="Source Code Pro" panose="020B0509030403020204" pitchFamily="49" charset="0"/>
              <a:ea typeface="Source Code Pro" panose="020B0509030403020204" pitchFamily="49" charset="0"/>
            </a:endParaRPr>
          </a:p>
          <a:p>
            <a:pPr algn="ctr"/>
            <a:r>
              <a:rPr lang="pl-PL" sz="2400" b="1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Zapište pravidla správného chování vývojáře a uživatele her.</a:t>
            </a:r>
          </a:p>
        </p:txBody>
      </p:sp>
      <p:pic>
        <p:nvPicPr>
          <p:cNvPr id="9" name="Grafický objekt 8" descr="Kontrolní seznam se souvislou výplní">
            <a:extLst>
              <a:ext uri="{FF2B5EF4-FFF2-40B4-BE49-F238E27FC236}">
                <a16:creationId xmlns:a16="http://schemas.microsoft.com/office/drawing/2014/main" id="{1D20984F-4B89-49A5-933D-A6D0AB08ECC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943535" y="964012"/>
            <a:ext cx="718418" cy="690685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6DC5790A-75DC-1B92-1AC4-F8D261AD3A96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551350" y="3637321"/>
            <a:ext cx="9201150" cy="239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2341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10061</TotalTime>
  <Words>517</Words>
  <Application>Microsoft Office PowerPoint</Application>
  <PresentationFormat>Širokoúhlá obrazovka</PresentationFormat>
  <Paragraphs>67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Source Code Pro</vt:lpstr>
      <vt:lpstr>Office Theme</vt:lpstr>
      <vt:lpstr>Reklama ve videohrách  </vt:lpstr>
      <vt:lpstr>Vítejte ve světě online marketingu, kterým vás provede Marek a Markéta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Pravidla pro vývojáře</vt:lpstr>
      <vt:lpstr>Pravidla pro uživatele</vt:lpstr>
      <vt:lpstr>Těšíme se na příště!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Holi ♠</dc:creator>
  <cp:lastModifiedBy>Jitka Burešová</cp:lastModifiedBy>
  <cp:revision>143</cp:revision>
  <dcterms:created xsi:type="dcterms:W3CDTF">2022-10-12T13:33:50Z</dcterms:created>
  <dcterms:modified xsi:type="dcterms:W3CDTF">2023-07-13T18:23:10Z</dcterms:modified>
</cp:coreProperties>
</file>