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56" r:id="rId2"/>
    <p:sldId id="261" r:id="rId3"/>
    <p:sldId id="270" r:id="rId4"/>
    <p:sldId id="265" r:id="rId5"/>
    <p:sldId id="266" r:id="rId6"/>
    <p:sldId id="258" r:id="rId7"/>
    <p:sldId id="262" r:id="rId8"/>
    <p:sldId id="268" r:id="rId9"/>
    <p:sldId id="269" r:id="rId10"/>
    <p:sldId id="272" r:id="rId11"/>
    <p:sldId id="274" r:id="rId12"/>
    <p:sldId id="277" r:id="rId13"/>
    <p:sldId id="279" r:id="rId14"/>
    <p:sldId id="281" r:id="rId15"/>
    <p:sldId id="285" r:id="rId16"/>
    <p:sldId id="287" r:id="rId17"/>
    <p:sldId id="289" r:id="rId18"/>
    <p:sldId id="271" r:id="rId19"/>
    <p:sldId id="291" r:id="rId20"/>
    <p:sldId id="292" r:id="rId21"/>
    <p:sldId id="293" r:id="rId22"/>
    <p:sldId id="29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2E788B5-E8B3-497A-B36F-2307217D97CB}">
          <p14:sldIdLst>
            <p14:sldId id="256"/>
          </p14:sldIdLst>
        </p14:section>
        <p14:section name="Oddíl bez názvu" id="{AC70E594-CBA5-4E9D-9FC9-AD9993612358}">
          <p14:sldIdLst>
            <p14:sldId id="261"/>
            <p14:sldId id="270"/>
            <p14:sldId id="265"/>
            <p14:sldId id="266"/>
            <p14:sldId id="258"/>
            <p14:sldId id="262"/>
            <p14:sldId id="268"/>
            <p14:sldId id="269"/>
            <p14:sldId id="272"/>
            <p14:sldId id="274"/>
            <p14:sldId id="277"/>
            <p14:sldId id="279"/>
            <p14:sldId id="281"/>
            <p14:sldId id="285"/>
            <p14:sldId id="287"/>
            <p14:sldId id="289"/>
            <p14:sldId id="271"/>
            <p14:sldId id="291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i ♠" initials="H♠" lastIdx="1" clrIdx="0">
    <p:extLst>
      <p:ext uri="{19B8F6BF-5375-455C-9EA6-DF929625EA0E}">
        <p15:presenceInfo xmlns:p15="http://schemas.microsoft.com/office/powerpoint/2012/main" userId="e7dc267b8082ae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3D90"/>
    <a:srgbClr val="D5CBE4"/>
    <a:srgbClr val="DEEBF7"/>
    <a:srgbClr val="E1E1FF"/>
    <a:srgbClr val="693C90"/>
    <a:srgbClr val="6600FF"/>
    <a:srgbClr val="FFFF00"/>
    <a:srgbClr val="FFCCFF"/>
    <a:srgbClr val="CCCCFF"/>
    <a:srgbClr val="77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E67B1-65B0-4810-8864-75212859033B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9D481-FA98-4C41-9BF6-F283112EA2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18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02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03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30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84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189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61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00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2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12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36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22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8509-2A8F-4F23-AB80-851CD07F6D19}" type="datetimeFigureOut">
              <a:rPr lang="cs-CZ" smtClean="0"/>
              <a:pPr/>
              <a:t>13.7.2023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85B8-57CE-4673-A01F-041217B311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31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1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microsoft.com/office/2007/relationships/hdphoto" Target="../media/hdphoto1.wdp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KxJI8JqOktU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 descr="Notebook se souvislou výplní">
            <a:extLst>
              <a:ext uri="{FF2B5EF4-FFF2-40B4-BE49-F238E27FC236}">
                <a16:creationId xmlns:a16="http://schemas.microsoft.com/office/drawing/2014/main" id="{2E02D915-17B9-4863-A0AA-26424EA4D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2913" y="3429000"/>
            <a:ext cx="2586178" cy="258617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DB1836B-525C-47BA-B721-F7BD4A118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100" y="676276"/>
            <a:ext cx="10274300" cy="2387600"/>
          </a:xfrm>
        </p:spPr>
        <p:txBody>
          <a:bodyPr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chemeClr val="tx2">
                    <a:lumMod val="1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Online marketingové nástroje</a:t>
            </a:r>
            <a:br>
              <a:rPr lang="cs-CZ" sz="4000" b="1" dirty="0">
                <a:solidFill>
                  <a:schemeClr val="tx2">
                    <a:lumMod val="1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4000" b="1" dirty="0">
              <a:solidFill>
                <a:schemeClr val="tx2">
                  <a:lumMod val="10000"/>
                </a:schemeClr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2D81C1-EE50-4CD2-A59F-1D55B8114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5951"/>
            <a:ext cx="9144000" cy="1655762"/>
          </a:xfrm>
        </p:spPr>
        <p:txBody>
          <a:bodyPr/>
          <a:lstStyle/>
          <a:p>
            <a:r>
              <a:rPr lang="cs-CZ" dirty="0">
                <a:latin typeface="Source Code Pro" panose="020B0509030403020204" pitchFamily="49" charset="0"/>
                <a:ea typeface="Source Code Pro" panose="020B0509030403020204" pitchFamily="49" charset="0"/>
              </a:rPr>
              <a:t>Pracovní list 1</a:t>
            </a:r>
          </a:p>
        </p:txBody>
      </p:sp>
      <p:pic>
        <p:nvPicPr>
          <p:cNvPr id="6" name="Grafický objekt 5" descr="Trefa do černého se souvislou výplní">
            <a:extLst>
              <a:ext uri="{FF2B5EF4-FFF2-40B4-BE49-F238E27FC236}">
                <a16:creationId xmlns:a16="http://schemas.microsoft.com/office/drawing/2014/main" id="{FB6E3A30-F607-4FF9-A100-C50E4A0D55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08444" y="4188177"/>
            <a:ext cx="826523" cy="8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3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059A5536-9954-4532-A708-DA1AE079D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07" y="317500"/>
            <a:ext cx="7542593" cy="5880094"/>
          </a:xfrm>
          <a:prstGeom prst="rect">
            <a:avLst/>
          </a:prstGeom>
          <a:effectLst/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AB89F7E4-0ECF-4207-8F7C-472D416093C6}"/>
              </a:ext>
            </a:extLst>
          </p:cNvPr>
          <p:cNvSpPr txBox="1"/>
          <p:nvPr/>
        </p:nvSpPr>
        <p:spPr>
          <a:xfrm>
            <a:off x="4683676" y="1128559"/>
            <a:ext cx="6762854" cy="442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600"/>
              </a:spcBef>
              <a:buClr>
                <a:schemeClr val="dk1"/>
              </a:buClr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Znamená to ukázání reklamy konkrétním lidem, o kterých se firma domnívá, že je bude tato reklama zajímat. Každému se může na internetu zobrazovat jiná reklama.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endParaRPr lang="cs-CZ" sz="19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lvl="1">
              <a:spcBef>
                <a:spcPts val="1600"/>
              </a:spcBef>
              <a:buClr>
                <a:schemeClr val="dk1"/>
              </a:buClr>
            </a:pPr>
            <a:endParaRPr lang="cs-CZ" sz="20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lvl="1">
              <a:spcBef>
                <a:spcPts val="1600"/>
              </a:spcBef>
              <a:buClr>
                <a:schemeClr val="dk1"/>
              </a:buClr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Když ukáží reklamu tomu, koho zajímá, pravděpodobně si koupí výrobek, který reklama ukazuje.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endParaRPr lang="cs-CZ" sz="19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sz="19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sz="19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sz="19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C0EAE067-EB99-4496-8D22-0ADA179A2E6E}"/>
              </a:ext>
            </a:extLst>
          </p:cNvPr>
          <p:cNvSpPr/>
          <p:nvPr/>
        </p:nvSpPr>
        <p:spPr>
          <a:xfrm>
            <a:off x="1101069" y="828285"/>
            <a:ext cx="3200400" cy="1425225"/>
          </a:xfrm>
          <a:custGeom>
            <a:avLst/>
            <a:gdLst>
              <a:gd name="connsiteX0" fmla="*/ 0 w 3200400"/>
              <a:gd name="connsiteY0" fmla="*/ 712613 h 1425225"/>
              <a:gd name="connsiteX1" fmla="*/ 1600200 w 3200400"/>
              <a:gd name="connsiteY1" fmla="*/ 0 h 1425225"/>
              <a:gd name="connsiteX2" fmla="*/ 3200400 w 3200400"/>
              <a:gd name="connsiteY2" fmla="*/ 712613 h 1425225"/>
              <a:gd name="connsiteX3" fmla="*/ 1600200 w 3200400"/>
              <a:gd name="connsiteY3" fmla="*/ 1425226 h 1425225"/>
              <a:gd name="connsiteX4" fmla="*/ 0 w 3200400"/>
              <a:gd name="connsiteY4" fmla="*/ 712613 h 142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0" h="1425225" fill="none" extrusionOk="0">
                <a:moveTo>
                  <a:pt x="0" y="712613"/>
                </a:moveTo>
                <a:cubicBezTo>
                  <a:pt x="100828" y="403309"/>
                  <a:pt x="667370" y="-61528"/>
                  <a:pt x="1600200" y="0"/>
                </a:cubicBezTo>
                <a:cubicBezTo>
                  <a:pt x="2405660" y="4917"/>
                  <a:pt x="3188130" y="368634"/>
                  <a:pt x="3200400" y="712613"/>
                </a:cubicBezTo>
                <a:cubicBezTo>
                  <a:pt x="3200821" y="980760"/>
                  <a:pt x="2391638" y="1456823"/>
                  <a:pt x="1600200" y="1425226"/>
                </a:cubicBezTo>
                <a:cubicBezTo>
                  <a:pt x="704290" y="1409513"/>
                  <a:pt x="52462" y="1076754"/>
                  <a:pt x="0" y="712613"/>
                </a:cubicBezTo>
                <a:close/>
              </a:path>
              <a:path w="3200400" h="1425225" stroke="0" extrusionOk="0">
                <a:moveTo>
                  <a:pt x="0" y="712613"/>
                </a:moveTo>
                <a:cubicBezTo>
                  <a:pt x="-22513" y="277533"/>
                  <a:pt x="769764" y="-23783"/>
                  <a:pt x="1600200" y="0"/>
                </a:cubicBezTo>
                <a:cubicBezTo>
                  <a:pt x="2489360" y="11434"/>
                  <a:pt x="3161493" y="337188"/>
                  <a:pt x="3200400" y="712613"/>
                </a:cubicBezTo>
                <a:cubicBezTo>
                  <a:pt x="3114599" y="1031722"/>
                  <a:pt x="2542969" y="1403297"/>
                  <a:pt x="1600200" y="1425226"/>
                </a:cubicBezTo>
                <a:cubicBezTo>
                  <a:pt x="682404" y="1389758"/>
                  <a:pt x="16776" y="1118890"/>
                  <a:pt x="0" y="712613"/>
                </a:cubicBezTo>
                <a:close/>
              </a:path>
            </a:pathLst>
          </a:custGeom>
          <a:solidFill>
            <a:srgbClr val="DEEBF7"/>
          </a:solidFill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cs-CZ" sz="20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 je personalizace reklamy?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9FBF1AA-59EB-4F09-8C06-88695C0E39BD}"/>
              </a:ext>
            </a:extLst>
          </p:cNvPr>
          <p:cNvSpPr/>
          <p:nvPr/>
        </p:nvSpPr>
        <p:spPr>
          <a:xfrm>
            <a:off x="901700" y="3123032"/>
            <a:ext cx="3599138" cy="1563339"/>
          </a:xfrm>
          <a:custGeom>
            <a:avLst/>
            <a:gdLst>
              <a:gd name="connsiteX0" fmla="*/ 0 w 3599138"/>
              <a:gd name="connsiteY0" fmla="*/ 781670 h 1563339"/>
              <a:gd name="connsiteX1" fmla="*/ 1799569 w 3599138"/>
              <a:gd name="connsiteY1" fmla="*/ 0 h 1563339"/>
              <a:gd name="connsiteX2" fmla="*/ 3599138 w 3599138"/>
              <a:gd name="connsiteY2" fmla="*/ 781670 h 1563339"/>
              <a:gd name="connsiteX3" fmla="*/ 1799569 w 3599138"/>
              <a:gd name="connsiteY3" fmla="*/ 1563340 h 1563339"/>
              <a:gd name="connsiteX4" fmla="*/ 0 w 3599138"/>
              <a:gd name="connsiteY4" fmla="*/ 781670 h 156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9138" h="1563339" fill="none" extrusionOk="0">
                <a:moveTo>
                  <a:pt x="0" y="781670"/>
                </a:moveTo>
                <a:cubicBezTo>
                  <a:pt x="-64756" y="323436"/>
                  <a:pt x="747296" y="105524"/>
                  <a:pt x="1799569" y="0"/>
                </a:cubicBezTo>
                <a:cubicBezTo>
                  <a:pt x="2799244" y="6660"/>
                  <a:pt x="3607043" y="358048"/>
                  <a:pt x="3599138" y="781670"/>
                </a:cubicBezTo>
                <a:cubicBezTo>
                  <a:pt x="3457949" y="1170108"/>
                  <a:pt x="2858916" y="1638951"/>
                  <a:pt x="1799569" y="1563340"/>
                </a:cubicBezTo>
                <a:cubicBezTo>
                  <a:pt x="771871" y="1609069"/>
                  <a:pt x="-9933" y="1204263"/>
                  <a:pt x="0" y="781670"/>
                </a:cubicBezTo>
                <a:close/>
              </a:path>
              <a:path w="3599138" h="1563339" stroke="0" extrusionOk="0">
                <a:moveTo>
                  <a:pt x="0" y="781670"/>
                </a:moveTo>
                <a:cubicBezTo>
                  <a:pt x="73053" y="242444"/>
                  <a:pt x="849997" y="69442"/>
                  <a:pt x="1799569" y="0"/>
                </a:cubicBezTo>
                <a:cubicBezTo>
                  <a:pt x="2771007" y="-62454"/>
                  <a:pt x="3662166" y="387666"/>
                  <a:pt x="3599138" y="781670"/>
                </a:cubicBezTo>
                <a:cubicBezTo>
                  <a:pt x="3584444" y="1053032"/>
                  <a:pt x="2679065" y="1614858"/>
                  <a:pt x="1799569" y="1563340"/>
                </a:cubicBezTo>
                <a:cubicBezTo>
                  <a:pt x="796121" y="1517413"/>
                  <a:pt x="40754" y="1272142"/>
                  <a:pt x="0" y="781670"/>
                </a:cubicBezTo>
                <a:close/>
              </a:path>
            </a:pathLst>
          </a:custGeom>
          <a:solidFill>
            <a:srgbClr val="DEEBF7"/>
          </a:solidFill>
          <a:ln w="28575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61725608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spcBef>
                <a:spcPts val="1600"/>
              </a:spcBef>
              <a:buNone/>
            </a:pPr>
            <a:r>
              <a:rPr lang="cs-CZ" sz="20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Proč mají zadavatelé zájem reklamu personalizovat?</a:t>
            </a:r>
          </a:p>
        </p:txBody>
      </p:sp>
      <p:cxnSp>
        <p:nvCxnSpPr>
          <p:cNvPr id="11" name="Spojnice: zakřivená 10">
            <a:extLst>
              <a:ext uri="{FF2B5EF4-FFF2-40B4-BE49-F238E27FC236}">
                <a16:creationId xmlns:a16="http://schemas.microsoft.com/office/drawing/2014/main" id="{73C989EA-1EFB-46B2-ABB7-2A64EA9B5AFD}"/>
              </a:ext>
            </a:extLst>
          </p:cNvPr>
          <p:cNvCxnSpPr>
            <a:cxnSpLocks/>
          </p:cNvCxnSpPr>
          <p:nvPr/>
        </p:nvCxnSpPr>
        <p:spPr>
          <a:xfrm flipV="1">
            <a:off x="4484307" y="1540896"/>
            <a:ext cx="575331" cy="1"/>
          </a:xfrm>
          <a:prstGeom prst="curvedConnector3">
            <a:avLst>
              <a:gd name="adj1" fmla="val 78696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pojnice: zakřivená 15">
            <a:extLst>
              <a:ext uri="{FF2B5EF4-FFF2-40B4-BE49-F238E27FC236}">
                <a16:creationId xmlns:a16="http://schemas.microsoft.com/office/drawing/2014/main" id="{E2DFB110-FEF0-45C1-A385-D80C4A410EDC}"/>
              </a:ext>
            </a:extLst>
          </p:cNvPr>
          <p:cNvCxnSpPr>
            <a:cxnSpLocks/>
          </p:cNvCxnSpPr>
          <p:nvPr/>
        </p:nvCxnSpPr>
        <p:spPr>
          <a:xfrm>
            <a:off x="4670977" y="3880445"/>
            <a:ext cx="388661" cy="2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>
                <a:lumMod val="75000"/>
              </a:schemeClr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66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89" y="699091"/>
            <a:ext cx="9194800" cy="1993095"/>
          </a:xfrm>
          <a:prstGeom prst="rect">
            <a:avLst/>
          </a:prstGeom>
          <a:effectLst/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58957" y="921822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2705100" y="1214858"/>
            <a:ext cx="7320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Úkol č. 3b)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Je personalizace pro adresáta užitečná?</a:t>
            </a:r>
          </a:p>
          <a:p>
            <a:pPr algn="ctr"/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cxnSp>
        <p:nvCxnSpPr>
          <p:cNvPr id="10" name="Spojnice: zakřivená 9">
            <a:extLst>
              <a:ext uri="{FF2B5EF4-FFF2-40B4-BE49-F238E27FC236}">
                <a16:creationId xmlns:a16="http://schemas.microsoft.com/office/drawing/2014/main" id="{78B43B3E-8769-4F9E-AEDB-206B49D0671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359464" y="1955419"/>
            <a:ext cx="787400" cy="1730120"/>
          </a:xfrm>
          <a:prstGeom prst="curvedConnector2">
            <a:avLst/>
          </a:prstGeom>
          <a:ln w="38100">
            <a:solidFill>
              <a:srgbClr val="693C90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277BC67-2DFB-40F2-938A-8848BEA120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0007" y="921822"/>
            <a:ext cx="699725" cy="690685"/>
          </a:xfrm>
          <a:prstGeom prst="rect">
            <a:avLst/>
          </a:prstGeom>
        </p:spPr>
      </p:pic>
      <p:cxnSp>
        <p:nvCxnSpPr>
          <p:cNvPr id="13" name="Spojnice: zakřivená 12">
            <a:extLst>
              <a:ext uri="{FF2B5EF4-FFF2-40B4-BE49-F238E27FC236}">
                <a16:creationId xmlns:a16="http://schemas.microsoft.com/office/drawing/2014/main" id="{F0A49847-B488-454B-AC99-583B1D2DFD35}"/>
              </a:ext>
            </a:extLst>
          </p:cNvPr>
          <p:cNvCxnSpPr>
            <a:cxnSpLocks/>
          </p:cNvCxnSpPr>
          <p:nvPr/>
        </p:nvCxnSpPr>
        <p:spPr>
          <a:xfrm>
            <a:off x="10310914" y="2083779"/>
            <a:ext cx="516743" cy="879220"/>
          </a:xfrm>
          <a:prstGeom prst="curvedConnector2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A1D7333C-30B8-45C8-AF14-38E69CDB0F9F}"/>
              </a:ext>
            </a:extLst>
          </p:cNvPr>
          <p:cNvSpPr/>
          <p:nvPr/>
        </p:nvSpPr>
        <p:spPr>
          <a:xfrm>
            <a:off x="1366721" y="3229929"/>
            <a:ext cx="3873645" cy="2413213"/>
          </a:xfrm>
          <a:custGeom>
            <a:avLst/>
            <a:gdLst>
              <a:gd name="connsiteX0" fmla="*/ 0 w 3873645"/>
              <a:gd name="connsiteY0" fmla="*/ 1206607 h 2413213"/>
              <a:gd name="connsiteX1" fmla="*/ 1936823 w 3873645"/>
              <a:gd name="connsiteY1" fmla="*/ 0 h 2413213"/>
              <a:gd name="connsiteX2" fmla="*/ 3873646 w 3873645"/>
              <a:gd name="connsiteY2" fmla="*/ 1206607 h 2413213"/>
              <a:gd name="connsiteX3" fmla="*/ 1936823 w 3873645"/>
              <a:gd name="connsiteY3" fmla="*/ 2413214 h 2413213"/>
              <a:gd name="connsiteX4" fmla="*/ 0 w 3873645"/>
              <a:gd name="connsiteY4" fmla="*/ 1206607 h 241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3645" h="2413213" fill="none" extrusionOk="0">
                <a:moveTo>
                  <a:pt x="0" y="1206607"/>
                </a:moveTo>
                <a:cubicBezTo>
                  <a:pt x="-124721" y="565211"/>
                  <a:pt x="779120" y="-161472"/>
                  <a:pt x="1936823" y="0"/>
                </a:cubicBezTo>
                <a:cubicBezTo>
                  <a:pt x="3034740" y="-10686"/>
                  <a:pt x="3874592" y="465731"/>
                  <a:pt x="3873646" y="1206607"/>
                </a:cubicBezTo>
                <a:cubicBezTo>
                  <a:pt x="3869081" y="1850486"/>
                  <a:pt x="3100874" y="2453834"/>
                  <a:pt x="1936823" y="2413214"/>
                </a:cubicBezTo>
                <a:cubicBezTo>
                  <a:pt x="891464" y="2457453"/>
                  <a:pt x="91240" y="1852624"/>
                  <a:pt x="0" y="1206607"/>
                </a:cubicBezTo>
                <a:close/>
              </a:path>
              <a:path w="3873645" h="2413213" stroke="0" extrusionOk="0">
                <a:moveTo>
                  <a:pt x="0" y="1206607"/>
                </a:moveTo>
                <a:cubicBezTo>
                  <a:pt x="-18095" y="648173"/>
                  <a:pt x="758356" y="45431"/>
                  <a:pt x="1936823" y="0"/>
                </a:cubicBezTo>
                <a:cubicBezTo>
                  <a:pt x="2997351" y="36731"/>
                  <a:pt x="3877162" y="518407"/>
                  <a:pt x="3873646" y="1206607"/>
                </a:cubicBezTo>
                <a:cubicBezTo>
                  <a:pt x="3886816" y="1945761"/>
                  <a:pt x="2901512" y="2452754"/>
                  <a:pt x="1936823" y="2413214"/>
                </a:cubicBezTo>
                <a:cubicBezTo>
                  <a:pt x="976276" y="2389077"/>
                  <a:pt x="3539" y="1760714"/>
                  <a:pt x="0" y="1206607"/>
                </a:cubicBezTo>
                <a:close/>
              </a:path>
            </a:pathLst>
          </a:custGeom>
          <a:solidFill>
            <a:srgbClr val="D5CBE4"/>
          </a:solidFill>
          <a:ln w="28575">
            <a:solidFill>
              <a:srgbClr val="693D90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ANO, protože:</a:t>
            </a:r>
          </a:p>
          <a:p>
            <a:pPr marL="114300" algn="ctr">
              <a:buSzPts val="1800"/>
            </a:pPr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Adresát vidí reklamy, které ho zajímají.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91B7BB85-3FCE-4B4B-B5FE-FD75E19D3429}"/>
              </a:ext>
            </a:extLst>
          </p:cNvPr>
          <p:cNvSpPr/>
          <p:nvPr/>
        </p:nvSpPr>
        <p:spPr>
          <a:xfrm>
            <a:off x="5389418" y="2820479"/>
            <a:ext cx="6151417" cy="3338430"/>
          </a:xfrm>
          <a:custGeom>
            <a:avLst/>
            <a:gdLst>
              <a:gd name="connsiteX0" fmla="*/ 0 w 5857784"/>
              <a:gd name="connsiteY0" fmla="*/ 1656151 h 3312301"/>
              <a:gd name="connsiteX1" fmla="*/ 2928892 w 5857784"/>
              <a:gd name="connsiteY1" fmla="*/ 0 h 3312301"/>
              <a:gd name="connsiteX2" fmla="*/ 5857784 w 5857784"/>
              <a:gd name="connsiteY2" fmla="*/ 1656151 h 3312301"/>
              <a:gd name="connsiteX3" fmla="*/ 2928892 w 5857784"/>
              <a:gd name="connsiteY3" fmla="*/ 3312302 h 3312301"/>
              <a:gd name="connsiteX4" fmla="*/ 0 w 5857784"/>
              <a:gd name="connsiteY4" fmla="*/ 1656151 h 331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7784" h="3312301" fill="none" extrusionOk="0">
                <a:moveTo>
                  <a:pt x="0" y="1656151"/>
                </a:moveTo>
                <a:cubicBezTo>
                  <a:pt x="-154602" y="772467"/>
                  <a:pt x="1265572" y="-83901"/>
                  <a:pt x="2928892" y="0"/>
                </a:cubicBezTo>
                <a:cubicBezTo>
                  <a:pt x="4609623" y="-23898"/>
                  <a:pt x="5858429" y="690691"/>
                  <a:pt x="5857784" y="1656151"/>
                </a:cubicBezTo>
                <a:cubicBezTo>
                  <a:pt x="5798748" y="2279705"/>
                  <a:pt x="4590429" y="3331221"/>
                  <a:pt x="2928892" y="3312302"/>
                </a:cubicBezTo>
                <a:cubicBezTo>
                  <a:pt x="1318017" y="3324503"/>
                  <a:pt x="52208" y="2559160"/>
                  <a:pt x="0" y="1656151"/>
                </a:cubicBezTo>
                <a:close/>
              </a:path>
              <a:path w="5857784" h="3312301" stroke="0" extrusionOk="0">
                <a:moveTo>
                  <a:pt x="0" y="1656151"/>
                </a:moveTo>
                <a:cubicBezTo>
                  <a:pt x="-43208" y="999273"/>
                  <a:pt x="1062042" y="104097"/>
                  <a:pt x="2928892" y="0"/>
                </a:cubicBezTo>
                <a:cubicBezTo>
                  <a:pt x="4529457" y="68307"/>
                  <a:pt x="5871769" y="654743"/>
                  <a:pt x="5857784" y="1656151"/>
                </a:cubicBezTo>
                <a:cubicBezTo>
                  <a:pt x="5902479" y="2817742"/>
                  <a:pt x="4471413" y="3340571"/>
                  <a:pt x="2928892" y="3312302"/>
                </a:cubicBezTo>
                <a:cubicBezTo>
                  <a:pt x="1324203" y="3309451"/>
                  <a:pt x="4743" y="2420310"/>
                  <a:pt x="0" y="165615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custGeom>
                    <a:avLst/>
                    <a:gdLst>
                      <a:gd name="connsiteX0" fmla="*/ 0 w 6151417"/>
                      <a:gd name="connsiteY0" fmla="*/ 1669215 h 3338430"/>
                      <a:gd name="connsiteX1" fmla="*/ 3075708 w 6151417"/>
                      <a:gd name="connsiteY1" fmla="*/ 0 h 3338430"/>
                      <a:gd name="connsiteX2" fmla="*/ 6151417 w 6151417"/>
                      <a:gd name="connsiteY2" fmla="*/ 1669215 h 3338430"/>
                      <a:gd name="connsiteX3" fmla="*/ 3075708 w 6151417"/>
                      <a:gd name="connsiteY3" fmla="*/ 3338431 h 3338430"/>
                      <a:gd name="connsiteX4" fmla="*/ 0 w 6151417"/>
                      <a:gd name="connsiteY4" fmla="*/ 1669215 h 3338430"/>
                      <a:gd name="connsiteX0" fmla="*/ 0 w 6151417"/>
                      <a:gd name="connsiteY0" fmla="*/ 1669215 h 3338430"/>
                      <a:gd name="connsiteX1" fmla="*/ 3075708 w 6151417"/>
                      <a:gd name="connsiteY1" fmla="*/ 0 h 3338430"/>
                      <a:gd name="connsiteX2" fmla="*/ 6151417 w 6151417"/>
                      <a:gd name="connsiteY2" fmla="*/ 1669215 h 3338430"/>
                      <a:gd name="connsiteX3" fmla="*/ 3075708 w 6151417"/>
                      <a:gd name="connsiteY3" fmla="*/ 3338431 h 3338430"/>
                      <a:gd name="connsiteX4" fmla="*/ 0 w 6151417"/>
                      <a:gd name="connsiteY4" fmla="*/ 1669215 h 3338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1417" h="3338430" fill="none" extrusionOk="0">
                        <a:moveTo>
                          <a:pt x="0" y="1669215"/>
                        </a:moveTo>
                        <a:cubicBezTo>
                          <a:pt x="-403624" y="826912"/>
                          <a:pt x="1308438" y="-122303"/>
                          <a:pt x="3075708" y="0"/>
                        </a:cubicBezTo>
                        <a:cubicBezTo>
                          <a:pt x="4884854" y="-40800"/>
                          <a:pt x="6152962" y="627766"/>
                          <a:pt x="6151417" y="1669215"/>
                        </a:cubicBezTo>
                        <a:cubicBezTo>
                          <a:pt x="6058322" y="2144335"/>
                          <a:pt x="4986135" y="3428777"/>
                          <a:pt x="3075708" y="3338431"/>
                        </a:cubicBezTo>
                        <a:cubicBezTo>
                          <a:pt x="1430937" y="3435959"/>
                          <a:pt x="91152" y="2571235"/>
                          <a:pt x="0" y="1669215"/>
                        </a:cubicBezTo>
                        <a:close/>
                      </a:path>
                      <a:path w="6151417" h="3338430" stroke="0" extrusionOk="0">
                        <a:moveTo>
                          <a:pt x="0" y="1669215"/>
                        </a:moveTo>
                        <a:cubicBezTo>
                          <a:pt x="22651" y="1223612"/>
                          <a:pt x="1033140" y="-102128"/>
                          <a:pt x="3075708" y="0"/>
                        </a:cubicBezTo>
                        <a:cubicBezTo>
                          <a:pt x="4635964" y="-18489"/>
                          <a:pt x="5991462" y="639138"/>
                          <a:pt x="6151417" y="1669215"/>
                        </a:cubicBezTo>
                        <a:cubicBezTo>
                          <a:pt x="6163000" y="2712242"/>
                          <a:pt x="4424409" y="3300163"/>
                          <a:pt x="3075708" y="3338431"/>
                        </a:cubicBezTo>
                        <a:cubicBezTo>
                          <a:pt x="1372441" y="3280531"/>
                          <a:pt x="-12262" y="2502370"/>
                          <a:pt x="0" y="1669215"/>
                        </a:cubicBezTo>
                        <a:close/>
                      </a:path>
                      <a:path w="6151417" h="3338430" fill="none" stroke="0" extrusionOk="0">
                        <a:moveTo>
                          <a:pt x="0" y="1669215"/>
                        </a:moveTo>
                        <a:cubicBezTo>
                          <a:pt x="-213332" y="1082714"/>
                          <a:pt x="1014820" y="46646"/>
                          <a:pt x="3075708" y="0"/>
                        </a:cubicBezTo>
                        <a:cubicBezTo>
                          <a:pt x="4804570" y="120898"/>
                          <a:pt x="6170670" y="580924"/>
                          <a:pt x="6151417" y="1669215"/>
                        </a:cubicBezTo>
                        <a:cubicBezTo>
                          <a:pt x="6109806" y="2410308"/>
                          <a:pt x="4592874" y="3443238"/>
                          <a:pt x="3075708" y="3338431"/>
                        </a:cubicBezTo>
                        <a:cubicBezTo>
                          <a:pt x="1401395" y="3346900"/>
                          <a:pt x="56243" y="2534351"/>
                          <a:pt x="0" y="166921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NE, protože:</a:t>
            </a:r>
          </a:p>
          <a:p>
            <a:pPr marL="114300" algn="ctr">
              <a:buSzPts val="1800"/>
            </a:pPr>
            <a:r>
              <a:rPr lang="cs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 personalizaci jsou potřeba informace o uživateli internetu, jako je pohlaví, věk, místo bydliště nebo jeho zájmy. Někomu se nemusí líbit, že o něm tyto informace firmy mají.</a:t>
            </a:r>
            <a:endParaRPr lang="cs-CZ" sz="20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>
            <a:extLst>
              <a:ext uri="{FF2B5EF4-FFF2-40B4-BE49-F238E27FC236}">
                <a16:creationId xmlns:a16="http://schemas.microsoft.com/office/drawing/2014/main" id="{32CAE8A6-9832-4437-ACB2-4460AF453E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85050" y="699091"/>
            <a:ext cx="6858000" cy="68580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CA6E235-23D8-4FC4-8153-E3A5C49704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627" y="508000"/>
            <a:ext cx="6858000" cy="6858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8739551-9BA4-477B-9F63-A4D0A50489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699091"/>
            <a:ext cx="4813300" cy="1200329"/>
          </a:xfrm>
          <a:prstGeom prst="rect">
            <a:avLst/>
          </a:prstGeom>
          <a:effectLst/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D6EB62B5-B0F6-4BA6-9169-884F69002A2F}"/>
              </a:ext>
            </a:extLst>
          </p:cNvPr>
          <p:cNvSpPr txBox="1"/>
          <p:nvPr/>
        </p:nvSpPr>
        <p:spPr>
          <a:xfrm>
            <a:off x="140827" y="1122946"/>
            <a:ext cx="1254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Úkol č. 4a)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0" indent="0" algn="ctr">
              <a:buNone/>
            </a:pPr>
            <a:r>
              <a:rPr lang="c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Najděte společně odpovědi na dané otázky a napište je.</a:t>
            </a:r>
            <a:endParaRPr lang="cs-CZ" sz="24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8" name="Grafický objekt 17" descr="Kontrolní seznam se souvislou výplní">
            <a:extLst>
              <a:ext uri="{FF2B5EF4-FFF2-40B4-BE49-F238E27FC236}">
                <a16:creationId xmlns:a16="http://schemas.microsoft.com/office/drawing/2014/main" id="{7109CF07-5792-4EC9-BE2C-2A29507BCD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35157" y="921822"/>
            <a:ext cx="718418" cy="690685"/>
          </a:xfrm>
          <a:prstGeom prst="rect">
            <a:avLst/>
          </a:prstGeom>
        </p:spPr>
      </p:pic>
      <p:pic>
        <p:nvPicPr>
          <p:cNvPr id="19" name="Grafický objekt 11">
            <a:extLst>
              <a:ext uri="{FF2B5EF4-FFF2-40B4-BE49-F238E27FC236}">
                <a16:creationId xmlns:a16="http://schemas.microsoft.com/office/drawing/2014/main" id="{F50FD769-C951-46E7-9C94-57E48107B1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6207" y="921822"/>
            <a:ext cx="699725" cy="690684"/>
          </a:xfrm>
          <a:prstGeom prst="rect">
            <a:avLst/>
          </a:prstGeom>
        </p:spPr>
      </p:pic>
      <p:sp>
        <p:nvSpPr>
          <p:cNvPr id="20" name="Ovál 19">
            <a:extLst>
              <a:ext uri="{FF2B5EF4-FFF2-40B4-BE49-F238E27FC236}">
                <a16:creationId xmlns:a16="http://schemas.microsoft.com/office/drawing/2014/main" id="{9E4E143D-4DDF-4B9B-A0BA-645192AD71A2}"/>
              </a:ext>
            </a:extLst>
          </p:cNvPr>
          <p:cNvSpPr/>
          <p:nvPr/>
        </p:nvSpPr>
        <p:spPr>
          <a:xfrm>
            <a:off x="4187225" y="2581030"/>
            <a:ext cx="3525450" cy="2413213"/>
          </a:xfrm>
          <a:custGeom>
            <a:avLst/>
            <a:gdLst>
              <a:gd name="connsiteX0" fmla="*/ 0 w 3525450"/>
              <a:gd name="connsiteY0" fmla="*/ 1206607 h 2413213"/>
              <a:gd name="connsiteX1" fmla="*/ 1762725 w 3525450"/>
              <a:gd name="connsiteY1" fmla="*/ 0 h 2413213"/>
              <a:gd name="connsiteX2" fmla="*/ 3525450 w 3525450"/>
              <a:gd name="connsiteY2" fmla="*/ 1206607 h 2413213"/>
              <a:gd name="connsiteX3" fmla="*/ 1762725 w 3525450"/>
              <a:gd name="connsiteY3" fmla="*/ 2413214 h 2413213"/>
              <a:gd name="connsiteX4" fmla="*/ 0 w 3525450"/>
              <a:gd name="connsiteY4" fmla="*/ 1206607 h 241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5450" h="2413213" fill="none" extrusionOk="0">
                <a:moveTo>
                  <a:pt x="0" y="1206607"/>
                </a:moveTo>
                <a:cubicBezTo>
                  <a:pt x="-21224" y="544469"/>
                  <a:pt x="707936" y="-149068"/>
                  <a:pt x="1762725" y="0"/>
                </a:cubicBezTo>
                <a:cubicBezTo>
                  <a:pt x="2764490" y="-10686"/>
                  <a:pt x="3526396" y="465731"/>
                  <a:pt x="3525450" y="1206607"/>
                </a:cubicBezTo>
                <a:cubicBezTo>
                  <a:pt x="3509555" y="1794620"/>
                  <a:pt x="2815261" y="2447221"/>
                  <a:pt x="1762725" y="2413214"/>
                </a:cubicBezTo>
                <a:cubicBezTo>
                  <a:pt x="813518" y="2457453"/>
                  <a:pt x="91240" y="1852624"/>
                  <a:pt x="0" y="1206607"/>
                </a:cubicBezTo>
                <a:close/>
              </a:path>
              <a:path w="3525450" h="2413213" stroke="0" extrusionOk="0">
                <a:moveTo>
                  <a:pt x="0" y="1206607"/>
                </a:moveTo>
                <a:cubicBezTo>
                  <a:pt x="-15881" y="634965"/>
                  <a:pt x="660518" y="53738"/>
                  <a:pt x="1762725" y="0"/>
                </a:cubicBezTo>
                <a:cubicBezTo>
                  <a:pt x="2727101" y="36731"/>
                  <a:pt x="3528966" y="518407"/>
                  <a:pt x="3525450" y="1206607"/>
                </a:cubicBezTo>
                <a:cubicBezTo>
                  <a:pt x="3538724" y="1946334"/>
                  <a:pt x="2625074" y="2455084"/>
                  <a:pt x="1762725" y="2413214"/>
                </a:cubicBezTo>
                <a:cubicBezTo>
                  <a:pt x="898330" y="2389077"/>
                  <a:pt x="3539" y="1760714"/>
                  <a:pt x="0" y="12066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 může být reklama </a:t>
            </a: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užitečná?</a:t>
            </a:r>
          </a:p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 kdy naopak</a:t>
            </a:r>
          </a:p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škodlivá?</a:t>
            </a:r>
            <a:endParaRPr lang="cs-CZ" sz="20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31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C33FD2FE-4A53-4203-9F04-3E1600F44A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50D5829D-A0A4-419F-8984-170E57271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65125"/>
            <a:ext cx="10388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 může být reklama užitečná?</a:t>
            </a:r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738DF4A3-D038-44F3-BDE5-9FCA48F045C6}"/>
              </a:ext>
            </a:extLst>
          </p:cNvPr>
          <p:cNvSpPr/>
          <p:nvPr/>
        </p:nvSpPr>
        <p:spPr>
          <a:xfrm>
            <a:off x="965200" y="1313180"/>
            <a:ext cx="5816600" cy="66044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2AFA827-5018-4D33-BF33-7D468CFB4284}"/>
              </a:ext>
            </a:extLst>
          </p:cNvPr>
          <p:cNvSpPr txBox="1"/>
          <p:nvPr/>
        </p:nvSpPr>
        <p:spPr>
          <a:xfrm>
            <a:off x="901700" y="1741488"/>
            <a:ext cx="10388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600"/>
              </a:spcBef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Když mi přinese informace o výrobku, který potřebuji.</a:t>
            </a: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Když mě informuje o akci, na kterou chci jít (např. o koncertě oblíbené kapely).</a:t>
            </a: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Když mě informuje o novince (např. o nové příchuti oblíbeného jogurtu).</a:t>
            </a: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Když mi vysvětlí, podle čeho vybrat kvalitní výrobek.</a:t>
            </a:r>
          </a:p>
          <a:p>
            <a:pPr marL="285750" indent="-285750">
              <a:lnSpc>
                <a:spcPct val="150000"/>
              </a:lnSpc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Mám díky ní přístup zdarma (např. na sociální sítě, články, videa…).</a:t>
            </a:r>
            <a:endParaRPr lang="cs-CZ" sz="18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ct val="1800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5615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65125"/>
            <a:ext cx="10388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 může být reklama škodlivá?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E30AA12D-135B-495C-B6FA-BE10401632D5}"/>
              </a:ext>
            </a:extLst>
          </p:cNvPr>
          <p:cNvSpPr/>
          <p:nvPr/>
        </p:nvSpPr>
        <p:spPr>
          <a:xfrm>
            <a:off x="965200" y="1313180"/>
            <a:ext cx="5816600" cy="66044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800100" y="1652588"/>
            <a:ext cx="1038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Když mě nutí si koupit něco, co nepotřebuji.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Když říká, že bez určitého výrobku nebudu mezi kamarády oblíbený.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Když ukazuje nezdravé jídlo a pití, které by se nemělo jíst a pít ve velkém množství.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Když ukazuje slevy, které ale nejsou výhodné.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Když mě nutí si koupit něčeho velké množství.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Když ukazuje moc drahé výrobky, které ale nejsou kvalitní.</a:t>
            </a:r>
          </a:p>
          <a:p>
            <a:pPr>
              <a:buClr>
                <a:schemeClr val="dk1"/>
              </a:buClr>
              <a:buSzPct val="1800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7110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0278"/>
            <a:ext cx="10960100" cy="1790700"/>
          </a:xfrm>
          <a:prstGeom prst="rect">
            <a:avLst/>
          </a:prstGeom>
          <a:effectLst/>
        </p:spPr>
      </p:pic>
      <p:pic>
        <p:nvPicPr>
          <p:cNvPr id="11" name="Google Shape;101;p20">
            <a:extLst>
              <a:ext uri="{FF2B5EF4-FFF2-40B4-BE49-F238E27FC236}">
                <a16:creationId xmlns:a16="http://schemas.microsoft.com/office/drawing/2014/main" id="{C12A5492-3297-4A11-B5E5-28B4748073F5}"/>
              </a:ext>
            </a:extLst>
          </p:cNvPr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6714" y="703329"/>
            <a:ext cx="9397530" cy="280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D951DE7-5115-4904-AFB6-AB1B90AF8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1" y="3428999"/>
            <a:ext cx="10807700" cy="1752601"/>
          </a:xfrm>
          <a:prstGeom prst="rect">
            <a:avLst/>
          </a:prstGeom>
          <a:effectLst/>
        </p:spPr>
      </p:pic>
      <p:pic>
        <p:nvPicPr>
          <p:cNvPr id="14" name="Google Shape;101;p20">
            <a:extLst>
              <a:ext uri="{FF2B5EF4-FFF2-40B4-BE49-F238E27FC236}">
                <a16:creationId xmlns:a16="http://schemas.microsoft.com/office/drawing/2014/main" id="{029F3E59-DCD4-4AA4-B4DF-2BFD1DCACE72}"/>
              </a:ext>
            </a:extLst>
          </p:cNvPr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5856" y="3353561"/>
            <a:ext cx="9397528" cy="28011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E76531B-9E4B-6AC6-91B5-FB6C74A260F5}"/>
              </a:ext>
            </a:extLst>
          </p:cNvPr>
          <p:cNvSpPr txBox="1"/>
          <p:nvPr/>
        </p:nvSpPr>
        <p:spPr>
          <a:xfrm>
            <a:off x="1808209" y="872836"/>
            <a:ext cx="62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4b)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214DCB1-5CFB-61D7-A913-A36E0CD33DEC}"/>
              </a:ext>
            </a:extLst>
          </p:cNvPr>
          <p:cNvSpPr txBox="1"/>
          <p:nvPr/>
        </p:nvSpPr>
        <p:spPr>
          <a:xfrm>
            <a:off x="6165849" y="872836"/>
            <a:ext cx="62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4c)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4CD6A49-124F-99C8-4E1F-3FA5D3A75C66}"/>
              </a:ext>
            </a:extLst>
          </p:cNvPr>
          <p:cNvSpPr txBox="1"/>
          <p:nvPr/>
        </p:nvSpPr>
        <p:spPr>
          <a:xfrm>
            <a:off x="1808209" y="3973687"/>
            <a:ext cx="637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4d)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59A928-447B-0355-01EE-7B29741ADA71}"/>
              </a:ext>
            </a:extLst>
          </p:cNvPr>
          <p:cNvSpPr txBox="1"/>
          <p:nvPr/>
        </p:nvSpPr>
        <p:spPr>
          <a:xfrm>
            <a:off x="6165850" y="3973687"/>
            <a:ext cx="62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4e)</a:t>
            </a:r>
          </a:p>
        </p:txBody>
      </p:sp>
    </p:spTree>
    <p:extLst>
      <p:ext uri="{BB962C8B-B14F-4D97-AF65-F5344CB8AC3E}">
        <p14:creationId xmlns:p14="http://schemas.microsoft.com/office/powerpoint/2010/main" val="3063708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>
            <a:extLst>
              <a:ext uri="{FF2B5EF4-FFF2-40B4-BE49-F238E27FC236}">
                <a16:creationId xmlns:a16="http://schemas.microsoft.com/office/drawing/2014/main" id="{B7CE0B04-AB27-4572-9A39-5D7EF5A548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18" name="Nadpis 1">
            <a:extLst>
              <a:ext uri="{FF2B5EF4-FFF2-40B4-BE49-F238E27FC236}">
                <a16:creationId xmlns:a16="http://schemas.microsoft.com/office/drawing/2014/main" id="{D56269C2-29C4-4EAD-B190-F4D9A52F6552}"/>
              </a:ext>
            </a:extLst>
          </p:cNvPr>
          <p:cNvSpPr txBox="1">
            <a:spLocks/>
          </p:cNvSpPr>
          <p:nvPr/>
        </p:nvSpPr>
        <p:spPr>
          <a:xfrm>
            <a:off x="965200" y="365126"/>
            <a:ext cx="10388600" cy="9023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>
                <a:latin typeface="Source Code Pro Black" panose="020B0809030403020204" pitchFamily="49" charset="0"/>
                <a:ea typeface="Source Code Pro Black" panose="020B0809030403020204" pitchFamily="49" charset="0"/>
              </a:rPr>
              <a:t>R</a:t>
            </a:r>
            <a:r>
              <a:rPr lang="cs" sz="2400" dirty="0">
                <a:latin typeface="Source Code Pro Black" panose="020B0809030403020204" pitchFamily="49" charset="0"/>
                <a:ea typeface="Source Code Pro Black" panose="020B0809030403020204" pitchFamily="49" charset="0"/>
              </a:rPr>
              <a:t>eklamy propagují:</a:t>
            </a:r>
            <a:endParaRPr lang="cs-CZ" sz="2400" dirty="0">
              <a:latin typeface="Source Code Pro Black" panose="020B0809030403020204" pitchFamily="49" charset="0"/>
              <a:ea typeface="Source Code Pro Black" panose="020B0809030403020204" pitchFamily="49" charset="0"/>
            </a:endParaRP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9A961B10-AB8B-4433-844C-AFB225B093C2}"/>
              </a:ext>
            </a:extLst>
          </p:cNvPr>
          <p:cNvSpPr/>
          <p:nvPr/>
        </p:nvSpPr>
        <p:spPr>
          <a:xfrm>
            <a:off x="965200" y="1313180"/>
            <a:ext cx="3517900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693D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45E2378-E365-4122-B268-358384641091}"/>
              </a:ext>
            </a:extLst>
          </p:cNvPr>
          <p:cNvSpPr txBox="1"/>
          <p:nvPr/>
        </p:nvSpPr>
        <p:spPr>
          <a:xfrm>
            <a:off x="901700" y="1690688"/>
            <a:ext cx="1038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spcBef>
                <a:spcPts val="1600"/>
              </a:spcBef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Výrobky (jogurt, auto, stavebnice)</a:t>
            </a:r>
          </a:p>
          <a:p>
            <a:pPr marL="342900" indent="-342900">
              <a:lnSpc>
                <a:spcPct val="200000"/>
              </a:lnSpc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Služby (restauraci, dovolenou, supermarket)</a:t>
            </a:r>
          </a:p>
          <a:p>
            <a:pPr marL="342900" indent="-342900">
              <a:lnSpc>
                <a:spcPct val="200000"/>
              </a:lnSpc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Akce (koncert, autogramiádu, divadlo)</a:t>
            </a:r>
          </a:p>
          <a:p>
            <a:pPr marL="342900" indent="-342900">
              <a:lnSpc>
                <a:spcPct val="200000"/>
              </a:lnSpc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Místa (Praha, Krkonoše, Trosky)</a:t>
            </a:r>
          </a:p>
          <a:p>
            <a:pPr marL="342900" indent="-342900">
              <a:lnSpc>
                <a:spcPct val="200000"/>
              </a:lnSpc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Osoby (zpěváky, influencery, politiky)</a:t>
            </a:r>
          </a:p>
          <a:p>
            <a:pPr marL="342900" indent="-342900">
              <a:lnSpc>
                <a:spcPct val="200000"/>
              </a:lnSpc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Dobročinné akce/neziskové organizace (adventní koncerty, Den proti rakovině - prodej kytiček v ulicích)</a:t>
            </a:r>
          </a:p>
        </p:txBody>
      </p:sp>
    </p:spTree>
    <p:extLst>
      <p:ext uri="{BB962C8B-B14F-4D97-AF65-F5344CB8AC3E}">
        <p14:creationId xmlns:p14="http://schemas.microsoft.com/office/powerpoint/2010/main" val="284469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655F2DF-BD8C-4F31-A08E-E1CFB7CA5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80A29747-A941-4905-ABA1-78525FEECE10}"/>
              </a:ext>
            </a:extLst>
          </p:cNvPr>
          <p:cNvSpPr txBox="1">
            <a:spLocks/>
          </p:cNvSpPr>
          <p:nvPr/>
        </p:nvSpPr>
        <p:spPr>
          <a:xfrm>
            <a:off x="965200" y="365126"/>
            <a:ext cx="10388600" cy="9023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>
                <a:latin typeface="Source Code Pro Black" panose="020B0809030403020204" pitchFamily="49" charset="0"/>
                <a:ea typeface="Source Code Pro Black" panose="020B0809030403020204" pitchFamily="49" charset="0"/>
              </a:rPr>
              <a:t>F</a:t>
            </a:r>
            <a:r>
              <a:rPr lang="cs" sz="2400" dirty="0">
                <a:latin typeface="Source Code Pro Black" panose="020B0809030403020204" pitchFamily="49" charset="0"/>
                <a:ea typeface="Source Code Pro Black" panose="020B0809030403020204" pitchFamily="49" charset="0"/>
              </a:rPr>
              <a:t>unkce reklamy:</a:t>
            </a:r>
            <a:endParaRPr lang="cs-CZ" sz="2400" dirty="0">
              <a:latin typeface="Source Code Pro Black" panose="020B0809030403020204" pitchFamily="49" charset="0"/>
              <a:ea typeface="Source Code Pro Black" panose="020B0809030403020204" pitchFamily="49" charset="0"/>
            </a:endParaRPr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C961A4C9-6FB5-424D-B8E6-027ACDF212CE}"/>
              </a:ext>
            </a:extLst>
          </p:cNvPr>
          <p:cNvSpPr/>
          <p:nvPr/>
        </p:nvSpPr>
        <p:spPr>
          <a:xfrm>
            <a:off x="965200" y="1313180"/>
            <a:ext cx="3517900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2F5650-4508-4DB2-B929-C7251BC48E58}"/>
              </a:ext>
            </a:extLst>
          </p:cNvPr>
          <p:cNvSpPr txBox="1"/>
          <p:nvPr/>
        </p:nvSpPr>
        <p:spPr>
          <a:xfrm>
            <a:off x="901700" y="1690688"/>
            <a:ext cx="10388600" cy="2783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ts val="1600"/>
              </a:spcBef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Informativní (informuje o produktu, službě)</a:t>
            </a:r>
          </a:p>
          <a:p>
            <a:pPr marL="285750" indent="-285750">
              <a:lnSpc>
                <a:spcPct val="200000"/>
              </a:lnSpc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Připomínající (připomíná, že značka je pořád na trhu a je možné ji koupit)</a:t>
            </a:r>
          </a:p>
          <a:p>
            <a:pPr marL="285750" indent="-285750">
              <a:lnSpc>
                <a:spcPct val="200000"/>
              </a:lnSpc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Přesvědčovací (snaží se přimět k nákupu)</a:t>
            </a:r>
          </a:p>
          <a:p>
            <a:pPr marL="285750" indent="-285750">
              <a:lnSpc>
                <a:spcPct val="200000"/>
              </a:lnSpc>
              <a:buClr>
                <a:schemeClr val="dk1"/>
              </a:buClr>
              <a:buSzPct val="18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Srovnávací (porovnává mezi sebou výrobky konkurentů)</a:t>
            </a:r>
          </a:p>
        </p:txBody>
      </p:sp>
    </p:spTree>
    <p:extLst>
      <p:ext uri="{BB962C8B-B14F-4D97-AF65-F5344CB8AC3E}">
        <p14:creationId xmlns:p14="http://schemas.microsoft.com/office/powerpoint/2010/main" val="2571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33400"/>
            <a:ext cx="8502732" cy="2324100"/>
          </a:xfrm>
          <a:prstGeom prst="rect">
            <a:avLst/>
          </a:prstGeom>
          <a:effectLst/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7631FB29-0AC4-4F99-A806-82728E6AC035}"/>
              </a:ext>
            </a:extLst>
          </p:cNvPr>
          <p:cNvSpPr/>
          <p:nvPr/>
        </p:nvSpPr>
        <p:spPr>
          <a:xfrm>
            <a:off x="7355641" y="2072451"/>
            <a:ext cx="4211733" cy="4025901"/>
          </a:xfrm>
          <a:custGeom>
            <a:avLst/>
            <a:gdLst>
              <a:gd name="connsiteX0" fmla="*/ 0 w 4211733"/>
              <a:gd name="connsiteY0" fmla="*/ 2012951 h 4025901"/>
              <a:gd name="connsiteX1" fmla="*/ 2105867 w 4211733"/>
              <a:gd name="connsiteY1" fmla="*/ 0 h 4025901"/>
              <a:gd name="connsiteX2" fmla="*/ 4211734 w 4211733"/>
              <a:gd name="connsiteY2" fmla="*/ 2012951 h 4025901"/>
              <a:gd name="connsiteX3" fmla="*/ 2105867 w 4211733"/>
              <a:gd name="connsiteY3" fmla="*/ 4025902 h 4025901"/>
              <a:gd name="connsiteX4" fmla="*/ 0 w 4211733"/>
              <a:gd name="connsiteY4" fmla="*/ 2012951 h 402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1733" h="4025901" fill="none" extrusionOk="0">
                <a:moveTo>
                  <a:pt x="0" y="2012951"/>
                </a:moveTo>
                <a:cubicBezTo>
                  <a:pt x="-120542" y="925386"/>
                  <a:pt x="875957" y="-122669"/>
                  <a:pt x="2105867" y="0"/>
                </a:cubicBezTo>
                <a:cubicBezTo>
                  <a:pt x="3429768" y="-60875"/>
                  <a:pt x="4213670" y="748774"/>
                  <a:pt x="4211734" y="2012951"/>
                </a:cubicBezTo>
                <a:cubicBezTo>
                  <a:pt x="4193829" y="3036384"/>
                  <a:pt x="3350635" y="4061080"/>
                  <a:pt x="2105867" y="4025902"/>
                </a:cubicBezTo>
                <a:cubicBezTo>
                  <a:pt x="1034340" y="4192372"/>
                  <a:pt x="184842" y="3083397"/>
                  <a:pt x="0" y="2012951"/>
                </a:cubicBezTo>
                <a:close/>
              </a:path>
              <a:path w="4211733" h="4025901" stroke="0" extrusionOk="0">
                <a:moveTo>
                  <a:pt x="0" y="2012951"/>
                </a:moveTo>
                <a:cubicBezTo>
                  <a:pt x="-16343" y="998734"/>
                  <a:pt x="858321" y="35291"/>
                  <a:pt x="2105867" y="0"/>
                </a:cubicBezTo>
                <a:cubicBezTo>
                  <a:pt x="3226753" y="169204"/>
                  <a:pt x="4235269" y="755261"/>
                  <a:pt x="4211734" y="2012951"/>
                </a:cubicBezTo>
                <a:cubicBezTo>
                  <a:pt x="4233307" y="3243859"/>
                  <a:pt x="3085492" y="4094977"/>
                  <a:pt x="2105867" y="4025902"/>
                </a:cubicBezTo>
                <a:cubicBezTo>
                  <a:pt x="975516" y="4018673"/>
                  <a:pt x="5413" y="2952901"/>
                  <a:pt x="0" y="2012951"/>
                </a:cubicBezTo>
                <a:close/>
              </a:path>
            </a:pathLst>
          </a:custGeom>
          <a:solidFill>
            <a:srgbClr val="D5CBE4"/>
          </a:solidFill>
          <a:ln w="28575">
            <a:solidFill>
              <a:srgbClr val="693D90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Vzpomeň si na aktivitu, ve které sis prohlížel(a) sociální sítě a na některé reklamy jsi narazil(a).</a:t>
            </a:r>
          </a:p>
        </p:txBody>
      </p:sp>
      <p:pic>
        <p:nvPicPr>
          <p:cNvPr id="15" name="Grafický objekt 14" descr="Kontrolní seznam se souvislou výplní">
            <a:extLst>
              <a:ext uri="{FF2B5EF4-FFF2-40B4-BE49-F238E27FC236}">
                <a16:creationId xmlns:a16="http://schemas.microsoft.com/office/drawing/2014/main" id="{854F8F10-10C2-4BBC-8A6E-B311C9B0B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82656" y="907409"/>
            <a:ext cx="790260" cy="75975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58668" y="1204441"/>
            <a:ext cx="8623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  Úkol č. 5: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0" indent="0" algn="ctr">
              <a:buNone/>
            </a:pPr>
            <a:r>
              <a:rPr lang="c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Jaké pocity v tobě reklamy vyvolávají?</a:t>
            </a:r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cxnSp>
        <p:nvCxnSpPr>
          <p:cNvPr id="17" name="Spojnice: zakřivená 16">
            <a:extLst>
              <a:ext uri="{FF2B5EF4-FFF2-40B4-BE49-F238E27FC236}">
                <a16:creationId xmlns:a16="http://schemas.microsoft.com/office/drawing/2014/main" id="{2BCEB76A-74E7-42F7-AC16-E0DE4B005BDD}"/>
              </a:ext>
            </a:extLst>
          </p:cNvPr>
          <p:cNvCxnSpPr>
            <a:cxnSpLocks/>
          </p:cNvCxnSpPr>
          <p:nvPr/>
        </p:nvCxnSpPr>
        <p:spPr>
          <a:xfrm>
            <a:off x="8324932" y="1332471"/>
            <a:ext cx="679376" cy="611951"/>
          </a:xfrm>
          <a:prstGeom prst="curvedConnector2">
            <a:avLst/>
          </a:prstGeom>
          <a:ln w="38100">
            <a:solidFill>
              <a:srgbClr val="693D90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Grafický objekt 24">
            <a:extLst>
              <a:ext uri="{FF2B5EF4-FFF2-40B4-BE49-F238E27FC236}">
                <a16:creationId xmlns:a16="http://schemas.microsoft.com/office/drawing/2014/main" id="{AAD4AF08-3E30-4611-8525-2A5DC13ED6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0621" y="851383"/>
            <a:ext cx="769697" cy="759753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BBDBCEE-CB8B-4E15-9523-F0C064A087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1" y="2212090"/>
            <a:ext cx="7924515" cy="395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95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15115"/>
            <a:ext cx="11455400" cy="4178300"/>
          </a:xfrm>
          <a:prstGeom prst="rect">
            <a:avLst/>
          </a:prstGeom>
          <a:effectLst/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7631FB29-0AC4-4F99-A806-82728E6AC035}"/>
              </a:ext>
            </a:extLst>
          </p:cNvPr>
          <p:cNvSpPr/>
          <p:nvPr/>
        </p:nvSpPr>
        <p:spPr>
          <a:xfrm>
            <a:off x="7251700" y="2661080"/>
            <a:ext cx="4167097" cy="3428603"/>
          </a:xfrm>
          <a:custGeom>
            <a:avLst/>
            <a:gdLst>
              <a:gd name="connsiteX0" fmla="*/ 0 w 4167097"/>
              <a:gd name="connsiteY0" fmla="*/ 1714302 h 3428603"/>
              <a:gd name="connsiteX1" fmla="*/ 2083549 w 4167097"/>
              <a:gd name="connsiteY1" fmla="*/ 0 h 3428603"/>
              <a:gd name="connsiteX2" fmla="*/ 4167098 w 4167097"/>
              <a:gd name="connsiteY2" fmla="*/ 1714302 h 3428603"/>
              <a:gd name="connsiteX3" fmla="*/ 2083549 w 4167097"/>
              <a:gd name="connsiteY3" fmla="*/ 3428604 h 3428603"/>
              <a:gd name="connsiteX4" fmla="*/ 0 w 4167097"/>
              <a:gd name="connsiteY4" fmla="*/ 1714302 h 3428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7097" h="3428603" fill="none" extrusionOk="0">
                <a:moveTo>
                  <a:pt x="0" y="1714302"/>
                </a:moveTo>
                <a:cubicBezTo>
                  <a:pt x="-168280" y="801243"/>
                  <a:pt x="896978" y="-65779"/>
                  <a:pt x="2083549" y="0"/>
                </a:cubicBezTo>
                <a:cubicBezTo>
                  <a:pt x="3332341" y="-37116"/>
                  <a:pt x="4168310" y="672063"/>
                  <a:pt x="4167098" y="1714302"/>
                </a:cubicBezTo>
                <a:cubicBezTo>
                  <a:pt x="4156590" y="2609270"/>
                  <a:pt x="3251941" y="3436214"/>
                  <a:pt x="2083549" y="3428604"/>
                </a:cubicBezTo>
                <a:cubicBezTo>
                  <a:pt x="1015268" y="3578557"/>
                  <a:pt x="112701" y="2635918"/>
                  <a:pt x="0" y="1714302"/>
                </a:cubicBezTo>
                <a:close/>
              </a:path>
              <a:path w="4167097" h="3428603" stroke="0" extrusionOk="0">
                <a:moveTo>
                  <a:pt x="0" y="1714302"/>
                </a:moveTo>
                <a:cubicBezTo>
                  <a:pt x="-25604" y="920277"/>
                  <a:pt x="882912" y="20849"/>
                  <a:pt x="2083549" y="0"/>
                </a:cubicBezTo>
                <a:cubicBezTo>
                  <a:pt x="3215666" y="74643"/>
                  <a:pt x="4171671" y="739157"/>
                  <a:pt x="4167098" y="1714302"/>
                </a:cubicBezTo>
                <a:cubicBezTo>
                  <a:pt x="4189424" y="2784429"/>
                  <a:pt x="3078358" y="3487319"/>
                  <a:pt x="2083549" y="3428604"/>
                </a:cubicBezTo>
                <a:cubicBezTo>
                  <a:pt x="1043721" y="3404079"/>
                  <a:pt x="4114" y="2530526"/>
                  <a:pt x="0" y="171430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Napište v bodech pravidla, která by měl každý tvůrce reklam dodržovat.</a:t>
            </a:r>
          </a:p>
        </p:txBody>
      </p:sp>
      <p:pic>
        <p:nvPicPr>
          <p:cNvPr id="15" name="Grafický objekt 14" descr="Kontrolní seznam se souvislou výplní">
            <a:extLst>
              <a:ext uri="{FF2B5EF4-FFF2-40B4-BE49-F238E27FC236}">
                <a16:creationId xmlns:a16="http://schemas.microsoft.com/office/drawing/2014/main" id="{854F8F10-10C2-4BBC-8A6E-B311C9B0B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03070" y="1204763"/>
            <a:ext cx="790260" cy="75975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024762" y="1506918"/>
            <a:ext cx="7005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Úkol č. 6: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Představte si, že jste tvůrci reklam. Co byste udělali pro to, aby reklama ve vás nevyvolávala pocity, které nechcete?</a:t>
            </a:r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cxnSp>
        <p:nvCxnSpPr>
          <p:cNvPr id="17" name="Spojnice: zakřivená 16">
            <a:extLst>
              <a:ext uri="{FF2B5EF4-FFF2-40B4-BE49-F238E27FC236}">
                <a16:creationId xmlns:a16="http://schemas.microsoft.com/office/drawing/2014/main" id="{2BCEB76A-74E7-42F7-AC16-E0DE4B005BDD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41226" y="3702187"/>
            <a:ext cx="880288" cy="1106399"/>
          </a:xfrm>
          <a:prstGeom prst="curvedConnector2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fický objekt 24">
            <a:extLst>
              <a:ext uri="{FF2B5EF4-FFF2-40B4-BE49-F238E27FC236}">
                <a16:creationId xmlns:a16="http://schemas.microsoft.com/office/drawing/2014/main" id="{11501003-883A-42A0-B1B5-50483B38DD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0674" y="1204763"/>
            <a:ext cx="769696" cy="7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0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D825525F-2243-448A-9455-C0B2C36C4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0" y="511110"/>
            <a:ext cx="12038990" cy="1886015"/>
          </a:xfrm>
          <a:prstGeom prst="rect">
            <a:avLst/>
          </a:prstGeom>
          <a:effectLst/>
        </p:spPr>
      </p:pic>
      <p:sp>
        <p:nvSpPr>
          <p:cNvPr id="12" name="Nadpis 11">
            <a:extLst>
              <a:ext uri="{FF2B5EF4-FFF2-40B4-BE49-F238E27FC236}">
                <a16:creationId xmlns:a16="http://schemas.microsoft.com/office/drawing/2014/main" id="{79E84ECE-0FCE-4714-B008-35846DED6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4363"/>
            <a:ext cx="9144000" cy="1384819"/>
          </a:xfrm>
        </p:spPr>
        <p:txBody>
          <a:bodyPr>
            <a:normAutofit fontScale="90000"/>
          </a:bodyPr>
          <a:lstStyle/>
          <a:p>
            <a:r>
              <a:rPr lang="cs-CZ" sz="22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Vítejte ve světě online marketingu, kterým vás provede</a:t>
            </a:r>
            <a:b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r>
              <a:rPr lang="cs-CZ" sz="4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Marek a Markéta</a:t>
            </a:r>
            <a:br>
              <a:rPr lang="cs-CZ" sz="18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18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E9A4D432-EDC9-4507-A33B-5CA2D73F7F1C}"/>
              </a:ext>
            </a:extLst>
          </p:cNvPr>
          <p:cNvSpPr/>
          <p:nvPr/>
        </p:nvSpPr>
        <p:spPr>
          <a:xfrm>
            <a:off x="873843" y="1939533"/>
            <a:ext cx="3354792" cy="3354792"/>
          </a:xfrm>
          <a:custGeom>
            <a:avLst/>
            <a:gdLst>
              <a:gd name="connsiteX0" fmla="*/ 0 w 3354792"/>
              <a:gd name="connsiteY0" fmla="*/ 1677396 h 3354792"/>
              <a:gd name="connsiteX1" fmla="*/ 1677396 w 3354792"/>
              <a:gd name="connsiteY1" fmla="*/ 0 h 3354792"/>
              <a:gd name="connsiteX2" fmla="*/ 3354792 w 3354792"/>
              <a:gd name="connsiteY2" fmla="*/ 1677396 h 3354792"/>
              <a:gd name="connsiteX3" fmla="*/ 1677396 w 3354792"/>
              <a:gd name="connsiteY3" fmla="*/ 3354792 h 3354792"/>
              <a:gd name="connsiteX4" fmla="*/ 0 w 3354792"/>
              <a:gd name="connsiteY4" fmla="*/ 1677396 h 335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4792" h="3354792" fill="none" extrusionOk="0">
                <a:moveTo>
                  <a:pt x="0" y="1677396"/>
                </a:moveTo>
                <a:cubicBezTo>
                  <a:pt x="-66159" y="764255"/>
                  <a:pt x="683030" y="-124675"/>
                  <a:pt x="1677396" y="0"/>
                </a:cubicBezTo>
                <a:cubicBezTo>
                  <a:pt x="2703282" y="-37648"/>
                  <a:pt x="3356677" y="602615"/>
                  <a:pt x="3354792" y="1677396"/>
                </a:cubicBezTo>
                <a:cubicBezTo>
                  <a:pt x="3345448" y="2557718"/>
                  <a:pt x="2703906" y="3397881"/>
                  <a:pt x="1677396" y="3354792"/>
                </a:cubicBezTo>
                <a:cubicBezTo>
                  <a:pt x="833674" y="3505194"/>
                  <a:pt x="98565" y="2581786"/>
                  <a:pt x="0" y="1677396"/>
                </a:cubicBezTo>
                <a:close/>
              </a:path>
              <a:path w="3354792" h="3354792" stroke="0" extrusionOk="0">
                <a:moveTo>
                  <a:pt x="0" y="1677396"/>
                </a:moveTo>
                <a:cubicBezTo>
                  <a:pt x="-27720" y="916382"/>
                  <a:pt x="723487" y="11488"/>
                  <a:pt x="1677396" y="0"/>
                </a:cubicBezTo>
                <a:cubicBezTo>
                  <a:pt x="2597128" y="26767"/>
                  <a:pt x="3383261" y="574426"/>
                  <a:pt x="3354792" y="1677396"/>
                </a:cubicBezTo>
                <a:cubicBezTo>
                  <a:pt x="3357356" y="2617962"/>
                  <a:pt x="2576302" y="3365146"/>
                  <a:pt x="1677396" y="3354792"/>
                </a:cubicBezTo>
                <a:cubicBezTo>
                  <a:pt x="904376" y="3320868"/>
                  <a:pt x="1460" y="2557477"/>
                  <a:pt x="0" y="167739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Společně se podíváme na to, na jaké reklamy můžete na internetu narazit.</a:t>
            </a:r>
            <a:endParaRPr lang="cs-CZ" sz="2000" b="1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40" name="Ovál 39">
            <a:extLst>
              <a:ext uri="{FF2B5EF4-FFF2-40B4-BE49-F238E27FC236}">
                <a16:creationId xmlns:a16="http://schemas.microsoft.com/office/drawing/2014/main" id="{E07DB3EF-9DBA-43D0-B40D-B7DA8426ED09}"/>
              </a:ext>
            </a:extLst>
          </p:cNvPr>
          <p:cNvSpPr/>
          <p:nvPr/>
        </p:nvSpPr>
        <p:spPr>
          <a:xfrm>
            <a:off x="8659451" y="3287148"/>
            <a:ext cx="2470150" cy="2539344"/>
          </a:xfrm>
          <a:custGeom>
            <a:avLst/>
            <a:gdLst>
              <a:gd name="connsiteX0" fmla="*/ 0 w 2470150"/>
              <a:gd name="connsiteY0" fmla="*/ 1269672 h 2539344"/>
              <a:gd name="connsiteX1" fmla="*/ 1235075 w 2470150"/>
              <a:gd name="connsiteY1" fmla="*/ 0 h 2539344"/>
              <a:gd name="connsiteX2" fmla="*/ 2470150 w 2470150"/>
              <a:gd name="connsiteY2" fmla="*/ 1269672 h 2539344"/>
              <a:gd name="connsiteX3" fmla="*/ 1235075 w 2470150"/>
              <a:gd name="connsiteY3" fmla="*/ 2539344 h 2539344"/>
              <a:gd name="connsiteX4" fmla="*/ 0 w 2470150"/>
              <a:gd name="connsiteY4" fmla="*/ 1269672 h 253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0150" h="2539344" fill="none" extrusionOk="0">
                <a:moveTo>
                  <a:pt x="0" y="1269672"/>
                </a:moveTo>
                <a:cubicBezTo>
                  <a:pt x="-100910" y="588675"/>
                  <a:pt x="531254" y="-39821"/>
                  <a:pt x="1235075" y="0"/>
                </a:cubicBezTo>
                <a:cubicBezTo>
                  <a:pt x="2042889" y="-47569"/>
                  <a:pt x="2471037" y="498632"/>
                  <a:pt x="2470150" y="1269672"/>
                </a:cubicBezTo>
                <a:cubicBezTo>
                  <a:pt x="2447907" y="1861212"/>
                  <a:pt x="2018715" y="2583043"/>
                  <a:pt x="1235075" y="2539344"/>
                </a:cubicBezTo>
                <a:cubicBezTo>
                  <a:pt x="598647" y="2622450"/>
                  <a:pt x="105477" y="1947338"/>
                  <a:pt x="0" y="1269672"/>
                </a:cubicBezTo>
                <a:close/>
              </a:path>
              <a:path w="2470150" h="2539344" stroke="0" extrusionOk="0">
                <a:moveTo>
                  <a:pt x="0" y="1269672"/>
                </a:moveTo>
                <a:cubicBezTo>
                  <a:pt x="-7960" y="615943"/>
                  <a:pt x="472723" y="33508"/>
                  <a:pt x="1235075" y="0"/>
                </a:cubicBezTo>
                <a:cubicBezTo>
                  <a:pt x="1912208" y="19990"/>
                  <a:pt x="2472172" y="555910"/>
                  <a:pt x="2470150" y="1269672"/>
                </a:cubicBezTo>
                <a:cubicBezTo>
                  <a:pt x="2472510" y="1983931"/>
                  <a:pt x="1830292" y="2572070"/>
                  <a:pt x="1235075" y="2539344"/>
                </a:cubicBezTo>
                <a:cubicBezTo>
                  <a:pt x="562891" y="2537148"/>
                  <a:pt x="3954" y="1845421"/>
                  <a:pt x="0" y="126967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Jsou reklamy fajn, nebo bychom se jim měli vyhýbat?</a:t>
            </a:r>
          </a:p>
        </p:txBody>
      </p:sp>
      <p:pic>
        <p:nvPicPr>
          <p:cNvPr id="46" name="Obrázek 45">
            <a:extLst>
              <a:ext uri="{FF2B5EF4-FFF2-40B4-BE49-F238E27FC236}">
                <a16:creationId xmlns:a16="http://schemas.microsoft.com/office/drawing/2014/main" id="{38AFA432-EF31-4CF7-AC0F-9D495004BB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693C90">
                <a:tint val="45000"/>
                <a:satMod val="400000"/>
              </a:srgb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94" y="2550380"/>
            <a:ext cx="4199176" cy="553998"/>
          </a:xfrm>
          <a:prstGeom prst="rect">
            <a:avLst/>
          </a:prstGeom>
          <a:effectLst/>
        </p:spPr>
      </p:pic>
      <p:sp>
        <p:nvSpPr>
          <p:cNvPr id="47" name="Obdélník 46">
            <a:extLst>
              <a:ext uri="{FF2B5EF4-FFF2-40B4-BE49-F238E27FC236}">
                <a16:creationId xmlns:a16="http://schemas.microsoft.com/office/drawing/2014/main" id="{2C3498A1-8D96-4D31-BE65-7F5A84E4A4F9}"/>
              </a:ext>
            </a:extLst>
          </p:cNvPr>
          <p:cNvSpPr/>
          <p:nvPr/>
        </p:nvSpPr>
        <p:spPr>
          <a:xfrm>
            <a:off x="5476875" y="2775135"/>
            <a:ext cx="4848225" cy="371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E08F5592-DB21-4025-8FD3-D47F195DB5A2}"/>
              </a:ext>
            </a:extLst>
          </p:cNvPr>
          <p:cNvSpPr txBox="1"/>
          <p:nvPr/>
        </p:nvSpPr>
        <p:spPr>
          <a:xfrm>
            <a:off x="7774462" y="2668248"/>
            <a:ext cx="37335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1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(kteří jsou stejně jako vy rádi online</a:t>
            </a:r>
            <a:r>
              <a:rPr lang="cs-CZ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)</a:t>
            </a:r>
            <a:br>
              <a:rPr lang="cs-CZ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1400" b="1" dirty="0"/>
          </a:p>
        </p:txBody>
      </p:sp>
      <p:pic>
        <p:nvPicPr>
          <p:cNvPr id="51" name="Obrázek 50">
            <a:extLst>
              <a:ext uri="{FF2B5EF4-FFF2-40B4-BE49-F238E27FC236}">
                <a16:creationId xmlns:a16="http://schemas.microsoft.com/office/drawing/2014/main" id="{3AC71043-1977-44B2-8CB4-A223FB557D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51" y="2341687"/>
            <a:ext cx="4112982" cy="397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49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365125"/>
            <a:ext cx="10388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Pravidla, která by měl každý tvůrce reklam dodržovat:</a:t>
            </a:r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E30AA12D-135B-495C-B6FA-BE10401632D5}"/>
              </a:ext>
            </a:extLst>
          </p:cNvPr>
          <p:cNvSpPr/>
          <p:nvPr/>
        </p:nvSpPr>
        <p:spPr>
          <a:xfrm flipV="1">
            <a:off x="965200" y="1267461"/>
            <a:ext cx="9766300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24940D-B6C9-48A1-B03C-7B426DBB7F1E}"/>
              </a:ext>
            </a:extLst>
          </p:cNvPr>
          <p:cNvSpPr txBox="1"/>
          <p:nvPr/>
        </p:nvSpPr>
        <p:spPr>
          <a:xfrm>
            <a:off x="654050" y="1619252"/>
            <a:ext cx="103886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17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Dělat informativní reklamy, ne přesvědčovací.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17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Uvádět pravdivé informace.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17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Nedělat reklamy na nezdravé jídlo a pití.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17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Neukazovat násilí.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17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Necílit na děti reklamy, které jsou pro dospělé.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17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Reklamy by neměly být agresivní a příliš hlučné.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17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Reklamy by neměly vyvolávat negativní emoce.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17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Reklamy by neměly tvrdit, že bez určitého výrobku nebudu mezi kamarády oblíbený.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sz="17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Musíme mít možnost se rozhodnout, zda budeme reklamu sledovat.</a:t>
            </a:r>
          </a:p>
          <a:p>
            <a:pPr marL="457200" indent="-342900">
              <a:spcBef>
                <a:spcPts val="1200"/>
              </a:spcBef>
              <a:buClr>
                <a:schemeClr val="dk1"/>
              </a:buClr>
              <a:buSzPts val="1800"/>
              <a:buFontTx/>
              <a:buChar char="●"/>
            </a:pPr>
            <a:r>
              <a:rPr lang="cs-CZ" sz="17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Reklama musí být označená.</a:t>
            </a:r>
          </a:p>
          <a:p>
            <a:pPr marL="114300">
              <a:spcBef>
                <a:spcPts val="1200"/>
              </a:spcBef>
              <a:buClr>
                <a:schemeClr val="dk1"/>
              </a:buClr>
              <a:buSzPts val="1800"/>
            </a:pPr>
            <a:endParaRPr lang="cs-CZ" sz="16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1143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cs-CZ" sz="17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6844DE5-2957-46F6-A8F2-6DEA4DBD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12344400" cy="5715000"/>
          </a:xfrm>
          <a:prstGeom prst="rect">
            <a:avLst/>
          </a:prstGeom>
          <a:effectLst/>
        </p:spPr>
      </p:pic>
      <p:sp>
        <p:nvSpPr>
          <p:cNvPr id="17" name="Vývojový diagram: spojnice 16">
            <a:extLst>
              <a:ext uri="{FF2B5EF4-FFF2-40B4-BE49-F238E27FC236}">
                <a16:creationId xmlns:a16="http://schemas.microsoft.com/office/drawing/2014/main" id="{0F453CA0-42C6-40E5-B6FD-0E573A7D0E81}"/>
              </a:ext>
            </a:extLst>
          </p:cNvPr>
          <p:cNvSpPr/>
          <p:nvPr/>
        </p:nvSpPr>
        <p:spPr>
          <a:xfrm>
            <a:off x="7020322" y="2737346"/>
            <a:ext cx="1752600" cy="1752600"/>
          </a:xfrm>
          <a:custGeom>
            <a:avLst/>
            <a:gdLst>
              <a:gd name="connsiteX0" fmla="*/ 0 w 1752600"/>
              <a:gd name="connsiteY0" fmla="*/ 876300 h 1752600"/>
              <a:gd name="connsiteX1" fmla="*/ 876300 w 1752600"/>
              <a:gd name="connsiteY1" fmla="*/ 0 h 1752600"/>
              <a:gd name="connsiteX2" fmla="*/ 1752600 w 1752600"/>
              <a:gd name="connsiteY2" fmla="*/ 876300 h 1752600"/>
              <a:gd name="connsiteX3" fmla="*/ 876300 w 1752600"/>
              <a:gd name="connsiteY3" fmla="*/ 1752600 h 1752600"/>
              <a:gd name="connsiteX4" fmla="*/ 0 w 1752600"/>
              <a:gd name="connsiteY4" fmla="*/ 8763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1752600" fill="none" extrusionOk="0">
                <a:moveTo>
                  <a:pt x="0" y="876300"/>
                </a:moveTo>
                <a:cubicBezTo>
                  <a:pt x="69594" y="326187"/>
                  <a:pt x="452614" y="3978"/>
                  <a:pt x="876300" y="0"/>
                </a:cubicBezTo>
                <a:cubicBezTo>
                  <a:pt x="1381543" y="36367"/>
                  <a:pt x="1664598" y="390442"/>
                  <a:pt x="1752600" y="876300"/>
                </a:cubicBezTo>
                <a:cubicBezTo>
                  <a:pt x="1761059" y="1361494"/>
                  <a:pt x="1305331" y="1727529"/>
                  <a:pt x="876300" y="1752600"/>
                </a:cubicBezTo>
                <a:cubicBezTo>
                  <a:pt x="382642" y="1755492"/>
                  <a:pt x="54949" y="1285779"/>
                  <a:pt x="0" y="876300"/>
                </a:cubicBezTo>
                <a:close/>
              </a:path>
              <a:path w="1752600" h="1752600" stroke="0" extrusionOk="0">
                <a:moveTo>
                  <a:pt x="0" y="876300"/>
                </a:moveTo>
                <a:cubicBezTo>
                  <a:pt x="-16705" y="421640"/>
                  <a:pt x="315634" y="-31672"/>
                  <a:pt x="876300" y="0"/>
                </a:cubicBezTo>
                <a:cubicBezTo>
                  <a:pt x="1399966" y="-5861"/>
                  <a:pt x="1726026" y="440733"/>
                  <a:pt x="1752600" y="876300"/>
                </a:cubicBezTo>
                <a:cubicBezTo>
                  <a:pt x="1715632" y="1372623"/>
                  <a:pt x="1349609" y="1765203"/>
                  <a:pt x="876300" y="1752600"/>
                </a:cubicBezTo>
                <a:cubicBezTo>
                  <a:pt x="431897" y="1726996"/>
                  <a:pt x="-51680" y="1372122"/>
                  <a:pt x="0" y="8763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flowChartConnecto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ývojový diagram: spojnice 11">
            <a:extLst>
              <a:ext uri="{FF2B5EF4-FFF2-40B4-BE49-F238E27FC236}">
                <a16:creationId xmlns:a16="http://schemas.microsoft.com/office/drawing/2014/main" id="{22D23614-C94E-40B9-962C-3605CE9D5B61}"/>
              </a:ext>
            </a:extLst>
          </p:cNvPr>
          <p:cNvSpPr/>
          <p:nvPr/>
        </p:nvSpPr>
        <p:spPr>
          <a:xfrm>
            <a:off x="3467100" y="3403600"/>
            <a:ext cx="1752600" cy="1752600"/>
          </a:xfrm>
          <a:custGeom>
            <a:avLst/>
            <a:gdLst>
              <a:gd name="connsiteX0" fmla="*/ 0 w 1752600"/>
              <a:gd name="connsiteY0" fmla="*/ 876300 h 1752600"/>
              <a:gd name="connsiteX1" fmla="*/ 876300 w 1752600"/>
              <a:gd name="connsiteY1" fmla="*/ 0 h 1752600"/>
              <a:gd name="connsiteX2" fmla="*/ 1752600 w 1752600"/>
              <a:gd name="connsiteY2" fmla="*/ 876300 h 1752600"/>
              <a:gd name="connsiteX3" fmla="*/ 876300 w 1752600"/>
              <a:gd name="connsiteY3" fmla="*/ 1752600 h 1752600"/>
              <a:gd name="connsiteX4" fmla="*/ 0 w 1752600"/>
              <a:gd name="connsiteY4" fmla="*/ 8763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1752600" fill="none" extrusionOk="0">
                <a:moveTo>
                  <a:pt x="0" y="876300"/>
                </a:moveTo>
                <a:cubicBezTo>
                  <a:pt x="69594" y="326187"/>
                  <a:pt x="452614" y="3978"/>
                  <a:pt x="876300" y="0"/>
                </a:cubicBezTo>
                <a:cubicBezTo>
                  <a:pt x="1381543" y="36367"/>
                  <a:pt x="1664598" y="390442"/>
                  <a:pt x="1752600" y="876300"/>
                </a:cubicBezTo>
                <a:cubicBezTo>
                  <a:pt x="1761059" y="1361494"/>
                  <a:pt x="1305331" y="1727529"/>
                  <a:pt x="876300" y="1752600"/>
                </a:cubicBezTo>
                <a:cubicBezTo>
                  <a:pt x="382642" y="1755492"/>
                  <a:pt x="54949" y="1285779"/>
                  <a:pt x="0" y="876300"/>
                </a:cubicBezTo>
                <a:close/>
              </a:path>
              <a:path w="1752600" h="1752600" stroke="0" extrusionOk="0">
                <a:moveTo>
                  <a:pt x="0" y="876300"/>
                </a:moveTo>
                <a:cubicBezTo>
                  <a:pt x="-16705" y="421640"/>
                  <a:pt x="315634" y="-31672"/>
                  <a:pt x="876300" y="0"/>
                </a:cubicBezTo>
                <a:cubicBezTo>
                  <a:pt x="1399966" y="-5861"/>
                  <a:pt x="1726026" y="440733"/>
                  <a:pt x="1752600" y="876300"/>
                </a:cubicBezTo>
                <a:cubicBezTo>
                  <a:pt x="1715632" y="1372623"/>
                  <a:pt x="1349609" y="1765203"/>
                  <a:pt x="876300" y="1752600"/>
                </a:cubicBezTo>
                <a:cubicBezTo>
                  <a:pt x="431897" y="1726996"/>
                  <a:pt x="-51680" y="1372122"/>
                  <a:pt x="0" y="87630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flowChartConnecto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2B9B4611-102E-4630-8BB7-8A56D879D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812800"/>
            <a:ext cx="10388600" cy="1727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Za pomoci svého seznamu pravidel reklamy můžeš hodnotit reklamy, které v budoucnu uvidíš, a ohodnotit, zda jsou v pořádku, nebo ne.</a:t>
            </a:r>
          </a:p>
        </p:txBody>
      </p:sp>
      <p:pic>
        <p:nvPicPr>
          <p:cNvPr id="11" name="Grafický objekt 10" descr="Chytrý telefon se souvislou výplní">
            <a:extLst>
              <a:ext uri="{FF2B5EF4-FFF2-40B4-BE49-F238E27FC236}">
                <a16:creationId xmlns:a16="http://schemas.microsoft.com/office/drawing/2014/main" id="{90EC4035-282F-4EFA-BAE9-97F6513D5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4588272" y="2543572"/>
            <a:ext cx="3015456" cy="3015456"/>
          </a:xfrm>
          <a:prstGeom prst="rect">
            <a:avLst/>
          </a:prstGeom>
        </p:spPr>
      </p:pic>
      <p:pic>
        <p:nvPicPr>
          <p:cNvPr id="5" name="Grafický objekt 4" descr="Obrys doširoka rozesmátého obličeje se souvislou výplní">
            <a:extLst>
              <a:ext uri="{FF2B5EF4-FFF2-40B4-BE49-F238E27FC236}">
                <a16:creationId xmlns:a16="http://schemas.microsoft.com/office/drawing/2014/main" id="{A9AD980A-BBB8-4EAB-8392-1D502A6864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32956" y="3269456"/>
            <a:ext cx="2020888" cy="2020888"/>
          </a:xfrm>
          <a:prstGeom prst="rect">
            <a:avLst/>
          </a:prstGeom>
        </p:spPr>
      </p:pic>
      <p:pic>
        <p:nvPicPr>
          <p:cNvPr id="9" name="Grafický objekt 8" descr="Obrys smutného obličeje se souvislou výplní">
            <a:extLst>
              <a:ext uri="{FF2B5EF4-FFF2-40B4-BE49-F238E27FC236}">
                <a16:creationId xmlns:a16="http://schemas.microsoft.com/office/drawing/2014/main" id="{9D221797-466D-49AE-9D74-EF9DBE7656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76256" y="2603202"/>
            <a:ext cx="2020888" cy="2020888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99039283-5BDE-4E7F-967C-79138A8F3ECF}"/>
              </a:ext>
            </a:extLst>
          </p:cNvPr>
          <p:cNvSpPr/>
          <p:nvPr/>
        </p:nvSpPr>
        <p:spPr>
          <a:xfrm>
            <a:off x="5522119" y="3035300"/>
            <a:ext cx="1150143" cy="20208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Grafický objekt 19" descr="Nákupní vozík se souvislou výplní">
            <a:extLst>
              <a:ext uri="{FF2B5EF4-FFF2-40B4-BE49-F238E27FC236}">
                <a16:creationId xmlns:a16="http://schemas.microsoft.com/office/drawing/2014/main" id="{EB354C47-D1B3-4E8A-A0BC-189D517847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38799" y="3429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0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id="{C21F475B-93C4-4583-93CB-735A52595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23392" y="1412645"/>
            <a:ext cx="7339444" cy="869258"/>
          </a:xfrm>
          <a:prstGeom prst="rect">
            <a:avLst/>
          </a:prstGeom>
          <a:effectLst/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29168C5-5E4D-4F25-9A4B-43133985B6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grayscl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6"/>
          <a:stretch/>
        </p:blipFill>
        <p:spPr>
          <a:xfrm>
            <a:off x="4562763" y="2311131"/>
            <a:ext cx="3066474" cy="223573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B755D48-10EA-4ECB-B853-C93BD0248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4267200"/>
            <a:ext cx="9982200" cy="1182256"/>
          </a:xfrm>
          <a:prstGeom prst="rect">
            <a:avLst/>
          </a:prstGeom>
          <a:effectLst/>
        </p:spPr>
      </p:pic>
      <p:sp>
        <p:nvSpPr>
          <p:cNvPr id="16" name="Nadpis 11">
            <a:extLst>
              <a:ext uri="{FF2B5EF4-FFF2-40B4-BE49-F238E27FC236}">
                <a16:creationId xmlns:a16="http://schemas.microsoft.com/office/drawing/2014/main" id="{8ECA62A8-50EC-411F-B712-5D5EF568D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99708"/>
            <a:ext cx="9144000" cy="516389"/>
          </a:xfrm>
        </p:spPr>
        <p:txBody>
          <a:bodyPr>
            <a:noAutofit/>
          </a:bodyPr>
          <a:lstStyle/>
          <a:p>
            <a:r>
              <a:rPr lang="cs-CZ" sz="36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Těšíme se na příště!</a:t>
            </a:r>
          </a:p>
        </p:txBody>
      </p:sp>
      <p:sp>
        <p:nvSpPr>
          <p:cNvPr id="23" name="Nadpis 1">
            <a:extLst>
              <a:ext uri="{FF2B5EF4-FFF2-40B4-BE49-F238E27FC236}">
                <a16:creationId xmlns:a16="http://schemas.microsoft.com/office/drawing/2014/main" id="{7A141526-ED18-4BA1-8F3A-746ED45F8E59}"/>
              </a:ext>
            </a:extLst>
          </p:cNvPr>
          <p:cNvSpPr txBox="1">
            <a:spLocks/>
          </p:cNvSpPr>
          <p:nvPr/>
        </p:nvSpPr>
        <p:spPr>
          <a:xfrm>
            <a:off x="898814" y="1657487"/>
            <a:ext cx="10388600" cy="4407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693D90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A to je pro dnešek vše.</a:t>
            </a:r>
          </a:p>
        </p:txBody>
      </p:sp>
    </p:spTree>
    <p:extLst>
      <p:ext uri="{BB962C8B-B14F-4D97-AF65-F5344CB8AC3E}">
        <p14:creationId xmlns:p14="http://schemas.microsoft.com/office/powerpoint/2010/main" val="285691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89100"/>
            <a:ext cx="11061700" cy="4296431"/>
          </a:xfrm>
          <a:prstGeom prst="rect">
            <a:avLst/>
          </a:prstGeom>
          <a:effectLst/>
        </p:spPr>
      </p:pic>
      <p:sp>
        <p:nvSpPr>
          <p:cNvPr id="13" name="Podnadpis 2">
            <a:extLst>
              <a:ext uri="{FF2B5EF4-FFF2-40B4-BE49-F238E27FC236}">
                <a16:creationId xmlns:a16="http://schemas.microsoft.com/office/drawing/2014/main" id="{E6BEA718-2C9C-47F1-8CF9-098419624459}"/>
              </a:ext>
            </a:extLst>
          </p:cNvPr>
          <p:cNvSpPr txBox="1">
            <a:spLocks/>
          </p:cNvSpPr>
          <p:nvPr/>
        </p:nvSpPr>
        <p:spPr>
          <a:xfrm>
            <a:off x="2798355" y="110630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u="sng" dirty="0">
                <a:solidFill>
                  <a:schemeClr val="hlink"/>
                </a:solidFill>
                <a:hlinkClick r:id="rId5"/>
              </a:rPr>
              <a:t>https://www.youtube.com/watch?v=KxJI8JqOktU</a:t>
            </a:r>
            <a:endParaRPr lang="cs-CZ" dirty="0"/>
          </a:p>
          <a:p>
            <a:endParaRPr lang="cs-CZ" dirty="0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7631FB29-0AC4-4F99-A806-82728E6AC035}"/>
              </a:ext>
            </a:extLst>
          </p:cNvPr>
          <p:cNvSpPr/>
          <p:nvPr/>
        </p:nvSpPr>
        <p:spPr>
          <a:xfrm>
            <a:off x="1015137" y="1577605"/>
            <a:ext cx="3016168" cy="2651527"/>
          </a:xfrm>
          <a:custGeom>
            <a:avLst/>
            <a:gdLst>
              <a:gd name="connsiteX0" fmla="*/ 0 w 3016168"/>
              <a:gd name="connsiteY0" fmla="*/ 1325764 h 2651527"/>
              <a:gd name="connsiteX1" fmla="*/ 1508084 w 3016168"/>
              <a:gd name="connsiteY1" fmla="*/ 0 h 2651527"/>
              <a:gd name="connsiteX2" fmla="*/ 3016168 w 3016168"/>
              <a:gd name="connsiteY2" fmla="*/ 1325764 h 2651527"/>
              <a:gd name="connsiteX3" fmla="*/ 1508084 w 3016168"/>
              <a:gd name="connsiteY3" fmla="*/ 2651528 h 2651527"/>
              <a:gd name="connsiteX4" fmla="*/ 0 w 3016168"/>
              <a:gd name="connsiteY4" fmla="*/ 1325764 h 265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6168" h="2651527" fill="none" extrusionOk="0">
                <a:moveTo>
                  <a:pt x="0" y="1325764"/>
                </a:moveTo>
                <a:cubicBezTo>
                  <a:pt x="-25938" y="598763"/>
                  <a:pt x="642867" y="-59297"/>
                  <a:pt x="1508084" y="0"/>
                </a:cubicBezTo>
                <a:cubicBezTo>
                  <a:pt x="2462515" y="-45994"/>
                  <a:pt x="3016759" y="547005"/>
                  <a:pt x="3016168" y="1325764"/>
                </a:cubicBezTo>
                <a:cubicBezTo>
                  <a:pt x="3007450" y="2014972"/>
                  <a:pt x="2413699" y="2682829"/>
                  <a:pt x="1508084" y="2651528"/>
                </a:cubicBezTo>
                <a:cubicBezTo>
                  <a:pt x="699314" y="2695409"/>
                  <a:pt x="10085" y="2055711"/>
                  <a:pt x="0" y="1325764"/>
                </a:cubicBezTo>
                <a:close/>
              </a:path>
              <a:path w="3016168" h="2651527" stroke="0" extrusionOk="0">
                <a:moveTo>
                  <a:pt x="0" y="1325764"/>
                </a:moveTo>
                <a:cubicBezTo>
                  <a:pt x="-19044" y="707188"/>
                  <a:pt x="553528" y="50808"/>
                  <a:pt x="1508084" y="0"/>
                </a:cubicBezTo>
                <a:cubicBezTo>
                  <a:pt x="2331587" y="37688"/>
                  <a:pt x="3031602" y="497839"/>
                  <a:pt x="3016168" y="1325764"/>
                </a:cubicBezTo>
                <a:cubicBezTo>
                  <a:pt x="3018771" y="2072343"/>
                  <a:pt x="2246713" y="2687028"/>
                  <a:pt x="1508084" y="2651528"/>
                </a:cubicBezTo>
                <a:cubicBezTo>
                  <a:pt x="712535" y="2643269"/>
                  <a:pt x="827" y="2031727"/>
                  <a:pt x="0" y="132576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" sz="2400" dirty="0">
                <a:solidFill>
                  <a:schemeClr val="tx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Nejprve se spolu podíváme na video</a:t>
            </a:r>
            <a:endParaRPr lang="cs-CZ" sz="2400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pic>
        <p:nvPicPr>
          <p:cNvPr id="15" name="Grafický objekt 14" descr="Kontrolní seznam se souvislou výplní">
            <a:extLst>
              <a:ext uri="{FF2B5EF4-FFF2-40B4-BE49-F238E27FC236}">
                <a16:creationId xmlns:a16="http://schemas.microsoft.com/office/drawing/2014/main" id="{854F8F10-10C2-4BBC-8A6E-B311C9B0BB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60570" y="2961348"/>
            <a:ext cx="790260" cy="75975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3882262" y="3263503"/>
            <a:ext cx="70056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Úkol: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 Mentimeteru napiš tři slova, která tě po zhlédnutí ukázky napadala.</a:t>
            </a:r>
          </a:p>
          <a:p>
            <a:endParaRPr lang="cs-CZ" dirty="0"/>
          </a:p>
        </p:txBody>
      </p:sp>
      <p:cxnSp>
        <p:nvCxnSpPr>
          <p:cNvPr id="17" name="Spojnice: zakřivená 16">
            <a:extLst>
              <a:ext uri="{FF2B5EF4-FFF2-40B4-BE49-F238E27FC236}">
                <a16:creationId xmlns:a16="http://schemas.microsoft.com/office/drawing/2014/main" id="{2BCEB76A-74E7-42F7-AC16-E0DE4B005BD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836968" y="758054"/>
            <a:ext cx="405973" cy="1508083"/>
          </a:xfrm>
          <a:prstGeom prst="curvedConnector2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fický objekt 24">
            <a:extLst>
              <a:ext uri="{FF2B5EF4-FFF2-40B4-BE49-F238E27FC236}">
                <a16:creationId xmlns:a16="http://schemas.microsoft.com/office/drawing/2014/main" id="{11501003-883A-42A0-B1B5-50483B38DD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7073" y="2961348"/>
            <a:ext cx="769697" cy="7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3988CFE4-1ABF-4282-A28B-45081AAE26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834">
            <a:off x="-574541" y="-1212704"/>
            <a:ext cx="9069406" cy="906940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0" y="139700"/>
            <a:ext cx="11899900" cy="481330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257300" y="1375013"/>
            <a:ext cx="70056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Klíčová slova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reklama 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funkce reklamy 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význam reklamy 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etika v reklamě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přínosy reklamy</a:t>
            </a:r>
          </a:p>
          <a:p>
            <a:pPr marL="457200" lvl="0" indent="-350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Char char="●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negativa reklamy</a:t>
            </a:r>
            <a:endParaRPr lang="cs-CZ" sz="2800" b="1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46C8ED-ECE1-4A7B-BE71-CC7D56E1F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6500" y="-1560394"/>
            <a:ext cx="8953500" cy="89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77800"/>
            <a:ext cx="11658600" cy="5941037"/>
          </a:xfrm>
          <a:prstGeom prst="rect">
            <a:avLst/>
          </a:prstGeom>
          <a:effectLst/>
        </p:spPr>
      </p:pic>
      <p:pic>
        <p:nvPicPr>
          <p:cNvPr id="15" name="Grafický objekt 14" descr="Kontrolní seznam se souvislou výplní">
            <a:extLst>
              <a:ext uri="{FF2B5EF4-FFF2-40B4-BE49-F238E27FC236}">
                <a16:creationId xmlns:a16="http://schemas.microsoft.com/office/drawing/2014/main" id="{854F8F10-10C2-4BBC-8A6E-B311C9B0B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3246" y="890374"/>
            <a:ext cx="790260" cy="75975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153378" y="1188892"/>
            <a:ext cx="70056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   Úkol č. 1a)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Prohlížejte ve svém mobilním zařízení obsah sociálních sítí a aplikací, které používáte, a vyhledávejte všechny reklamy. Pořizujte snímky obrazovky s vyhledanými reklamami.</a:t>
            </a:r>
          </a:p>
          <a:p>
            <a:pPr algn="ctr"/>
            <a:endParaRPr lang="cs" sz="24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Vyberte jeden snímek obrazovky a sdílejte ho na společné nástěnce v aplikaci Padlet.</a:t>
            </a:r>
          </a:p>
          <a:p>
            <a:pPr algn="ctr"/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cxnSp>
        <p:nvCxnSpPr>
          <p:cNvPr id="17" name="Spojnice: zakřivená 16">
            <a:extLst>
              <a:ext uri="{FF2B5EF4-FFF2-40B4-BE49-F238E27FC236}">
                <a16:creationId xmlns:a16="http://schemas.microsoft.com/office/drawing/2014/main" id="{2BCEB76A-74E7-42F7-AC16-E0DE4B005BDD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88813" y="4925315"/>
            <a:ext cx="352990" cy="1317530"/>
          </a:xfrm>
          <a:prstGeom prst="curvedConnector2">
            <a:avLst/>
          </a:prstGeom>
          <a:ln w="38100">
            <a:solidFill>
              <a:srgbClr val="693C90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Grafický objekt 24">
            <a:extLst>
              <a:ext uri="{FF2B5EF4-FFF2-40B4-BE49-F238E27FC236}">
                <a16:creationId xmlns:a16="http://schemas.microsoft.com/office/drawing/2014/main" id="{B377B71E-1E0C-475B-8E63-0318F45CAB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949" y="890374"/>
            <a:ext cx="769697" cy="759753"/>
          </a:xfrm>
          <a:prstGeom prst="rect">
            <a:avLst/>
          </a:prstGeom>
        </p:spPr>
      </p:pic>
      <p:sp>
        <p:nvSpPr>
          <p:cNvPr id="3" name="Ovál 38">
            <a:extLst>
              <a:ext uri="{FF2B5EF4-FFF2-40B4-BE49-F238E27FC236}">
                <a16:creationId xmlns:a16="http://schemas.microsoft.com/office/drawing/2014/main" id="{6DC48C01-88D6-76D7-AEC0-15B2BB15FEDB}"/>
              </a:ext>
            </a:extLst>
          </p:cNvPr>
          <p:cNvSpPr/>
          <p:nvPr/>
        </p:nvSpPr>
        <p:spPr>
          <a:xfrm>
            <a:off x="7967371" y="2833895"/>
            <a:ext cx="3354792" cy="3354792"/>
          </a:xfrm>
          <a:custGeom>
            <a:avLst/>
            <a:gdLst>
              <a:gd name="connsiteX0" fmla="*/ 0 w 3354792"/>
              <a:gd name="connsiteY0" fmla="*/ 1677396 h 3354792"/>
              <a:gd name="connsiteX1" fmla="*/ 1677396 w 3354792"/>
              <a:gd name="connsiteY1" fmla="*/ 0 h 3354792"/>
              <a:gd name="connsiteX2" fmla="*/ 3354792 w 3354792"/>
              <a:gd name="connsiteY2" fmla="*/ 1677396 h 3354792"/>
              <a:gd name="connsiteX3" fmla="*/ 1677396 w 3354792"/>
              <a:gd name="connsiteY3" fmla="*/ 3354792 h 3354792"/>
              <a:gd name="connsiteX4" fmla="*/ 0 w 3354792"/>
              <a:gd name="connsiteY4" fmla="*/ 1677396 h 335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4792" h="3354792" fill="none" extrusionOk="0">
                <a:moveTo>
                  <a:pt x="0" y="1677396"/>
                </a:moveTo>
                <a:cubicBezTo>
                  <a:pt x="-66159" y="764255"/>
                  <a:pt x="683030" y="-124675"/>
                  <a:pt x="1677396" y="0"/>
                </a:cubicBezTo>
                <a:cubicBezTo>
                  <a:pt x="2703282" y="-37648"/>
                  <a:pt x="3356677" y="602615"/>
                  <a:pt x="3354792" y="1677396"/>
                </a:cubicBezTo>
                <a:cubicBezTo>
                  <a:pt x="3345448" y="2557718"/>
                  <a:pt x="2703906" y="3397881"/>
                  <a:pt x="1677396" y="3354792"/>
                </a:cubicBezTo>
                <a:cubicBezTo>
                  <a:pt x="833674" y="3505194"/>
                  <a:pt x="98565" y="2581786"/>
                  <a:pt x="0" y="1677396"/>
                </a:cubicBezTo>
                <a:close/>
              </a:path>
              <a:path w="3354792" h="3354792" stroke="0" extrusionOk="0">
                <a:moveTo>
                  <a:pt x="0" y="1677396"/>
                </a:moveTo>
                <a:cubicBezTo>
                  <a:pt x="-27720" y="916382"/>
                  <a:pt x="723487" y="11488"/>
                  <a:pt x="1677396" y="0"/>
                </a:cubicBezTo>
                <a:cubicBezTo>
                  <a:pt x="2597128" y="26767"/>
                  <a:pt x="3383261" y="574426"/>
                  <a:pt x="3354792" y="1677396"/>
                </a:cubicBezTo>
                <a:cubicBezTo>
                  <a:pt x="3357356" y="2617962"/>
                  <a:pt x="2576302" y="3365146"/>
                  <a:pt x="1677396" y="3354792"/>
                </a:cubicBezTo>
                <a:cubicBezTo>
                  <a:pt x="904376" y="3320868"/>
                  <a:pt x="1460" y="2557477"/>
                  <a:pt x="0" y="167739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693D90"/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Podle čeho poznáte, že určité sdělení je reklama?</a:t>
            </a:r>
            <a:endParaRPr lang="cs-CZ" sz="2000" b="1" dirty="0">
              <a:solidFill>
                <a:schemeClr val="tx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90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25">
            <a:extLst>
              <a:ext uri="{FF2B5EF4-FFF2-40B4-BE49-F238E27FC236}">
                <a16:creationId xmlns:a16="http://schemas.microsoft.com/office/drawing/2014/main" id="{772FA5D9-7DC6-4D7F-A465-FB49A14B5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" sz="2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Podle čeho poznáte, že určité sdělení je reklama?</a:t>
            </a:r>
            <a:endParaRPr lang="cs-CZ" sz="24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313180"/>
            <a:ext cx="9105900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B89F7E4-0ECF-4207-8F7C-472D416093C6}"/>
              </a:ext>
            </a:extLst>
          </p:cNvPr>
          <p:cNvSpPr txBox="1"/>
          <p:nvPr/>
        </p:nvSpPr>
        <p:spPr>
          <a:xfrm>
            <a:off x="901700" y="1690688"/>
            <a:ext cx="10388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-CZ" sz="19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U sdělení je nápis „reklama”, „sponzorováno”, „placené partnerství” apod.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endParaRPr lang="cs-CZ" sz="19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-CZ" sz="19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Na obrázku je ukázána značka, kterou znám.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endParaRPr lang="cs-CZ" sz="19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-CZ" sz="19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Sdělení obsahuje text nabádající k nákupu.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endParaRPr lang="cs-CZ" sz="19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-CZ" sz="19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Vím, na jakých místech na webu se reklamy typicky zobrazují.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endParaRPr lang="cs-CZ" sz="1900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cs-CZ" sz="19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Video reklamy umístěné před nebo v průběhu videa jsou stejné jako televizní reklamy, které dobře znám.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sz="19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3066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8DFA975C-9F5D-4FB1-8E00-82B347B73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6099"/>
            <a:ext cx="12344400" cy="1020765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8F6F416-F2D2-4CEA-858B-350F1CE0C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456" y="930935"/>
            <a:ext cx="7808344" cy="759753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Úkol č. 1b)</a:t>
            </a:r>
            <a:b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</a:br>
            <a:endParaRPr lang="cs-CZ" sz="24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8B7933C9-6D04-4B2E-BC4B-5743E89EC99D}"/>
              </a:ext>
            </a:extLst>
          </p:cNvPr>
          <p:cNvSpPr/>
          <p:nvPr/>
        </p:nvSpPr>
        <p:spPr>
          <a:xfrm>
            <a:off x="965200" y="1313180"/>
            <a:ext cx="7632700" cy="45719"/>
          </a:xfrm>
          <a:custGeom>
            <a:avLst/>
            <a:gdLst>
              <a:gd name="connsiteX0" fmla="*/ 0 w 9105900"/>
              <a:gd name="connsiteY0" fmla="*/ 63500 h 114300"/>
              <a:gd name="connsiteX1" fmla="*/ 5308600 w 9105900"/>
              <a:gd name="connsiteY1" fmla="*/ 0 h 114300"/>
              <a:gd name="connsiteX2" fmla="*/ 9105900 w 9105900"/>
              <a:gd name="connsiteY2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05900" h="114300">
                <a:moveTo>
                  <a:pt x="0" y="63500"/>
                </a:moveTo>
                <a:lnTo>
                  <a:pt x="5308600" y="0"/>
                </a:lnTo>
                <a:cubicBezTo>
                  <a:pt x="6826250" y="8467"/>
                  <a:pt x="8587317" y="65617"/>
                  <a:pt x="9105900" y="114300"/>
                </a:cubicBezTo>
              </a:path>
            </a:pathLst>
          </a:custGeom>
          <a:noFill/>
          <a:ln w="38100">
            <a:solidFill>
              <a:srgbClr val="77D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B89F7E4-0ECF-4207-8F7C-472D416093C6}"/>
              </a:ext>
            </a:extLst>
          </p:cNvPr>
          <p:cNvSpPr txBox="1"/>
          <p:nvPr/>
        </p:nvSpPr>
        <p:spPr>
          <a:xfrm>
            <a:off x="901700" y="1690688"/>
            <a:ext cx="10388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video reklama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banner - obrázek s textem umístěný někde na webu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firemní příspěvek na sociálních sítích (propaguje značku nebo výrobek)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placené sponzorství (influencer ukazuje značku a dostane za to od firmy zaplaceno)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product placement ve videu (ukázání značky nebo produktu)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reklama ve vyhledávači (odkaz je označen slovem reklama)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lang="cs-CZ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sponzor pořadu</a:t>
            </a: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...</a:t>
            </a:r>
          </a:p>
        </p:txBody>
      </p:sp>
      <p:pic>
        <p:nvPicPr>
          <p:cNvPr id="3" name="Grafický objekt 24">
            <a:extLst>
              <a:ext uri="{FF2B5EF4-FFF2-40B4-BE49-F238E27FC236}">
                <a16:creationId xmlns:a16="http://schemas.microsoft.com/office/drawing/2014/main" id="{6E48F0F7-AF13-56A5-E726-A87D85C068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5329" y="599146"/>
            <a:ext cx="769697" cy="759753"/>
          </a:xfrm>
          <a:prstGeom prst="rect">
            <a:avLst/>
          </a:prstGeom>
        </p:spPr>
      </p:pic>
      <p:pic>
        <p:nvPicPr>
          <p:cNvPr id="4" name="Grafický objekt 3" descr="Kontrolní seznam se souvislou výplní">
            <a:extLst>
              <a:ext uri="{FF2B5EF4-FFF2-40B4-BE49-F238E27FC236}">
                <a16:creationId xmlns:a16="http://schemas.microsoft.com/office/drawing/2014/main" id="{6716F94E-6F50-8A05-8215-CF1F7E377B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55196" y="612971"/>
            <a:ext cx="790260" cy="759753"/>
          </a:xfrm>
          <a:prstGeom prst="rect">
            <a:avLst/>
          </a:prstGeom>
        </p:spPr>
      </p:pic>
      <p:sp>
        <p:nvSpPr>
          <p:cNvPr id="10" name="Ovál 39">
            <a:extLst>
              <a:ext uri="{FF2B5EF4-FFF2-40B4-BE49-F238E27FC236}">
                <a16:creationId xmlns:a16="http://schemas.microsoft.com/office/drawing/2014/main" id="{66EA1C77-FFAA-B701-F504-1F8E548501CA}"/>
              </a:ext>
            </a:extLst>
          </p:cNvPr>
          <p:cNvSpPr/>
          <p:nvPr/>
        </p:nvSpPr>
        <p:spPr>
          <a:xfrm>
            <a:off x="8630220" y="297192"/>
            <a:ext cx="2470150" cy="2539344"/>
          </a:xfrm>
          <a:custGeom>
            <a:avLst/>
            <a:gdLst>
              <a:gd name="connsiteX0" fmla="*/ 0 w 2470150"/>
              <a:gd name="connsiteY0" fmla="*/ 1269672 h 2539344"/>
              <a:gd name="connsiteX1" fmla="*/ 1235075 w 2470150"/>
              <a:gd name="connsiteY1" fmla="*/ 0 h 2539344"/>
              <a:gd name="connsiteX2" fmla="*/ 2470150 w 2470150"/>
              <a:gd name="connsiteY2" fmla="*/ 1269672 h 2539344"/>
              <a:gd name="connsiteX3" fmla="*/ 1235075 w 2470150"/>
              <a:gd name="connsiteY3" fmla="*/ 2539344 h 2539344"/>
              <a:gd name="connsiteX4" fmla="*/ 0 w 2470150"/>
              <a:gd name="connsiteY4" fmla="*/ 1269672 h 253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0150" h="2539344" fill="none" extrusionOk="0">
                <a:moveTo>
                  <a:pt x="0" y="1269672"/>
                </a:moveTo>
                <a:cubicBezTo>
                  <a:pt x="-100910" y="588675"/>
                  <a:pt x="531254" y="-39821"/>
                  <a:pt x="1235075" y="0"/>
                </a:cubicBezTo>
                <a:cubicBezTo>
                  <a:pt x="2042889" y="-47569"/>
                  <a:pt x="2471037" y="498632"/>
                  <a:pt x="2470150" y="1269672"/>
                </a:cubicBezTo>
                <a:cubicBezTo>
                  <a:pt x="2447907" y="1861212"/>
                  <a:pt x="2018715" y="2583043"/>
                  <a:pt x="1235075" y="2539344"/>
                </a:cubicBezTo>
                <a:cubicBezTo>
                  <a:pt x="598647" y="2622450"/>
                  <a:pt x="105477" y="1947338"/>
                  <a:pt x="0" y="1269672"/>
                </a:cubicBezTo>
                <a:close/>
              </a:path>
              <a:path w="2470150" h="2539344" stroke="0" extrusionOk="0">
                <a:moveTo>
                  <a:pt x="0" y="1269672"/>
                </a:moveTo>
                <a:cubicBezTo>
                  <a:pt x="-7960" y="615943"/>
                  <a:pt x="472723" y="33508"/>
                  <a:pt x="1235075" y="0"/>
                </a:cubicBezTo>
                <a:cubicBezTo>
                  <a:pt x="1912208" y="19990"/>
                  <a:pt x="2472172" y="555910"/>
                  <a:pt x="2470150" y="1269672"/>
                </a:cubicBezTo>
                <a:cubicBezTo>
                  <a:pt x="2472510" y="1983931"/>
                  <a:pt x="1830292" y="2572070"/>
                  <a:pt x="1235075" y="2539344"/>
                </a:cubicBezTo>
                <a:cubicBezTo>
                  <a:pt x="562891" y="2537148"/>
                  <a:pt x="3954" y="1845421"/>
                  <a:pt x="0" y="126967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Jaké různé podoby mají vyhledané reklamy?</a:t>
            </a:r>
          </a:p>
        </p:txBody>
      </p:sp>
    </p:spTree>
    <p:extLst>
      <p:ext uri="{BB962C8B-B14F-4D97-AF65-F5344CB8AC3E}">
        <p14:creationId xmlns:p14="http://schemas.microsoft.com/office/powerpoint/2010/main" val="22530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555DB37-52AB-4BAB-986D-6E64F2A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817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31800"/>
            <a:ext cx="9194800" cy="3406775"/>
          </a:xfrm>
          <a:prstGeom prst="rect">
            <a:avLst/>
          </a:prstGeom>
          <a:effectLst/>
        </p:spPr>
      </p:pic>
      <p:pic>
        <p:nvPicPr>
          <p:cNvPr id="8" name="Grafický objekt 7" descr="Kontrolní seznam se souvislou výplní">
            <a:extLst>
              <a:ext uri="{FF2B5EF4-FFF2-40B4-BE49-F238E27FC236}">
                <a16:creationId xmlns:a16="http://schemas.microsoft.com/office/drawing/2014/main" id="{12E1382B-32FC-46F5-AD91-40F34AC7B5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1357" y="1004941"/>
            <a:ext cx="718418" cy="69068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F22DD20-B1C5-4D38-98CE-E574E7274C48}"/>
              </a:ext>
            </a:extLst>
          </p:cNvPr>
          <p:cNvSpPr txBox="1"/>
          <p:nvPr/>
        </p:nvSpPr>
        <p:spPr>
          <a:xfrm>
            <a:off x="4290278" y="1297977"/>
            <a:ext cx="7005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Úkol č. 2:</a:t>
            </a:r>
          </a:p>
          <a:p>
            <a:pPr algn="ctr"/>
            <a:endParaRPr lang="cs-CZ" sz="2400" b="1" dirty="0">
              <a:solidFill>
                <a:schemeClr val="dk1"/>
              </a:solidFill>
              <a:latin typeface="Source Code Pro" panose="020B0509030403020204" pitchFamily="49" charset="0"/>
              <a:ea typeface="Source Code Pro" panose="020B0509030403020204" pitchFamily="49" charset="0"/>
            </a:endParaRPr>
          </a:p>
          <a:p>
            <a:pPr algn="ctr"/>
            <a:r>
              <a:rPr lang="cs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Roztřiďte vyhledané snímky reklam.</a:t>
            </a:r>
          </a:p>
          <a:p>
            <a:pPr algn="ctr"/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cxnSp>
        <p:nvCxnSpPr>
          <p:cNvPr id="10" name="Spojnice: zakřivená 9">
            <a:extLst>
              <a:ext uri="{FF2B5EF4-FFF2-40B4-BE49-F238E27FC236}">
                <a16:creationId xmlns:a16="http://schemas.microsoft.com/office/drawing/2014/main" id="{78B43B3E-8769-4F9E-AEDB-206B49D0671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24225" y="1999071"/>
            <a:ext cx="555499" cy="904526"/>
          </a:xfrm>
          <a:prstGeom prst="curvedConnector2">
            <a:avLst/>
          </a:prstGeom>
          <a:ln w="38100">
            <a:solidFill>
              <a:srgbClr val="693C90"/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Google Shape;101;p20">
            <a:extLst>
              <a:ext uri="{FF2B5EF4-FFF2-40B4-BE49-F238E27FC236}">
                <a16:creationId xmlns:a16="http://schemas.microsoft.com/office/drawing/2014/main" id="{C12A5492-3297-4A11-B5E5-28B4748073F5}"/>
              </a:ext>
            </a:extLst>
          </p:cNvPr>
          <p:cNvPicPr preferRelativeResize="0"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7442" y="3105519"/>
            <a:ext cx="8301138" cy="27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cký objekt 24">
            <a:extLst>
              <a:ext uri="{FF2B5EF4-FFF2-40B4-BE49-F238E27FC236}">
                <a16:creationId xmlns:a16="http://schemas.microsoft.com/office/drawing/2014/main" id="{1BF43F80-CE21-7BBB-7DB8-8A6A44E67D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2938" y="967763"/>
            <a:ext cx="718419" cy="70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0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8164198C-8DB6-43D6-ABD9-2CF218505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60"/>
                    </a14:imgEffect>
                    <a14:imgEffect>
                      <a14:saturation sat="3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739163"/>
            <a:ext cx="7480300" cy="1188393"/>
          </a:xfrm>
          <a:prstGeom prst="rect">
            <a:avLst/>
          </a:prstGeom>
          <a:effectLst/>
        </p:spPr>
      </p:pic>
      <p:sp>
        <p:nvSpPr>
          <p:cNvPr id="14" name="Ovál 13">
            <a:extLst>
              <a:ext uri="{FF2B5EF4-FFF2-40B4-BE49-F238E27FC236}">
                <a16:creationId xmlns:a16="http://schemas.microsoft.com/office/drawing/2014/main" id="{7631FB29-0AC4-4F99-A806-82728E6AC035}"/>
              </a:ext>
            </a:extLst>
          </p:cNvPr>
          <p:cNvSpPr/>
          <p:nvPr/>
        </p:nvSpPr>
        <p:spPr>
          <a:xfrm>
            <a:off x="825682" y="1972284"/>
            <a:ext cx="3276540" cy="2815754"/>
          </a:xfrm>
          <a:custGeom>
            <a:avLst/>
            <a:gdLst>
              <a:gd name="connsiteX0" fmla="*/ 0 w 3276540"/>
              <a:gd name="connsiteY0" fmla="*/ 1407877 h 2815754"/>
              <a:gd name="connsiteX1" fmla="*/ 1638270 w 3276540"/>
              <a:gd name="connsiteY1" fmla="*/ 0 h 2815754"/>
              <a:gd name="connsiteX2" fmla="*/ 3276540 w 3276540"/>
              <a:gd name="connsiteY2" fmla="*/ 1407877 h 2815754"/>
              <a:gd name="connsiteX3" fmla="*/ 1638270 w 3276540"/>
              <a:gd name="connsiteY3" fmla="*/ 2815754 h 2815754"/>
              <a:gd name="connsiteX4" fmla="*/ 0 w 3276540"/>
              <a:gd name="connsiteY4" fmla="*/ 1407877 h 281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540" h="2815754" fill="none" extrusionOk="0">
                <a:moveTo>
                  <a:pt x="0" y="1407877"/>
                </a:moveTo>
                <a:cubicBezTo>
                  <a:pt x="-137320" y="657848"/>
                  <a:pt x="711125" y="-41004"/>
                  <a:pt x="1638270" y="0"/>
                </a:cubicBezTo>
                <a:cubicBezTo>
                  <a:pt x="2565289" y="-8411"/>
                  <a:pt x="3276861" y="605046"/>
                  <a:pt x="3276540" y="1407877"/>
                </a:cubicBezTo>
                <a:cubicBezTo>
                  <a:pt x="3243174" y="2020894"/>
                  <a:pt x="2600361" y="2840417"/>
                  <a:pt x="1638270" y="2815754"/>
                </a:cubicBezTo>
                <a:cubicBezTo>
                  <a:pt x="779228" y="2898979"/>
                  <a:pt x="20807" y="2180780"/>
                  <a:pt x="0" y="1407877"/>
                </a:cubicBezTo>
                <a:close/>
              </a:path>
              <a:path w="3276540" h="2815754" stroke="0" extrusionOk="0">
                <a:moveTo>
                  <a:pt x="0" y="1407877"/>
                </a:moveTo>
                <a:cubicBezTo>
                  <a:pt x="-28103" y="797995"/>
                  <a:pt x="707055" y="11034"/>
                  <a:pt x="1638270" y="0"/>
                </a:cubicBezTo>
                <a:cubicBezTo>
                  <a:pt x="2514672" y="113961"/>
                  <a:pt x="3290875" y="541419"/>
                  <a:pt x="3276540" y="1407877"/>
                </a:cubicBezTo>
                <a:cubicBezTo>
                  <a:pt x="3289788" y="2258619"/>
                  <a:pt x="2521863" y="2823738"/>
                  <a:pt x="1638270" y="2815754"/>
                </a:cubicBezTo>
                <a:cubicBezTo>
                  <a:pt x="871851" y="2785149"/>
                  <a:pt x="3043" y="2088860"/>
                  <a:pt x="0" y="140787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Co je personalizace reklamy?</a:t>
            </a:r>
          </a:p>
        </p:txBody>
      </p:sp>
      <p:pic>
        <p:nvPicPr>
          <p:cNvPr id="15" name="Grafický objekt 14" descr="Kontrolní seznam se souvislou výplní">
            <a:extLst>
              <a:ext uri="{FF2B5EF4-FFF2-40B4-BE49-F238E27FC236}">
                <a16:creationId xmlns:a16="http://schemas.microsoft.com/office/drawing/2014/main" id="{854F8F10-10C2-4BBC-8A6E-B311C9B0B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6236" y="890374"/>
            <a:ext cx="790260" cy="75975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2DFCD49-6601-4908-82AD-2035B6187B43}"/>
              </a:ext>
            </a:extLst>
          </p:cNvPr>
          <p:cNvSpPr txBox="1"/>
          <p:nvPr/>
        </p:nvSpPr>
        <p:spPr>
          <a:xfrm>
            <a:off x="1153378" y="1188892"/>
            <a:ext cx="7005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    Úkol č. 3a)</a:t>
            </a:r>
          </a:p>
          <a:p>
            <a:pPr algn="ctr"/>
            <a:endParaRPr lang="cs-CZ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cxnSp>
        <p:nvCxnSpPr>
          <p:cNvPr id="17" name="Spojnice: zakřivená 16">
            <a:extLst>
              <a:ext uri="{FF2B5EF4-FFF2-40B4-BE49-F238E27FC236}">
                <a16:creationId xmlns:a16="http://schemas.microsoft.com/office/drawing/2014/main" id="{2BCEB76A-74E7-42F7-AC16-E0DE4B005BDD}"/>
              </a:ext>
            </a:extLst>
          </p:cNvPr>
          <p:cNvCxnSpPr>
            <a:cxnSpLocks/>
          </p:cNvCxnSpPr>
          <p:nvPr/>
        </p:nvCxnSpPr>
        <p:spPr>
          <a:xfrm rot="5400000">
            <a:off x="4091288" y="1738258"/>
            <a:ext cx="1049429" cy="873168"/>
          </a:xfrm>
          <a:prstGeom prst="curvedConnector2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vál 7">
            <a:extLst>
              <a:ext uri="{FF2B5EF4-FFF2-40B4-BE49-F238E27FC236}">
                <a16:creationId xmlns:a16="http://schemas.microsoft.com/office/drawing/2014/main" id="{0072F341-85DC-47C1-8678-2216D103F83A}"/>
              </a:ext>
            </a:extLst>
          </p:cNvPr>
          <p:cNvSpPr/>
          <p:nvPr/>
        </p:nvSpPr>
        <p:spPr>
          <a:xfrm>
            <a:off x="3476496" y="2895496"/>
            <a:ext cx="4317021" cy="3312301"/>
          </a:xfrm>
          <a:custGeom>
            <a:avLst/>
            <a:gdLst>
              <a:gd name="connsiteX0" fmla="*/ 0 w 4317021"/>
              <a:gd name="connsiteY0" fmla="*/ 1656151 h 3312301"/>
              <a:gd name="connsiteX1" fmla="*/ 2158511 w 4317021"/>
              <a:gd name="connsiteY1" fmla="*/ 0 h 3312301"/>
              <a:gd name="connsiteX2" fmla="*/ 4317022 w 4317021"/>
              <a:gd name="connsiteY2" fmla="*/ 1656151 h 3312301"/>
              <a:gd name="connsiteX3" fmla="*/ 2158511 w 4317021"/>
              <a:gd name="connsiteY3" fmla="*/ 3312302 h 3312301"/>
              <a:gd name="connsiteX4" fmla="*/ 0 w 4317021"/>
              <a:gd name="connsiteY4" fmla="*/ 1656151 h 331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021" h="3312301" fill="none" extrusionOk="0">
                <a:moveTo>
                  <a:pt x="0" y="1656151"/>
                </a:moveTo>
                <a:cubicBezTo>
                  <a:pt x="-217562" y="785084"/>
                  <a:pt x="940140" y="-48167"/>
                  <a:pt x="2158511" y="0"/>
                </a:cubicBezTo>
                <a:cubicBezTo>
                  <a:pt x="3413773" y="-23898"/>
                  <a:pt x="4317667" y="690691"/>
                  <a:pt x="4317022" y="1656151"/>
                </a:cubicBezTo>
                <a:cubicBezTo>
                  <a:pt x="4276183" y="2369436"/>
                  <a:pt x="3510875" y="3381277"/>
                  <a:pt x="2158511" y="3312302"/>
                </a:cubicBezTo>
                <a:cubicBezTo>
                  <a:pt x="973105" y="3324503"/>
                  <a:pt x="52208" y="2559160"/>
                  <a:pt x="0" y="1656151"/>
                </a:cubicBezTo>
                <a:close/>
              </a:path>
              <a:path w="4317021" h="3312301" stroke="0" extrusionOk="0">
                <a:moveTo>
                  <a:pt x="0" y="1656151"/>
                </a:moveTo>
                <a:cubicBezTo>
                  <a:pt x="-12197" y="814252"/>
                  <a:pt x="914638" y="21615"/>
                  <a:pt x="2158511" y="0"/>
                </a:cubicBezTo>
                <a:cubicBezTo>
                  <a:pt x="3333607" y="68307"/>
                  <a:pt x="4331007" y="654743"/>
                  <a:pt x="4317022" y="1656151"/>
                </a:cubicBezTo>
                <a:cubicBezTo>
                  <a:pt x="4349754" y="2751653"/>
                  <a:pt x="3308693" y="3328094"/>
                  <a:pt x="2158511" y="3312302"/>
                </a:cubicBezTo>
                <a:cubicBezTo>
                  <a:pt x="979291" y="3309451"/>
                  <a:pt x="4743" y="2420310"/>
                  <a:pt x="0" y="165615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629380586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cs-CZ" sz="2400" dirty="0">
                <a:solidFill>
                  <a:schemeClr val="dk1"/>
                </a:solidFill>
                <a:latin typeface="Source Code Pro" panose="020B0509030403020204" pitchFamily="49" charset="0"/>
                <a:ea typeface="Source Code Pro" panose="020B0509030403020204" pitchFamily="49" charset="0"/>
              </a:rPr>
              <a:t>Proč mají zadavatelé zájem reklamu personalizovat?</a:t>
            </a:r>
            <a:r>
              <a:rPr lang="cs-CZ" sz="24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</a:p>
        </p:txBody>
      </p:sp>
      <p:cxnSp>
        <p:nvCxnSpPr>
          <p:cNvPr id="11" name="Spojnice: zakřivená 10">
            <a:extLst>
              <a:ext uri="{FF2B5EF4-FFF2-40B4-BE49-F238E27FC236}">
                <a16:creationId xmlns:a16="http://schemas.microsoft.com/office/drawing/2014/main" id="{F48245DE-1F47-4636-9E00-DB2AE723DE92}"/>
              </a:ext>
            </a:extLst>
          </p:cNvPr>
          <p:cNvCxnSpPr>
            <a:cxnSpLocks/>
          </p:cNvCxnSpPr>
          <p:nvPr/>
        </p:nvCxnSpPr>
        <p:spPr>
          <a:xfrm>
            <a:off x="5589929" y="1696957"/>
            <a:ext cx="1541517" cy="1473867"/>
          </a:xfrm>
          <a:prstGeom prst="curvedConnector2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headEnd type="none"/>
            <a:tailEnd type="arrow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Google Shape;109;p21">
            <a:extLst>
              <a:ext uri="{FF2B5EF4-FFF2-40B4-BE49-F238E27FC236}">
                <a16:creationId xmlns:a16="http://schemas.microsoft.com/office/drawing/2014/main" id="{6E6320A9-F7CE-4997-9264-27B564C8E09C}"/>
              </a:ext>
            </a:extLst>
          </p:cNvPr>
          <p:cNvPicPr preferRelativeResize="0"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7066" y="-1219304"/>
            <a:ext cx="82296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cký objekt 24">
            <a:extLst>
              <a:ext uri="{FF2B5EF4-FFF2-40B4-BE49-F238E27FC236}">
                <a16:creationId xmlns:a16="http://schemas.microsoft.com/office/drawing/2014/main" id="{4164D805-85AD-47E4-B6B8-09A41F1AD1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6701" y="890373"/>
            <a:ext cx="769697" cy="7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52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2345</TotalTime>
  <Words>952</Words>
  <Application>Microsoft Office PowerPoint</Application>
  <PresentationFormat>Širokoúhlá obrazovka</PresentationFormat>
  <Paragraphs>132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Source Code Pro</vt:lpstr>
      <vt:lpstr>Source Code Pro Black</vt:lpstr>
      <vt:lpstr>Office Theme</vt:lpstr>
      <vt:lpstr>Online marketingové nástroje </vt:lpstr>
      <vt:lpstr>Vítejte ve světě online marketingu, kterým vás provede Marek a Markéta </vt:lpstr>
      <vt:lpstr>Prezentace aplikace PowerPoint</vt:lpstr>
      <vt:lpstr>Prezentace aplikace PowerPoint</vt:lpstr>
      <vt:lpstr>Prezentace aplikace PowerPoint</vt:lpstr>
      <vt:lpstr>Podle čeho poznáte, že určité sdělení je reklama?</vt:lpstr>
      <vt:lpstr>Úkol č. 1b)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Kdy může být reklama užitečná?</vt:lpstr>
      <vt:lpstr>Kdy může být reklama škodlivá?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Pravidla, která by měl každý tvůrce reklam dodržovat:</vt:lpstr>
      <vt:lpstr>Za pomoci svého seznamu pravidel reklamy můžeš hodnotit reklamy, které v budoucnu uvidíš, a ohodnotit, zda jsou v pořádku, nebo ne.</vt:lpstr>
      <vt:lpstr>Těšíme se na příště!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Holi ♠</dc:creator>
  <cp:lastModifiedBy>Jitka Burešová</cp:lastModifiedBy>
  <cp:revision>85</cp:revision>
  <dcterms:created xsi:type="dcterms:W3CDTF">2022-10-12T13:33:50Z</dcterms:created>
  <dcterms:modified xsi:type="dcterms:W3CDTF">2023-07-13T18:07:48Z</dcterms:modified>
</cp:coreProperties>
</file>