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6" r:id="rId2"/>
    <p:sldId id="261" r:id="rId3"/>
    <p:sldId id="265" r:id="rId4"/>
    <p:sldId id="268" r:id="rId5"/>
    <p:sldId id="352" r:id="rId6"/>
    <p:sldId id="351" r:id="rId7"/>
    <p:sldId id="353" r:id="rId8"/>
    <p:sldId id="302" r:id="rId9"/>
    <p:sldId id="356" r:id="rId10"/>
    <p:sldId id="357" r:id="rId11"/>
    <p:sldId id="358" r:id="rId12"/>
    <p:sldId id="359" r:id="rId13"/>
    <p:sldId id="344" r:id="rId14"/>
    <p:sldId id="361" r:id="rId15"/>
    <p:sldId id="362" r:id="rId16"/>
    <p:sldId id="363" r:id="rId17"/>
    <p:sldId id="341" r:id="rId18"/>
    <p:sldId id="365" r:id="rId19"/>
    <p:sldId id="366" r:id="rId20"/>
    <p:sldId id="367" r:id="rId21"/>
    <p:sldId id="368" r:id="rId22"/>
    <p:sldId id="369" r:id="rId23"/>
    <p:sldId id="371" r:id="rId24"/>
    <p:sldId id="370" r:id="rId25"/>
    <p:sldId id="372" r:id="rId26"/>
    <p:sldId id="376" r:id="rId27"/>
    <p:sldId id="373" r:id="rId28"/>
    <p:sldId id="345" r:id="rId29"/>
    <p:sldId id="378" r:id="rId30"/>
    <p:sldId id="3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56"/>
          </p14:sldIdLst>
        </p14:section>
        <p14:section name="Oddíl bez názvu" id="{AC70E594-CBA5-4E9D-9FC9-AD9993612358}">
          <p14:sldIdLst>
            <p14:sldId id="261"/>
            <p14:sldId id="265"/>
            <p14:sldId id="268"/>
            <p14:sldId id="352"/>
            <p14:sldId id="351"/>
            <p14:sldId id="353"/>
            <p14:sldId id="302"/>
            <p14:sldId id="356"/>
            <p14:sldId id="357"/>
            <p14:sldId id="358"/>
            <p14:sldId id="359"/>
            <p14:sldId id="344"/>
            <p14:sldId id="361"/>
            <p14:sldId id="362"/>
            <p14:sldId id="363"/>
            <p14:sldId id="341"/>
            <p14:sldId id="365"/>
            <p14:sldId id="366"/>
            <p14:sldId id="367"/>
            <p14:sldId id="368"/>
            <p14:sldId id="369"/>
            <p14:sldId id="371"/>
            <p14:sldId id="370"/>
            <p14:sldId id="372"/>
            <p14:sldId id="376"/>
            <p14:sldId id="373"/>
            <p14:sldId id="345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2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  <p:cmAuthor id="2" name="Uživatel systému Windows" initials="Us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76ABDC"/>
    <a:srgbClr val="486266"/>
    <a:srgbClr val="C3C3C3"/>
    <a:srgbClr val="000000"/>
    <a:srgbClr val="FFBE00"/>
    <a:srgbClr val="4386F7"/>
    <a:srgbClr val="EE4131"/>
    <a:srgbClr val="23666F"/>
    <a:srgbClr val="5CC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1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1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1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1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43029538-8EB8-464A-956C-39C4C0FF51D5}"/>
              </a:ext>
            </a:extLst>
          </p:cNvPr>
          <p:cNvSpPr/>
          <p:nvPr/>
        </p:nvSpPr>
        <p:spPr>
          <a:xfrm>
            <a:off x="5317415" y="3787920"/>
            <a:ext cx="1597891" cy="1597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Grafický objekt 6" descr="Lupa se souvislou výplní">
            <a:extLst>
              <a:ext uri="{FF2B5EF4-FFF2-40B4-BE49-F238E27FC236}">
                <a16:creationId xmlns:a16="http://schemas.microsoft.com/office/drawing/2014/main" id="{A22225AD-A0AE-4461-A28A-AD5FD2BF9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20138542">
            <a:off x="5108465" y="3373583"/>
            <a:ext cx="2699323" cy="26993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082968"/>
            <a:ext cx="10274300" cy="2814777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GOOGLE a další internetové vyhledávače</a:t>
            </a:r>
            <a:b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Pracovní list 8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3979892-5D55-4B58-92AF-A681F9A64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601" y="4161333"/>
            <a:ext cx="831274" cy="8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042DD3EF-5255-448E-8A08-C291ABEDBCD4}"/>
              </a:ext>
            </a:extLst>
          </p:cNvPr>
          <p:cNvSpPr txBox="1"/>
          <p:nvPr/>
        </p:nvSpPr>
        <p:spPr>
          <a:xfrm>
            <a:off x="1915736" y="5005705"/>
            <a:ext cx="836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Na prvních pozicích jsou umístěny reklamy, pak odkazy, které vyhodnotí vyhledávač jako nejlepší pro vyhledávaný dotaz a uživatele, který vyhledává.</a:t>
            </a:r>
            <a:br>
              <a:rPr lang="cs-CZ" dirty="0"/>
            </a:b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CDD1A59-A92A-4369-8F1D-7BBE9F2EA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915737" y="3417012"/>
            <a:ext cx="8360517" cy="71532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8849A08-9CF1-4B7D-906E-61838ACF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915736" y="4999486"/>
            <a:ext cx="8360517" cy="1008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42"/>
            <a:ext cx="12306300" cy="2606877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7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1c: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 o tom, co jste zjistili v úkolu 1b, a zapište společnou odpověď: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BCF4D5B4-5563-4EA2-B14D-48290E74E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927" y="691452"/>
            <a:ext cx="860685" cy="84956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37C901-B510-4C4F-9407-61DB99E468F8}"/>
              </a:ext>
            </a:extLst>
          </p:cNvPr>
          <p:cNvSpPr txBox="1"/>
          <p:nvPr/>
        </p:nvSpPr>
        <p:spPr>
          <a:xfrm>
            <a:off x="1915741" y="3520571"/>
            <a:ext cx="836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Každý takový odkaz je označen slovem “Reklama”</a:t>
            </a:r>
            <a:endParaRPr lang="cs-CZ" b="1" dirty="0"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9FDF16F3-E083-4AD9-963D-BB82B0963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1" b="27209"/>
          <a:stretch/>
        </p:blipFill>
        <p:spPr>
          <a:xfrm>
            <a:off x="1971159" y="4228573"/>
            <a:ext cx="8360517" cy="58805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2EE6CBF-9EE7-489E-B8D5-C0091824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26"/>
          <a:stretch/>
        </p:blipFill>
        <p:spPr>
          <a:xfrm>
            <a:off x="1915737" y="3072916"/>
            <a:ext cx="8360517" cy="2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8583BE76-299A-4424-9ABF-A850EACFE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890347" y="4979243"/>
            <a:ext cx="8360517" cy="10081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8849A08-9CF1-4B7D-906E-61838ACF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890347" y="3348291"/>
            <a:ext cx="8360517" cy="1008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42"/>
            <a:ext cx="12306300" cy="2606877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7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1c: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 o tom, co jste zjistili v úkolu 1b, a zapište společnou odpověď: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BCF4D5B4-5563-4EA2-B14D-48290E74E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927" y="691452"/>
            <a:ext cx="860685" cy="84956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CD306CC-A3B0-4BAA-B296-6C17919557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98"/>
          <a:stretch/>
        </p:blipFill>
        <p:spPr>
          <a:xfrm>
            <a:off x="1972892" y="3053164"/>
            <a:ext cx="8360516" cy="25290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4DFBD4A7-8A9F-4AC1-B888-EBEF5C49B6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7" b="31648"/>
          <a:stretch/>
        </p:blipFill>
        <p:spPr>
          <a:xfrm>
            <a:off x="1972892" y="4251493"/>
            <a:ext cx="836051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98849A08-9CF1-4B7D-906E-61838ACF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890347" y="3348291"/>
            <a:ext cx="8360517" cy="1008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42"/>
            <a:ext cx="12306300" cy="2606877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7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1c: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 o tom, co jste zjistili v úkolu 1b, a zapište společnou odpověď: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BCF4D5B4-5563-4EA2-B14D-48290E74E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927" y="691452"/>
            <a:ext cx="860685" cy="849564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BFB216-9C9B-45FB-BAA9-5DA969ADD7C0}"/>
              </a:ext>
            </a:extLst>
          </p:cNvPr>
          <p:cNvSpPr txBox="1"/>
          <p:nvPr/>
        </p:nvSpPr>
        <p:spPr>
          <a:xfrm>
            <a:off x="1915736" y="3357310"/>
            <a:ext cx="8360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Každému uživateli vyhledávač ukazuje odkazy, o kterých si myslí, že jsou pro něj nejlepší. Rozhoduje např. pohlaví, věk nebo místo bydliště uživatele. 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6C90E0-7B00-4280-BC2F-0ED339045D24}"/>
              </a:ext>
            </a:extLst>
          </p:cNvPr>
          <p:cNvSpPr txBox="1"/>
          <p:nvPr/>
        </p:nvSpPr>
        <p:spPr>
          <a:xfrm>
            <a:off x="1915736" y="5005705"/>
            <a:ext cx="836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Pokud mám zapnutou historii polohy v Google nebo ve svém mobilním telefonu, vyhledávač ví, kde zrovna jsem, a ukáže mi odkazy na místa v okolí.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1CD306CC-A3B0-4BAA-B296-6C17919557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98"/>
          <a:stretch/>
        </p:blipFill>
        <p:spPr>
          <a:xfrm>
            <a:off x="1972892" y="3053164"/>
            <a:ext cx="8360516" cy="25290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4DFBD4A7-8A9F-4AC1-B888-EBEF5C49B6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7" b="31648"/>
          <a:stretch/>
        </p:blipFill>
        <p:spPr>
          <a:xfrm>
            <a:off x="1972892" y="4251493"/>
            <a:ext cx="8360516" cy="6096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583BE76-299A-4424-9ABF-A850EACFE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890346" y="4963278"/>
            <a:ext cx="8360517" cy="10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Vyhledávače a reklama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10935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Vyhledávače jsou pro své uživatele zdarma.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Vyhledávače získávají peníze z reklam, které si platí firmy, které chtějí být ve vyhledávání co nejvýše.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je vždy označena slovem 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nebo SPONZOROVÁNO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167E66-577C-472E-9402-04ACC676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60" y="2726791"/>
            <a:ext cx="4701340" cy="2886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2EC8EA-0D7C-CF8C-28C4-0F5726C6295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6873" y="3990548"/>
            <a:ext cx="4909127" cy="16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Vyhledávače a reklama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132C3C-A0E9-9DFE-E22D-53ABA1DDA51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8651" y="1690688"/>
            <a:ext cx="8754697" cy="4410691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92543CE-CE8E-3EAF-8CD5-3106CC97D355}"/>
              </a:ext>
            </a:extLst>
          </p:cNvPr>
          <p:cNvCxnSpPr/>
          <p:nvPr/>
        </p:nvCxnSpPr>
        <p:spPr>
          <a:xfrm>
            <a:off x="1718651" y="1938481"/>
            <a:ext cx="997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E6BFFD1-3643-1E87-C7B7-83055F4B0AB0}"/>
              </a:ext>
            </a:extLst>
          </p:cNvPr>
          <p:cNvCxnSpPr/>
          <p:nvPr/>
        </p:nvCxnSpPr>
        <p:spPr>
          <a:xfrm>
            <a:off x="1718650" y="4182917"/>
            <a:ext cx="997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Vyhledávače a reklama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10935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Dětem do 15 let by se reklama ve vyhledávači Google neměla zobrazovat.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Správně by účet na </a:t>
            </a:r>
            <a:r>
              <a:rPr lang="cs-CZ" sz="20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Googlu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měli založit rodiče (ve </a:t>
            </a:r>
            <a:r>
              <a:rPr lang="cs-CZ" sz="20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Family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Link), děti jsou tak ochráněny před personalizovanou reklamou, nevhodným obsahem apod.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se ale dítě nepřihlásí ke svému účtu, reklama se mu zobrazí.</a:t>
            </a:r>
          </a:p>
        </p:txBody>
      </p:sp>
    </p:spTree>
    <p:extLst>
      <p:ext uri="{BB962C8B-B14F-4D97-AF65-F5344CB8AC3E}">
        <p14:creationId xmlns:p14="http://schemas.microsoft.com/office/powerpoint/2010/main" val="161789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Vyhledávače a kvalita odkazů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10935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Nabídnuté odkazy se řadí podle systému, který vytvořil vyhledávač.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Vyhledávač rozhoduje podle kvality webové stránky, ale ne podle kvality nebo ceny zboží.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Kvalitu zboží a ceny zjišťujeme ve srovnávači cen a čteme recenze.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zadáte do vyhledávače něco, co se dá koupit, vyhledávač zobrazí na prvních pozicích stránky obchodů (kolo X cyklistika X cyklosport …) – je důležité, jaké slovo zadáte.</a:t>
            </a:r>
          </a:p>
        </p:txBody>
      </p:sp>
    </p:spTree>
    <p:extLst>
      <p:ext uri="{BB962C8B-B14F-4D97-AF65-F5344CB8AC3E}">
        <p14:creationId xmlns:p14="http://schemas.microsoft.com/office/powerpoint/2010/main" val="259579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30629"/>
            <a:ext cx="10653486" cy="6444342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17601" y="1391365"/>
            <a:ext cx="68452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Úkol č. 2a: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 víkendu jsi doma sám (sama), maminka ti už před svým odjezdem nestihla uvařit – musíš se tedy o sebe postarat</a:t>
            </a:r>
            <a:r>
              <a:rPr lang="en-US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 </a:t>
            </a:r>
            <a:r>
              <a:rPr lang="cs-CZ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Máš hlad. Napadlo tě objednat si pizzu</a:t>
            </a:r>
            <a:r>
              <a:rPr lang="en-US" sz="22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endParaRPr lang="cs-CZ" sz="22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endParaRPr lang="cs-CZ" sz="22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Vyhledej pizzerie, ze kterých si můžeš objednat dovezení pizzy. Pro jednu z nich</a:t>
            </a:r>
            <a:r>
              <a:rPr lang="en-US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se </a:t>
            </a:r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rozhodni. Zapiš si název pizzerie a důvody, proč sis vybral(a) právě tuto.</a:t>
            </a:r>
            <a:endParaRPr lang="cs-CZ" b="1" dirty="0"/>
          </a:p>
        </p:txBody>
      </p:sp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98FEFF20-5A78-484C-821D-93DBFBF9D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4975" y="1104651"/>
            <a:ext cx="790260" cy="759753"/>
          </a:xfrm>
          <a:prstGeom prst="rect">
            <a:avLst/>
          </a:prstGeom>
        </p:spPr>
      </p:pic>
      <p:pic>
        <p:nvPicPr>
          <p:cNvPr id="11" name="Grafický objekt 24">
            <a:extLst>
              <a:ext uri="{FF2B5EF4-FFF2-40B4-BE49-F238E27FC236}">
                <a16:creationId xmlns:a16="http://schemas.microsoft.com/office/drawing/2014/main" id="{C69B2C7D-AF39-487C-A3DA-296095A331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079" y="1104650"/>
            <a:ext cx="769697" cy="75975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901270A-C830-436B-A36E-4B1570462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8" y="816580"/>
            <a:ext cx="3931351" cy="59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42"/>
            <a:ext cx="12306300" cy="2139013"/>
          </a:xfrm>
          <a:prstGeom prst="rect">
            <a:avLst/>
          </a:prstGeom>
          <a:effectLst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Úkol č. 2b: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Diskuse celé třídy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BCF4D5B4-5563-4EA2-B14D-48290E74E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028" y="691452"/>
            <a:ext cx="860683" cy="84956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3C961B-3370-4D94-81CF-870578B1FA86}"/>
              </a:ext>
            </a:extLst>
          </p:cNvPr>
          <p:cNvSpPr txBox="1"/>
          <p:nvPr/>
        </p:nvSpPr>
        <p:spPr>
          <a:xfrm>
            <a:off x="674254" y="2544768"/>
            <a:ext cx="10935855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Kde jste vyhledávali informace?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klíčové slovo jste zadali?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rozhodovalo při vašem výběru?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informace jste potřebovali pro své rozhodnutí?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 jste postupovali, abyste zjistili vše potřebné pro své rozhodnutí?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 jste si ověřovali, zda jste si vybrali dobře?</a:t>
            </a:r>
          </a:p>
        </p:txBody>
      </p:sp>
      <p:pic>
        <p:nvPicPr>
          <p:cNvPr id="13" name="Grafický objekt 12" descr="Bublina chatu se souvislou výplní">
            <a:extLst>
              <a:ext uri="{FF2B5EF4-FFF2-40B4-BE49-F238E27FC236}">
                <a16:creationId xmlns:a16="http://schemas.microsoft.com/office/drawing/2014/main" id="{5E52BC58-8A8A-46E8-BAFC-59A9822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43130" y="827776"/>
            <a:ext cx="759753" cy="7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42"/>
            <a:ext cx="12306300" cy="2139013"/>
          </a:xfrm>
          <a:prstGeom prst="rect">
            <a:avLst/>
          </a:prstGeom>
          <a:effectLst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Úkol č. 2b: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Výsledky diskuse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BCF4D5B4-5563-4EA2-B14D-48290E74E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028" y="691452"/>
            <a:ext cx="860683" cy="84956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3C961B-3370-4D94-81CF-870578B1FA86}"/>
              </a:ext>
            </a:extLst>
          </p:cNvPr>
          <p:cNvSpPr txBox="1"/>
          <p:nvPr/>
        </p:nvSpPr>
        <p:spPr>
          <a:xfrm>
            <a:off x="674254" y="2544768"/>
            <a:ext cx="109358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Máme možnost zvolit si vyhledávač, který nám vyhovuje.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Záleží na tom, jaké zadáme klíčové slovo nebo jak zformulujeme dotaz.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První odkazy mohou být placenou reklamou a nemusí odpovídat našim požadavkům. Je tedy užitečné prohlédnout si více odkazů a stanovit si kritéria výběru.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 posouzení kritérií nám slouží informace na vlastních stránkách dané firmy,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zda poskytuje informace, které potřebujeme, 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zda jsou informace uspořádány přehledně a vstřícně k uživateli,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ale také recenze či informace ze srovnávačů.</a:t>
            </a:r>
          </a:p>
        </p:txBody>
      </p:sp>
      <p:pic>
        <p:nvPicPr>
          <p:cNvPr id="13" name="Grafický objekt 12" descr="Bublina chatu se souvislou výplní">
            <a:extLst>
              <a:ext uri="{FF2B5EF4-FFF2-40B4-BE49-F238E27FC236}">
                <a16:creationId xmlns:a16="http://schemas.microsoft.com/office/drawing/2014/main" id="{5E52BC58-8A8A-46E8-BAFC-59A9822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43130" y="827776"/>
            <a:ext cx="759753" cy="7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873843" y="1939533"/>
            <a:ext cx="3079032" cy="2992685"/>
          </a:xfrm>
          <a:custGeom>
            <a:avLst/>
            <a:gdLst>
              <a:gd name="connsiteX0" fmla="*/ 0 w 3079032"/>
              <a:gd name="connsiteY0" fmla="*/ 1496343 h 2992685"/>
              <a:gd name="connsiteX1" fmla="*/ 1539516 w 3079032"/>
              <a:gd name="connsiteY1" fmla="*/ 0 h 2992685"/>
              <a:gd name="connsiteX2" fmla="*/ 3079032 w 3079032"/>
              <a:gd name="connsiteY2" fmla="*/ 1496343 h 2992685"/>
              <a:gd name="connsiteX3" fmla="*/ 1539516 w 3079032"/>
              <a:gd name="connsiteY3" fmla="*/ 2992686 h 2992685"/>
              <a:gd name="connsiteX4" fmla="*/ 0 w 3079032"/>
              <a:gd name="connsiteY4" fmla="*/ 1496343 h 29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032" h="2992685" fill="none" extrusionOk="0">
                <a:moveTo>
                  <a:pt x="0" y="1496343"/>
                </a:moveTo>
                <a:cubicBezTo>
                  <a:pt x="-43489" y="678651"/>
                  <a:pt x="624522" y="-118763"/>
                  <a:pt x="1539516" y="0"/>
                </a:cubicBezTo>
                <a:cubicBezTo>
                  <a:pt x="2451770" y="-23464"/>
                  <a:pt x="3079878" y="603296"/>
                  <a:pt x="3079032" y="1496343"/>
                </a:cubicBezTo>
                <a:cubicBezTo>
                  <a:pt x="3064249" y="2249855"/>
                  <a:pt x="2424427" y="3007604"/>
                  <a:pt x="1539516" y="2992686"/>
                </a:cubicBezTo>
                <a:cubicBezTo>
                  <a:pt x="711325" y="3032816"/>
                  <a:pt x="26389" y="2316857"/>
                  <a:pt x="0" y="1496343"/>
                </a:cubicBezTo>
                <a:close/>
              </a:path>
              <a:path w="3079032" h="2992685" stroke="0" extrusionOk="0">
                <a:moveTo>
                  <a:pt x="0" y="1496343"/>
                </a:moveTo>
                <a:cubicBezTo>
                  <a:pt x="-23768" y="811743"/>
                  <a:pt x="545647" y="59976"/>
                  <a:pt x="1539516" y="0"/>
                </a:cubicBezTo>
                <a:cubicBezTo>
                  <a:pt x="2383326" y="25854"/>
                  <a:pt x="3085614" y="629112"/>
                  <a:pt x="3079032" y="1496343"/>
                </a:cubicBezTo>
                <a:cubicBezTo>
                  <a:pt x="3106620" y="2475167"/>
                  <a:pt x="2378520" y="2996922"/>
                  <a:pt x="1539516" y="2992686"/>
                </a:cubicBezTo>
                <a:cubicBezTo>
                  <a:pt x="840536" y="2959229"/>
                  <a:pt x="3446" y="2213393"/>
                  <a:pt x="0" y="149634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si řekneme, kde se nachází ve vyhledávačích reklama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…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7774462" y="3084997"/>
            <a:ext cx="3543695" cy="3187775"/>
          </a:xfrm>
          <a:custGeom>
            <a:avLst/>
            <a:gdLst>
              <a:gd name="connsiteX0" fmla="*/ 0 w 3543695"/>
              <a:gd name="connsiteY0" fmla="*/ 1593888 h 3187775"/>
              <a:gd name="connsiteX1" fmla="*/ 1771848 w 3543695"/>
              <a:gd name="connsiteY1" fmla="*/ 0 h 3187775"/>
              <a:gd name="connsiteX2" fmla="*/ 3543696 w 3543695"/>
              <a:gd name="connsiteY2" fmla="*/ 1593888 h 3187775"/>
              <a:gd name="connsiteX3" fmla="*/ 1771848 w 3543695"/>
              <a:gd name="connsiteY3" fmla="*/ 3187776 h 3187775"/>
              <a:gd name="connsiteX4" fmla="*/ 0 w 3543695"/>
              <a:gd name="connsiteY4" fmla="*/ 1593888 h 31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695" h="3187775" fill="none" extrusionOk="0">
                <a:moveTo>
                  <a:pt x="0" y="1593888"/>
                </a:moveTo>
                <a:cubicBezTo>
                  <a:pt x="-39263" y="721476"/>
                  <a:pt x="779030" y="-26145"/>
                  <a:pt x="1771848" y="0"/>
                </a:cubicBezTo>
                <a:cubicBezTo>
                  <a:pt x="2791283" y="-15467"/>
                  <a:pt x="3545902" y="539960"/>
                  <a:pt x="3543696" y="1593888"/>
                </a:cubicBezTo>
                <a:cubicBezTo>
                  <a:pt x="3512700" y="2321326"/>
                  <a:pt x="2790134" y="3204872"/>
                  <a:pt x="1771848" y="3187776"/>
                </a:cubicBezTo>
                <a:cubicBezTo>
                  <a:pt x="803186" y="3205791"/>
                  <a:pt x="52751" y="2462388"/>
                  <a:pt x="0" y="1593888"/>
                </a:cubicBezTo>
                <a:close/>
              </a:path>
              <a:path w="3543695" h="3187775" stroke="0" extrusionOk="0">
                <a:moveTo>
                  <a:pt x="0" y="1593888"/>
                </a:moveTo>
                <a:cubicBezTo>
                  <a:pt x="-23996" y="856772"/>
                  <a:pt x="706167" y="36381"/>
                  <a:pt x="1771848" y="0"/>
                </a:cubicBezTo>
                <a:cubicBezTo>
                  <a:pt x="2715064" y="141894"/>
                  <a:pt x="3551451" y="665509"/>
                  <a:pt x="3543696" y="1593888"/>
                </a:cubicBezTo>
                <a:cubicBezTo>
                  <a:pt x="3566001" y="2597396"/>
                  <a:pt x="2683519" y="3212969"/>
                  <a:pt x="1771848" y="3187776"/>
                </a:cubicBezTo>
                <a:cubicBezTo>
                  <a:pt x="964984" y="3149800"/>
                  <a:pt x="1432" y="2428732"/>
                  <a:pt x="0" y="159388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… </a:t>
            </a:r>
            <a:r>
              <a:rPr lang="fr-FR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podle čeho vyhledávač řadí odkazy pro konkrétního uživatele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93C9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4" y="2457816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7774462" y="2575684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94" y="2329182"/>
            <a:ext cx="4112982" cy="3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Princip vyhledávání ve vyhledávači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5" y="1652588"/>
            <a:ext cx="58789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Vyhledávač obsahuje algoritmus, který má za úkol vyhledat pro každého uživatele co možná nejlepší odkazy.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 určení těch nejlepších výsledků vyhledávání zohledňuje algoritmus zadané klíčové slovo, polohu uživatele, denní dobu, pohlaví, věk a rodinný status uživatele, zájmy uživatele a historii jeho předchozího vyhledávání.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Výsledky vyhledávání jsou “ušity na míru” každému uživateli – jedná se o personalizaci.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5C9368-CCD2-2303-82C3-F3EDCCA34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345" y="1481316"/>
            <a:ext cx="51054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75"/>
            <a:ext cx="12344400" cy="1230314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352" y="408428"/>
            <a:ext cx="9093255" cy="1325563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Úkol č. 3: Vyhledávač Google: informace o uživateli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341585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486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71997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Google nabízí možnost podívat se, jaké informace má o konkrétním uživateli.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Dá se zjistit, podle jakých údajů se personalizuje reklama, lidé nad 15 let se mohou rozhodnout, jestli nechají zapnuto nebo vypnou.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Dají se omezit různá témata reklam (hazardní hry, hubnutí apod.).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894FAE-FB0F-41CC-924D-74F45A739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7"/>
          <a:stretch/>
        </p:blipFill>
        <p:spPr>
          <a:xfrm>
            <a:off x="8331201" y="1815393"/>
            <a:ext cx="2581099" cy="4293658"/>
          </a:xfrm>
          <a:prstGeom prst="rect">
            <a:avLst/>
          </a:prstGeom>
        </p:spPr>
      </p:pic>
      <p:pic>
        <p:nvPicPr>
          <p:cNvPr id="3" name="Grafický objekt 11">
            <a:extLst>
              <a:ext uri="{FF2B5EF4-FFF2-40B4-BE49-F238E27FC236}">
                <a16:creationId xmlns:a16="http://schemas.microsoft.com/office/drawing/2014/main" id="{BB83837B-B48F-183F-21A3-7C7F645DA6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679" y="528224"/>
            <a:ext cx="860683" cy="849564"/>
          </a:xfrm>
          <a:prstGeom prst="rect">
            <a:avLst/>
          </a:prstGeom>
        </p:spPr>
      </p:pic>
      <p:pic>
        <p:nvPicPr>
          <p:cNvPr id="4" name="Grafický objekt 3" descr="Kontrolní seznam se souvislou výplní">
            <a:extLst>
              <a:ext uri="{FF2B5EF4-FFF2-40B4-BE49-F238E27FC236}">
                <a16:creationId xmlns:a16="http://schemas.microsoft.com/office/drawing/2014/main" id="{108720D3-00CE-A18F-D00F-AAE52F067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362" y="513628"/>
            <a:ext cx="887620" cy="8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44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 Google: informace o uživateli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486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DC8A25-C1CE-445A-8928-2B0017B1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598897"/>
            <a:ext cx="7594600" cy="450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6437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455EB0D-62DC-445C-831E-6F2248908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7"/>
          <a:stretch/>
        </p:blipFill>
        <p:spPr>
          <a:xfrm>
            <a:off x="8153399" y="1566863"/>
            <a:ext cx="2730500" cy="454218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678" y="393699"/>
            <a:ext cx="10515600" cy="1325563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Úkol č. 3: Vyhledávač Google: aktivita uživatele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115917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486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7199745" cy="200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Google zaznamenává historii vyhledávání, historii polohy a historii na YouTube.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Vše si uživatel může zapnout nebo vypnout.</a:t>
            </a:r>
          </a:p>
        </p:txBody>
      </p:sp>
      <p:pic>
        <p:nvPicPr>
          <p:cNvPr id="3" name="Grafický objekt 11">
            <a:extLst>
              <a:ext uri="{FF2B5EF4-FFF2-40B4-BE49-F238E27FC236}">
                <a16:creationId xmlns:a16="http://schemas.microsoft.com/office/drawing/2014/main" id="{D4D79CA2-3C11-5EF7-9B4D-1CDF9AE1B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631" y="630419"/>
            <a:ext cx="647950" cy="639579"/>
          </a:xfrm>
          <a:prstGeom prst="rect">
            <a:avLst/>
          </a:prstGeom>
        </p:spPr>
      </p:pic>
      <p:pic>
        <p:nvPicPr>
          <p:cNvPr id="4" name="Grafický objekt 3" descr="Kontrolní seznam se souvislou výplní">
            <a:extLst>
              <a:ext uri="{FF2B5EF4-FFF2-40B4-BE49-F238E27FC236}">
                <a16:creationId xmlns:a16="http://schemas.microsoft.com/office/drawing/2014/main" id="{0CF0C37C-D25F-BB78-72E1-EBE78FE26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4043" y="630419"/>
            <a:ext cx="684514" cy="6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5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Vyhledávač Google: aktivita uživatele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486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A45D34-B1D5-4D92-A7FE-19D93AE4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565788"/>
            <a:ext cx="7404100" cy="4541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080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Personalizace u dětí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5" y="1652588"/>
            <a:ext cx="38723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 dětí do 15 let Google zaznamenává pouze krátkou historii aktivity ve vyhledávání a na webových stránkách, to znamená během jedné relace od zapnutí po vypnutí telefonu, počítače nebo tabletu.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 některých webech se pak zobrazuje reklama na produkty, které dítě vyhledalo ve vyhledávači.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7B4093-D205-44E4-863C-5520A0FA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78" y="1742304"/>
            <a:ext cx="6588222" cy="370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2439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" y="0"/>
            <a:ext cx="11899900" cy="67183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D3526EE-AA9F-363C-1611-4E2EFA7D9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01" y="663068"/>
            <a:ext cx="5860597" cy="58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90500"/>
            <a:ext cx="7505700" cy="6235700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93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58896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4: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Zahrajte si ve skupině hru: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Vymýšlejte předměty, které byste si chtěli koupit, a zadávejte je do vyhledávače. Klikejte na odkazy, které vám vyhledávač nabídl a sledujte, zda se na stránce objeví výzva k souhlasu s cookies nebo k nastavení cookies.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E1811322-828F-4285-B504-042E3FE2B2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527" y="691452"/>
            <a:ext cx="860685" cy="849564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B48E6DB9-A8FC-4737-AA0C-D853A451A3ED}"/>
              </a:ext>
            </a:extLst>
          </p:cNvPr>
          <p:cNvSpPr/>
          <p:nvPr/>
        </p:nvSpPr>
        <p:spPr>
          <a:xfrm>
            <a:off x="7240620" y="1461266"/>
            <a:ext cx="4300748" cy="2791672"/>
          </a:xfrm>
          <a:custGeom>
            <a:avLst/>
            <a:gdLst>
              <a:gd name="connsiteX0" fmla="*/ 0 w 4300748"/>
              <a:gd name="connsiteY0" fmla="*/ 1395836 h 2791672"/>
              <a:gd name="connsiteX1" fmla="*/ 2150374 w 4300748"/>
              <a:gd name="connsiteY1" fmla="*/ 0 h 2791672"/>
              <a:gd name="connsiteX2" fmla="*/ 4300748 w 4300748"/>
              <a:gd name="connsiteY2" fmla="*/ 1395836 h 2791672"/>
              <a:gd name="connsiteX3" fmla="*/ 2150374 w 4300748"/>
              <a:gd name="connsiteY3" fmla="*/ 2791672 h 2791672"/>
              <a:gd name="connsiteX4" fmla="*/ 0 w 4300748"/>
              <a:gd name="connsiteY4" fmla="*/ 1395836 h 279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0748" h="2791672" fill="none" extrusionOk="0">
                <a:moveTo>
                  <a:pt x="0" y="1395836"/>
                </a:moveTo>
                <a:cubicBezTo>
                  <a:pt x="-102076" y="645394"/>
                  <a:pt x="887693" y="-137693"/>
                  <a:pt x="2150374" y="0"/>
                </a:cubicBezTo>
                <a:cubicBezTo>
                  <a:pt x="3357080" y="-7223"/>
                  <a:pt x="4302022" y="524659"/>
                  <a:pt x="4300748" y="1395836"/>
                </a:cubicBezTo>
                <a:cubicBezTo>
                  <a:pt x="4276888" y="2049078"/>
                  <a:pt x="3527526" y="2873250"/>
                  <a:pt x="2150374" y="2791672"/>
                </a:cubicBezTo>
                <a:cubicBezTo>
                  <a:pt x="1020327" y="2896403"/>
                  <a:pt x="133522" y="2136919"/>
                  <a:pt x="0" y="1395836"/>
                </a:cubicBezTo>
                <a:close/>
              </a:path>
              <a:path w="4300748" h="2791672" stroke="0" extrusionOk="0">
                <a:moveTo>
                  <a:pt x="0" y="1395836"/>
                </a:moveTo>
                <a:cubicBezTo>
                  <a:pt x="-15729" y="718779"/>
                  <a:pt x="800448" y="67781"/>
                  <a:pt x="2150374" y="0"/>
                </a:cubicBezTo>
                <a:cubicBezTo>
                  <a:pt x="3315407" y="90663"/>
                  <a:pt x="4306574" y="588801"/>
                  <a:pt x="4300748" y="1395836"/>
                </a:cubicBezTo>
                <a:cubicBezTo>
                  <a:pt x="4332989" y="2344855"/>
                  <a:pt x="3214214" y="2838288"/>
                  <a:pt x="2150374" y="2791672"/>
                </a:cubicBezTo>
                <a:cubicBezTo>
                  <a:pt x="1082389" y="2765212"/>
                  <a:pt x="328" y="2156324"/>
                  <a:pt x="0" y="1395836"/>
                </a:cubicBezTo>
                <a:close/>
              </a:path>
            </a:pathLst>
          </a:custGeom>
          <a:solidFill>
            <a:srgbClr val="FFE699"/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Všímejte si, jaké různé podoby tato výzva má. Jaké vám dává možnosti ovlivnit, které cookies povolíte?</a:t>
            </a:r>
          </a:p>
        </p:txBody>
      </p:sp>
      <p:cxnSp>
        <p:nvCxnSpPr>
          <p:cNvPr id="15" name="Spojnice: zakřivená 14">
            <a:extLst>
              <a:ext uri="{FF2B5EF4-FFF2-40B4-BE49-F238E27FC236}">
                <a16:creationId xmlns:a16="http://schemas.microsoft.com/office/drawing/2014/main" id="{B8C10322-0FA9-4395-81DE-6B3FBAD21568}"/>
              </a:ext>
            </a:extLst>
          </p:cNvPr>
          <p:cNvCxnSpPr>
            <a:cxnSpLocks/>
          </p:cNvCxnSpPr>
          <p:nvPr/>
        </p:nvCxnSpPr>
        <p:spPr>
          <a:xfrm flipV="1">
            <a:off x="7192084" y="4252938"/>
            <a:ext cx="981176" cy="763531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Obrázek 24">
            <a:extLst>
              <a:ext uri="{FF2B5EF4-FFF2-40B4-BE49-F238E27FC236}">
                <a16:creationId xmlns:a16="http://schemas.microsoft.com/office/drawing/2014/main" id="{1B4C5D69-C7B6-4E84-9695-0A0F6392AD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31" y="4693938"/>
            <a:ext cx="3069924" cy="1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EC9F05-A046-426F-8126-F68B58FD4706}"/>
              </a:ext>
            </a:extLst>
          </p:cNvPr>
          <p:cNvSpPr txBox="1"/>
          <p:nvPr/>
        </p:nvSpPr>
        <p:spPr>
          <a:xfrm>
            <a:off x="800100" y="1504382"/>
            <a:ext cx="10655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Cookies jsou  vytvářeny webovými stránkami, které navštěvujete.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Cookies ukládají informace o prohlížení.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Uživatel zůstane na webu přihlášen, má vyplněné osobní údaje v nákupním košíku apod. 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Cookies dělíme na:</a:t>
            </a:r>
          </a:p>
          <a:p>
            <a:pPr marL="571500" lvl="1">
              <a:spcBef>
                <a:spcPts val="1200"/>
              </a:spcBef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Nezbytné: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např. důležité při nákupu online – není potřeba souhlas.</a:t>
            </a:r>
          </a:p>
          <a:p>
            <a:pPr marL="571500" lvl="1">
              <a:spcBef>
                <a:spcPts val="1200"/>
              </a:spcBef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Funkční: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např. předvyplní přihlašovací údaje – není potřeba souhlas.</a:t>
            </a:r>
          </a:p>
          <a:p>
            <a:pPr marL="571500" lvl="1">
              <a:spcBef>
                <a:spcPts val="1200"/>
              </a:spcBef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Výkonnostní: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odkud uživatel na web přišel – důležité pro marketing – potřeba souhlas.</a:t>
            </a:r>
          </a:p>
          <a:p>
            <a:pPr marL="571500" lvl="1">
              <a:spcBef>
                <a:spcPts val="1200"/>
              </a:spcBef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Marketingové: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zjišťují informace o uživatelích, používají se k personalizaci – potřeba souhlas.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2C467AF-B79E-4757-B493-3515A0A8E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29"/>
            <a:ext cx="12306300" cy="1407735"/>
          </a:xfrm>
          <a:prstGeom prst="rect">
            <a:avLst/>
          </a:prstGeom>
        </p:spPr>
      </p:pic>
      <p:pic>
        <p:nvPicPr>
          <p:cNvPr id="9" name="Grafický objekt 24">
            <a:extLst>
              <a:ext uri="{FF2B5EF4-FFF2-40B4-BE49-F238E27FC236}">
                <a16:creationId xmlns:a16="http://schemas.microsoft.com/office/drawing/2014/main" id="{BE1B0FA3-E349-490C-B262-2FDDEC85F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765422"/>
            <a:ext cx="848887" cy="837919"/>
          </a:xfrm>
          <a:prstGeom prst="rect">
            <a:avLst/>
          </a:prstGeom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B5CFECE6-B78D-48EA-9AA1-1C6BBE1D0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65377" y="706192"/>
            <a:ext cx="837920" cy="8379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9B2880-880F-41B7-8C0E-6F722853862D}"/>
              </a:ext>
            </a:extLst>
          </p:cNvPr>
          <p:cNvSpPr txBox="1"/>
          <p:nvPr/>
        </p:nvSpPr>
        <p:spPr>
          <a:xfrm>
            <a:off x="1279140" y="1099992"/>
            <a:ext cx="987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Společná diskuse:</a:t>
            </a:r>
          </a:p>
        </p:txBody>
      </p:sp>
    </p:spTree>
    <p:extLst>
      <p:ext uri="{BB962C8B-B14F-4D97-AF65-F5344CB8AC3E}">
        <p14:creationId xmlns:p14="http://schemas.microsoft.com/office/powerpoint/2010/main" val="1634586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7788501-AAAF-4674-96F0-51EB793BA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75"/>
            <a:ext cx="12306300" cy="1004890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Ukázky souhlasu s cookies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C6538C-EAE3-4623-9612-CE71FC17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11944"/>
            <a:ext cx="6007100" cy="1348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A4499ED-BC04-4675-AEFF-09EC954F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686076"/>
            <a:ext cx="10706101" cy="436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EBAAC2AC-E65B-4321-91AC-7B0E020D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41" y="2481263"/>
            <a:ext cx="3553959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513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626412" y="-1212705"/>
            <a:ext cx="9069406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" y="139700"/>
            <a:ext cx="11899900" cy="519891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658300" y="1375013"/>
            <a:ext cx="70056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Google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Cookies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Sledování polohy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Personalizace reklamy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Internetový vyhledávač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855" y="-161984"/>
            <a:ext cx="7400245" cy="74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Těšíme se na příště!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bg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to je pro dnešek vše.</a:t>
            </a:r>
          </a:p>
        </p:txBody>
      </p:sp>
    </p:spTree>
    <p:extLst>
      <p:ext uri="{BB962C8B-B14F-4D97-AF65-F5344CB8AC3E}">
        <p14:creationId xmlns:p14="http://schemas.microsoft.com/office/powerpoint/2010/main" val="415985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12306300" cy="3036097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37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1a: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Nejprve přemýšlejte sami a do rámečku si napište své nápady. Pak společně diskutujte: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0" name="Grafický objekt 24">
            <a:extLst>
              <a:ext uri="{FF2B5EF4-FFF2-40B4-BE49-F238E27FC236}">
                <a16:creationId xmlns:a16="http://schemas.microsoft.com/office/drawing/2014/main" id="{67CD7DBA-A8F9-4F22-92CA-718FB15333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9447" y="781263"/>
            <a:ext cx="769697" cy="75975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F6E6FA9-DFBB-43D7-A1DD-8CFE2B857F77}"/>
              </a:ext>
            </a:extLst>
          </p:cNvPr>
          <p:cNvSpPr txBox="1"/>
          <p:nvPr/>
        </p:nvSpPr>
        <p:spPr>
          <a:xfrm>
            <a:off x="800100" y="2867934"/>
            <a:ext cx="10756900" cy="262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Kde v prostředí internetu může najít Marek odpověď na svou otázku?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 by měl postupovat, když se chce rozhodnout, jaké kolo si koupí?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Kde vy vyhledáváte potřebné informace?</a:t>
            </a:r>
          </a:p>
        </p:txBody>
      </p:sp>
    </p:spTree>
    <p:extLst>
      <p:ext uri="{BB962C8B-B14F-4D97-AF65-F5344CB8AC3E}">
        <p14:creationId xmlns:p14="http://schemas.microsoft.com/office/powerpoint/2010/main" val="402730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599"/>
            <a:ext cx="12306300" cy="2260601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37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1a: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Odpovědi k úkolu: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F6E6FA9-DFBB-43D7-A1DD-8CFE2B857F77}"/>
              </a:ext>
            </a:extLst>
          </p:cNvPr>
          <p:cNvSpPr txBox="1"/>
          <p:nvPr/>
        </p:nvSpPr>
        <p:spPr>
          <a:xfrm>
            <a:off x="800100" y="2261499"/>
            <a:ext cx="10756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Kde v prostředí internetu může najít Marek odpověď na svou otázku?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vyhledávač (Google, Seznam)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diskuze, např. na sociálních sítích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recenze, např. na Heurece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blog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 by měl postupovat, když se chce rozhodnout, jaké kolo si koupí?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Nejprve bychom si měli najít co nejvíce informací o tom, podle jakých parametrů vybrat kolo. Vybereme nejlepší kolo, následně si ho koupíme. </a:t>
            </a:r>
          </a:p>
        </p:txBody>
      </p:sp>
      <p:pic>
        <p:nvPicPr>
          <p:cNvPr id="2" name="Grafický objekt 24">
            <a:extLst>
              <a:ext uri="{FF2B5EF4-FFF2-40B4-BE49-F238E27FC236}">
                <a16:creationId xmlns:a16="http://schemas.microsoft.com/office/drawing/2014/main" id="{C812226C-1176-D8E6-A9EC-182646C37A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310" y="881638"/>
            <a:ext cx="668009" cy="6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1"/>
            <a:ext cx="12306300" cy="4363026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37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1b: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Nejprve každý sám na svém zařízení zadejte do vyhledávače, který používáte, slovo KOLO.</a:t>
            </a: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Výsledek vyhledávání si ve skupince vzájemně ukažte, společně hledejte odpovědi na otázky v této tabulce a zapište si je: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E1811322-828F-4285-B504-042E3FE2B2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927" y="691452"/>
            <a:ext cx="860685" cy="8495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41ABF8-7296-4CFA-2B3E-326A1081A7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0897" y="4193477"/>
            <a:ext cx="82010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5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1"/>
            <a:ext cx="12306300" cy="5473700"/>
          </a:xfrm>
          <a:prstGeom prst="rect">
            <a:avLst/>
          </a:prstGeom>
          <a:effectLst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7FC5141-6932-4F35-B6D9-5CB28748D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93" y="832796"/>
            <a:ext cx="8784714" cy="50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577687"/>
            <a:ext cx="12083845" cy="1079213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54621" y="716161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918236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Společná diskuse: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36" y="722827"/>
            <a:ext cx="668009" cy="65937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92A9B4-19BD-4B66-A7C5-622CCCBEE3F3}"/>
              </a:ext>
            </a:extLst>
          </p:cNvPr>
          <p:cNvSpPr txBox="1"/>
          <p:nvPr/>
        </p:nvSpPr>
        <p:spPr>
          <a:xfrm>
            <a:off x="901700" y="1690688"/>
            <a:ext cx="1038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Existují různé vyhledávače. </a:t>
            </a: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Výsledky vyhledávání v různých vyhledávačích se mohou odlišovat.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 vyhledávání se každému uživateli mohou zobrazovat různé výsledky.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 předních místech se uživatelům od 15 let zobrazuje reklama (Firma  platí provozovateli vyhledávače za to, že se odkaz na její web zobrazí přednostně. 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Dětem by se reklama ve vyhledávači Google zobrazovat neměla, ale ne vždy je to dodrženo.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se zobrazuje dětem, které si založily účet s uvedením vyššího věku nebo nejsou přihlášeny k účtu Google, případně vyhledávají přes jiný vyhledávač než Google.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Informace se zobrazují v podobě textů, odkazů na stránky, obrázků s odkazy na stránky, mapy apod.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7CDD1A59-A92A-4369-8F1D-7BBE9F2EA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915737" y="3417012"/>
            <a:ext cx="8360517" cy="71532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8849A08-9CF1-4B7D-906E-61838ACF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49883"/>
          <a:stretch/>
        </p:blipFill>
        <p:spPr>
          <a:xfrm>
            <a:off x="1915736" y="4999486"/>
            <a:ext cx="8360517" cy="1008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42"/>
            <a:ext cx="12306300" cy="2606877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707" y="8503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904875" y="1126527"/>
            <a:ext cx="10391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1c: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 o tom, co jste zjistili v úkolu 1b, a zapište společnou odpověď: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BCF4D5B4-5563-4EA2-B14D-48290E74E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927" y="691452"/>
            <a:ext cx="860685" cy="849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2EE6CBF-9EE7-489E-B8D5-C0091824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26"/>
          <a:stretch/>
        </p:blipFill>
        <p:spPr>
          <a:xfrm>
            <a:off x="1915737" y="3072916"/>
            <a:ext cx="8360517" cy="2869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C1FC6B3-2488-F913-FF1F-574A85B97AF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6469" y="4250995"/>
            <a:ext cx="76390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15682</TotalTime>
  <Words>1349</Words>
  <Application>Microsoft Office PowerPoint</Application>
  <PresentationFormat>Širokoúhlá obrazovka</PresentationFormat>
  <Paragraphs>135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Source Code Pro</vt:lpstr>
      <vt:lpstr>Office Theme</vt:lpstr>
      <vt:lpstr>GOOGLE a další internetové vyhledávače  </vt:lpstr>
      <vt:lpstr>Vítejte ve světě online marketingu, kterým vás provede Marek a Markéta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Vyhledávače a reklama</vt:lpstr>
      <vt:lpstr>Vyhledávače a reklama</vt:lpstr>
      <vt:lpstr>Vyhledávače a reklama</vt:lpstr>
      <vt:lpstr>Vyhledávače a kvalita odkazů</vt:lpstr>
      <vt:lpstr>Prezentace aplikace PowerPoint</vt:lpstr>
      <vt:lpstr>Prezentace aplikace PowerPoint</vt:lpstr>
      <vt:lpstr>Prezentace aplikace PowerPoint</vt:lpstr>
      <vt:lpstr>Princip vyhledávání ve vyhledávači</vt:lpstr>
      <vt:lpstr>Úkol č. 3: Vyhledávač Google: informace o uživateli</vt:lpstr>
      <vt:lpstr>Vyhledávač Google: informace o uživateli</vt:lpstr>
      <vt:lpstr>Úkol č. 3: Vyhledávač Google: aktivita uživatele</vt:lpstr>
      <vt:lpstr>Vyhledávač Google: aktivita uživatele</vt:lpstr>
      <vt:lpstr>Personalizace u dětí</vt:lpstr>
      <vt:lpstr>Prezentace aplikace PowerPoint</vt:lpstr>
      <vt:lpstr>Prezentace aplikace PowerPoint</vt:lpstr>
      <vt:lpstr>Prezentace aplikace PowerPoint</vt:lpstr>
      <vt:lpstr>Ukázky souhlasu s cookies</vt:lpstr>
      <vt:lpstr>Těšíme se na příště!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175</cp:revision>
  <dcterms:created xsi:type="dcterms:W3CDTF">2022-10-12T13:33:50Z</dcterms:created>
  <dcterms:modified xsi:type="dcterms:W3CDTF">2023-07-13T18:29:47Z</dcterms:modified>
</cp:coreProperties>
</file>