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401D26E-875B-4305-B378-8A7A9554259D}" type="datetimeFigureOut">
              <a:rPr lang="cs-CZ" smtClean="0"/>
              <a:t>6.6.2012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1BC00B2-D6E8-4A86-9FC2-8AED08F84ED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err="1" smtClean="0">
                <a:solidFill>
                  <a:schemeClr val="tx2"/>
                </a:solidFill>
              </a:rPr>
              <a:t>Futoshiki</a:t>
            </a:r>
            <a:r>
              <a:rPr lang="cs-CZ" b="1" dirty="0" smtClean="0">
                <a:solidFill>
                  <a:schemeClr val="tx2"/>
                </a:solidFill>
              </a:rPr>
              <a:t> 5 x 5 </a:t>
            </a:r>
            <a:r>
              <a:rPr lang="cs-CZ" dirty="0" smtClean="0">
                <a:solidFill>
                  <a:schemeClr val="tx2"/>
                </a:solidFill>
              </a:rPr>
              <a:t>- řešení</a:t>
            </a:r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87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07288" cy="3960440"/>
          </a:xfrm>
        </p:spPr>
        <p:txBody>
          <a:bodyPr>
            <a:normAutofit/>
          </a:bodyPr>
          <a:lstStyle/>
          <a:p>
            <a:r>
              <a:rPr lang="cs-CZ" sz="3600" dirty="0"/>
              <a:t>Do </a:t>
            </a:r>
            <a:r>
              <a:rPr lang="cs-CZ" sz="3600" dirty="0" smtClean="0"/>
              <a:t>prvního sloupce doplníme </a:t>
            </a:r>
            <a:r>
              <a:rPr lang="cs-CZ" sz="3600" dirty="0"/>
              <a:t>číslo </a:t>
            </a:r>
            <a:r>
              <a:rPr lang="cs-CZ" sz="3600" dirty="0">
                <a:solidFill>
                  <a:srgbClr val="FF0000"/>
                </a:solidFill>
              </a:rPr>
              <a:t>3</a:t>
            </a:r>
            <a:r>
              <a:rPr lang="cs-CZ" sz="3600" dirty="0"/>
              <a:t> – v jiném prázdném políčku </a:t>
            </a:r>
            <a:r>
              <a:rPr lang="cs-CZ" sz="3600" dirty="0" smtClean="0"/>
              <a:t>sloupce  </a:t>
            </a:r>
            <a:r>
              <a:rPr lang="cs-CZ" sz="3600" dirty="0"/>
              <a:t>totiž být </a:t>
            </a:r>
            <a:br>
              <a:rPr lang="cs-CZ" sz="3600" dirty="0"/>
            </a:br>
            <a:r>
              <a:rPr lang="cs-CZ" sz="3600" dirty="0"/>
              <a:t>nemůže </a:t>
            </a:r>
            <a:br>
              <a:rPr lang="cs-CZ" sz="3600" dirty="0"/>
            </a:br>
            <a:r>
              <a:rPr lang="cs-CZ" sz="3600" dirty="0"/>
              <a:t>(opakování </a:t>
            </a:r>
            <a:br>
              <a:rPr lang="cs-CZ" sz="3600" dirty="0"/>
            </a:br>
            <a:r>
              <a:rPr lang="cs-CZ" sz="3600" dirty="0" smtClean="0"/>
              <a:t>v řádku).</a:t>
            </a: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242492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5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184482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Kompletně doplníme třetí řádek čísly </a:t>
            </a:r>
            <a:r>
              <a:rPr lang="cs-CZ" sz="3600" dirty="0" smtClean="0">
                <a:solidFill>
                  <a:srgbClr val="FF0000"/>
                </a:solidFill>
              </a:rPr>
              <a:t>4</a:t>
            </a:r>
            <a:r>
              <a:rPr lang="cs-CZ" sz="3600" dirty="0" smtClean="0"/>
              <a:t> a </a:t>
            </a:r>
            <a:r>
              <a:rPr lang="cs-CZ" sz="3600" dirty="0" smtClean="0">
                <a:solidFill>
                  <a:srgbClr val="FF0000"/>
                </a:solidFill>
              </a:rPr>
              <a:t>5</a:t>
            </a:r>
            <a:r>
              <a:rPr lang="cs-CZ" sz="3600" dirty="0" smtClean="0"/>
              <a:t> tak, aby platila daná </a:t>
            </a:r>
            <a:r>
              <a:rPr lang="cs-CZ" sz="3600" dirty="0" smtClean="0"/>
              <a:t>nerovnost.</a:t>
            </a: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005447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08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07288" cy="410445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Kompletně doplníme první řádek čísly </a:t>
            </a:r>
            <a:r>
              <a:rPr lang="cs-CZ" sz="3600" dirty="0" smtClean="0">
                <a:solidFill>
                  <a:srgbClr val="FF0000"/>
                </a:solidFill>
              </a:rPr>
              <a:t>5</a:t>
            </a:r>
            <a:r>
              <a:rPr lang="cs-CZ" sz="3600" dirty="0"/>
              <a:t>,</a:t>
            </a:r>
            <a:r>
              <a:rPr lang="cs-CZ" sz="3600" dirty="0" smtClean="0"/>
              <a:t> </a:t>
            </a:r>
            <a:r>
              <a:rPr lang="cs-CZ" sz="3600" dirty="0" smtClean="0">
                <a:solidFill>
                  <a:srgbClr val="FF0000"/>
                </a:solidFill>
              </a:rPr>
              <a:t>2</a:t>
            </a:r>
            <a:r>
              <a:rPr lang="cs-CZ" sz="3600" dirty="0" smtClean="0">
                <a:solidFill>
                  <a:schemeClr val="accent2"/>
                </a:solidFill>
              </a:rPr>
              <a:t> </a:t>
            </a:r>
            <a:r>
              <a:rPr lang="cs-CZ" sz="3600" dirty="0" smtClean="0">
                <a:solidFill>
                  <a:schemeClr val="tx1"/>
                </a:solidFill>
              </a:rPr>
              <a:t>a</a:t>
            </a:r>
            <a:r>
              <a:rPr lang="cs-CZ" sz="3600" dirty="0" smtClean="0">
                <a:solidFill>
                  <a:schemeClr val="accent2"/>
                </a:solidFill>
              </a:rPr>
              <a:t> </a:t>
            </a:r>
            <a:r>
              <a:rPr lang="cs-CZ" sz="3600" dirty="0" smtClean="0">
                <a:solidFill>
                  <a:srgbClr val="FF0000"/>
                </a:solidFill>
              </a:rPr>
              <a:t>4</a:t>
            </a:r>
            <a:r>
              <a:rPr lang="cs-CZ" sz="3600" dirty="0" smtClean="0"/>
              <a:t> tak, aby platila daná nerovnost a aby </a:t>
            </a:r>
            <a:br>
              <a:rPr lang="cs-CZ" sz="3600" dirty="0" smtClean="0"/>
            </a:br>
            <a:r>
              <a:rPr lang="cs-CZ" sz="3600" dirty="0" smtClean="0"/>
              <a:t>ve sloupcích</a:t>
            </a:r>
            <a:br>
              <a:rPr lang="cs-CZ" sz="3600" dirty="0" smtClean="0"/>
            </a:br>
            <a:r>
              <a:rPr lang="cs-CZ" sz="3600" dirty="0" smtClean="0"/>
              <a:t>nedošlo</a:t>
            </a:r>
            <a:br>
              <a:rPr lang="cs-CZ" sz="3600" dirty="0" smtClean="0"/>
            </a:br>
            <a:r>
              <a:rPr lang="cs-CZ" sz="3600" dirty="0" smtClean="0"/>
              <a:t>k opakování</a:t>
            </a:r>
            <a:r>
              <a:rPr lang="cs-CZ" sz="3600" dirty="0" smtClean="0"/>
              <a:t>. </a:t>
            </a:r>
            <a:br>
              <a:rPr lang="cs-CZ" sz="3600" dirty="0" smtClean="0"/>
            </a:b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481597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15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07288" cy="36004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Kompletně doplníme čtvrtý řádek čísly </a:t>
            </a:r>
            <a:r>
              <a:rPr lang="cs-CZ" sz="3600" dirty="0">
                <a:solidFill>
                  <a:srgbClr val="FF0000"/>
                </a:solidFill>
              </a:rPr>
              <a:t>4</a:t>
            </a:r>
            <a:r>
              <a:rPr lang="cs-CZ" sz="3600" dirty="0" smtClean="0"/>
              <a:t> a </a:t>
            </a:r>
            <a:r>
              <a:rPr lang="cs-CZ" sz="3600" dirty="0" smtClean="0">
                <a:solidFill>
                  <a:srgbClr val="FF0000"/>
                </a:solidFill>
              </a:rPr>
              <a:t>5</a:t>
            </a:r>
            <a:r>
              <a:rPr lang="cs-CZ" sz="3600" dirty="0" smtClean="0">
                <a:solidFill>
                  <a:schemeClr val="accent2"/>
                </a:solidFill>
              </a:rPr>
              <a:t> </a:t>
            </a:r>
            <a:r>
              <a:rPr lang="cs-CZ" sz="3600" dirty="0" smtClean="0"/>
              <a:t>tak, aby</a:t>
            </a:r>
            <a:br>
              <a:rPr lang="cs-CZ" sz="3600" dirty="0" smtClean="0"/>
            </a:br>
            <a:r>
              <a:rPr lang="cs-CZ" sz="3600" dirty="0" smtClean="0"/>
              <a:t>ve sloupcích</a:t>
            </a:r>
            <a:br>
              <a:rPr lang="cs-CZ" sz="3600" dirty="0" smtClean="0"/>
            </a:br>
            <a:r>
              <a:rPr lang="cs-CZ" sz="3600" dirty="0" smtClean="0"/>
              <a:t>nedošlo</a:t>
            </a:r>
            <a:br>
              <a:rPr lang="cs-CZ" sz="3600" dirty="0" smtClean="0"/>
            </a:br>
            <a:r>
              <a:rPr lang="cs-CZ" sz="3600" dirty="0" smtClean="0"/>
              <a:t>k opakování</a:t>
            </a:r>
            <a:r>
              <a:rPr lang="cs-CZ" sz="3600" dirty="0" smtClean="0"/>
              <a:t>. </a:t>
            </a:r>
            <a:br>
              <a:rPr lang="cs-CZ" sz="3600" dirty="0" smtClean="0"/>
            </a:b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502011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36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07288" cy="230425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Kompletně doplníme první sloupec číslem </a:t>
            </a:r>
            <a:r>
              <a:rPr lang="cs-CZ" sz="3600" dirty="0" smtClean="0">
                <a:solidFill>
                  <a:srgbClr val="FF0000"/>
                </a:solidFill>
              </a:rPr>
              <a:t>2</a:t>
            </a:r>
            <a:r>
              <a:rPr lang="cs-CZ" sz="3600" dirty="0" smtClean="0"/>
              <a:t>. </a:t>
            </a:r>
            <a:br>
              <a:rPr lang="cs-CZ" sz="3600" dirty="0" smtClean="0"/>
            </a:b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698551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51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07288" cy="302433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Kompletně doplníme druhý řádek čísly </a:t>
            </a:r>
            <a:r>
              <a:rPr lang="cs-CZ" sz="3600" dirty="0" smtClean="0">
                <a:solidFill>
                  <a:srgbClr val="FF0000"/>
                </a:solidFill>
              </a:rPr>
              <a:t>4 </a:t>
            </a:r>
            <a:r>
              <a:rPr lang="cs-CZ" sz="3600" dirty="0" smtClean="0">
                <a:solidFill>
                  <a:schemeClr val="tx1"/>
                </a:solidFill>
              </a:rPr>
              <a:t>a</a:t>
            </a:r>
            <a:r>
              <a:rPr lang="cs-CZ" sz="3600" dirty="0" smtClean="0">
                <a:solidFill>
                  <a:srgbClr val="FF0000"/>
                </a:solidFill>
              </a:rPr>
              <a:t> 5 </a:t>
            </a:r>
            <a:r>
              <a:rPr lang="cs-CZ" sz="3600" dirty="0" smtClean="0"/>
              <a:t>tak, aby ve sloupcích </a:t>
            </a:r>
            <a:r>
              <a:rPr lang="cs-CZ" sz="3600" dirty="0" smtClean="0"/>
              <a:t>nedošlo</a:t>
            </a:r>
            <a:br>
              <a:rPr lang="cs-CZ" sz="3600" dirty="0" smtClean="0"/>
            </a:br>
            <a:r>
              <a:rPr lang="cs-CZ" sz="3600" dirty="0" smtClean="0"/>
              <a:t>k opakování. </a:t>
            </a:r>
            <a:r>
              <a:rPr lang="cs-CZ" sz="3600" dirty="0" smtClean="0"/>
              <a:t/>
            </a:r>
            <a:br>
              <a:rPr lang="cs-CZ" sz="3600" dirty="0" smtClean="0"/>
            </a:b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23351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25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-19178"/>
            <a:ext cx="8507288" cy="553641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Doplníme poslední dvě políčka tabulky čísly </a:t>
            </a:r>
            <a:r>
              <a:rPr lang="cs-CZ" sz="3600" dirty="0" smtClean="0">
                <a:solidFill>
                  <a:srgbClr val="FF0000"/>
                </a:solidFill>
              </a:rPr>
              <a:t>4</a:t>
            </a:r>
            <a:r>
              <a:rPr lang="cs-CZ" sz="3600" dirty="0" smtClean="0"/>
              <a:t> a </a:t>
            </a:r>
            <a:r>
              <a:rPr lang="cs-CZ" sz="3600" dirty="0" smtClean="0">
                <a:solidFill>
                  <a:srgbClr val="FF0000"/>
                </a:solidFill>
              </a:rPr>
              <a:t>5</a:t>
            </a:r>
            <a:r>
              <a:rPr lang="cs-CZ" sz="3600" dirty="0" smtClean="0"/>
              <a:t> tak, </a:t>
            </a:r>
            <a:r>
              <a:rPr lang="cs-CZ" sz="3600" smtClean="0"/>
              <a:t>aby </a:t>
            </a:r>
            <a:r>
              <a:rPr lang="cs-CZ" sz="3600" smtClean="0"/>
              <a:t>nedošlo</a:t>
            </a:r>
            <a:br>
              <a:rPr lang="cs-CZ" sz="3600" smtClean="0"/>
            </a:br>
            <a:r>
              <a:rPr lang="cs-CZ" sz="3600" smtClean="0"/>
              <a:t>k </a:t>
            </a:r>
            <a:r>
              <a:rPr lang="cs-CZ" sz="3600" dirty="0" smtClean="0"/>
              <a:t>opakování ve </a:t>
            </a:r>
            <a:br>
              <a:rPr lang="cs-CZ" sz="3600" dirty="0" smtClean="0"/>
            </a:br>
            <a:r>
              <a:rPr lang="cs-CZ" sz="3600" dirty="0" smtClean="0"/>
              <a:t>sloupcích.</a:t>
            </a:r>
            <a:br>
              <a:rPr lang="cs-CZ" sz="3600" dirty="0" smtClean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smtClean="0">
                <a:solidFill>
                  <a:srgbClr val="FF0000"/>
                </a:solidFill>
              </a:rPr>
              <a:t>Tím je </a:t>
            </a:r>
            <a:br>
              <a:rPr lang="cs-CZ" sz="3600" dirty="0" smtClean="0">
                <a:solidFill>
                  <a:srgbClr val="FF0000"/>
                </a:solidFill>
              </a:rPr>
            </a:br>
            <a:r>
              <a:rPr lang="cs-CZ" sz="3600" dirty="0" smtClean="0">
                <a:solidFill>
                  <a:srgbClr val="FF0000"/>
                </a:solidFill>
              </a:rPr>
              <a:t>hlavolam </a:t>
            </a:r>
            <a:br>
              <a:rPr lang="cs-CZ" sz="3600" dirty="0" smtClean="0">
                <a:solidFill>
                  <a:srgbClr val="FF0000"/>
                </a:solidFill>
              </a:rPr>
            </a:br>
            <a:r>
              <a:rPr lang="cs-CZ" sz="3600" dirty="0" smtClean="0">
                <a:solidFill>
                  <a:srgbClr val="FF0000"/>
                </a:solidFill>
              </a:rPr>
              <a:t>vyřešen.</a:t>
            </a:r>
            <a:r>
              <a:rPr lang="cs-CZ" sz="3600" dirty="0" smtClean="0"/>
              <a:t/>
            </a:r>
            <a:br>
              <a:rPr lang="cs-CZ" sz="3600" dirty="0" smtClean="0"/>
            </a:b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57446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cs-CZ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90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2"/>
                </a:solidFill>
              </a:rPr>
              <a:t>Zadání</a:t>
            </a:r>
            <a:endParaRPr lang="cs-CZ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705708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28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3514402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Do třetího řádku doplníme čísla </a:t>
            </a:r>
            <a:r>
              <a:rPr lang="cs-CZ" b="1" dirty="0" smtClean="0">
                <a:solidFill>
                  <a:srgbClr val="FF0000"/>
                </a:solidFill>
              </a:rPr>
              <a:t>2</a:t>
            </a:r>
            <a:r>
              <a:rPr lang="cs-CZ" b="1" dirty="0" smtClean="0">
                <a:solidFill>
                  <a:schemeClr val="tx2"/>
                </a:solidFill>
              </a:rPr>
              <a:t> a </a:t>
            </a:r>
            <a:r>
              <a:rPr lang="cs-CZ" b="1" dirty="0" smtClean="0">
                <a:solidFill>
                  <a:srgbClr val="FF0000"/>
                </a:solidFill>
              </a:rPr>
              <a:t>1</a:t>
            </a:r>
            <a:r>
              <a:rPr lang="cs-CZ" b="1" dirty="0" smtClean="0">
                <a:solidFill>
                  <a:schemeClr val="tx2"/>
                </a:solidFill>
              </a:rPr>
              <a:t> tak, aby</a:t>
            </a:r>
            <a:br>
              <a:rPr lang="cs-CZ" b="1" dirty="0" smtClean="0">
                <a:solidFill>
                  <a:schemeClr val="tx2"/>
                </a:solidFill>
              </a:rPr>
            </a:br>
            <a:r>
              <a:rPr lang="cs-CZ" b="1" dirty="0" smtClean="0">
                <a:solidFill>
                  <a:schemeClr val="tx2"/>
                </a:solidFill>
              </a:rPr>
              <a:t>byly splněny </a:t>
            </a:r>
            <a:br>
              <a:rPr lang="cs-CZ" b="1" dirty="0" smtClean="0">
                <a:solidFill>
                  <a:schemeClr val="tx2"/>
                </a:solidFill>
              </a:rPr>
            </a:br>
            <a:r>
              <a:rPr lang="cs-CZ" b="1" dirty="0" smtClean="0">
                <a:solidFill>
                  <a:schemeClr val="tx2"/>
                </a:solidFill>
              </a:rPr>
              <a:t>předepsané </a:t>
            </a:r>
            <a:br>
              <a:rPr lang="cs-CZ" b="1" dirty="0" smtClean="0">
                <a:solidFill>
                  <a:schemeClr val="tx2"/>
                </a:solidFill>
              </a:rPr>
            </a:br>
            <a:r>
              <a:rPr lang="cs-CZ" b="1" dirty="0" smtClean="0">
                <a:solidFill>
                  <a:schemeClr val="tx2"/>
                </a:solidFill>
              </a:rPr>
              <a:t>nerovnosti.</a:t>
            </a:r>
            <a:endParaRPr lang="cs-CZ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613069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5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8" y="188640"/>
            <a:ext cx="9144000" cy="4423257"/>
          </a:xfrm>
        </p:spPr>
        <p:txBody>
          <a:bodyPr>
            <a:norm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Do prvního řádku doplníme číslo </a:t>
            </a:r>
            <a:r>
              <a:rPr lang="cs-CZ" sz="3600" b="1" dirty="0" smtClean="0">
                <a:solidFill>
                  <a:srgbClr val="FF0000"/>
                </a:solidFill>
              </a:rPr>
              <a:t>1</a:t>
            </a:r>
            <a:r>
              <a:rPr lang="cs-CZ" sz="3600" b="1" dirty="0" smtClean="0">
                <a:solidFill>
                  <a:schemeClr val="tx2"/>
                </a:solidFill>
              </a:rPr>
              <a:t> tak, aby byla splněna nerovnost – jedná </a:t>
            </a:r>
            <a:r>
              <a:rPr lang="cs-CZ" sz="3600" b="1" dirty="0" smtClean="0">
                <a:solidFill>
                  <a:schemeClr val="tx2"/>
                </a:solidFill>
              </a:rPr>
              <a:t>se o </a:t>
            </a:r>
            <a:r>
              <a:rPr lang="cs-CZ" sz="3600" b="1" dirty="0" smtClean="0">
                <a:solidFill>
                  <a:schemeClr val="tx2"/>
                </a:solidFill>
              </a:rPr>
              <a:t>jedinou možnost,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protože ve 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druhém sloupci 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už je jednou 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číslo </a:t>
            </a:r>
            <a:r>
              <a:rPr lang="cs-CZ" sz="3600" b="1" dirty="0" smtClean="0">
                <a:solidFill>
                  <a:schemeClr val="accent1"/>
                </a:solidFill>
              </a:rPr>
              <a:t>2</a:t>
            </a:r>
            <a:r>
              <a:rPr lang="cs-CZ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cs-CZ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319910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5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538"/>
          </a:xfrm>
        </p:spPr>
        <p:txBody>
          <a:bodyPr>
            <a:norm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Do posledního řádku doplníme číslo </a:t>
            </a:r>
            <a:r>
              <a:rPr lang="cs-CZ" sz="3600" b="1" dirty="0" smtClean="0">
                <a:solidFill>
                  <a:srgbClr val="FF0000"/>
                </a:solidFill>
              </a:rPr>
              <a:t>2</a:t>
            </a:r>
            <a:r>
              <a:rPr lang="cs-CZ" sz="3600" b="1" dirty="0" smtClean="0">
                <a:solidFill>
                  <a:schemeClr val="tx2"/>
                </a:solidFill>
              </a:rPr>
              <a:t>, které nemůže </a:t>
            </a:r>
            <a:r>
              <a:rPr lang="cs-CZ" sz="3600" b="1" dirty="0" smtClean="0">
                <a:solidFill>
                  <a:schemeClr val="tx2"/>
                </a:solidFill>
              </a:rPr>
              <a:t>být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v jiném </a:t>
            </a:r>
            <a:r>
              <a:rPr lang="cs-CZ" sz="3600" b="1" dirty="0" smtClean="0">
                <a:solidFill>
                  <a:schemeClr val="tx2"/>
                </a:solidFill>
              </a:rPr>
              <a:t>políčku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posledního 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sloupce, 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protože by pak 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neplatily dané 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nerovnosti.</a:t>
            </a: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027432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5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35280" cy="4968552"/>
          </a:xfrm>
        </p:spPr>
        <p:txBody>
          <a:bodyPr>
            <a:normAutofit/>
          </a:bodyPr>
          <a:lstStyle/>
          <a:p>
            <a:r>
              <a:rPr lang="cs-CZ" sz="3600" dirty="0"/>
              <a:t>Do posledního řádku doplníme číslo </a:t>
            </a:r>
            <a:r>
              <a:rPr lang="cs-CZ" sz="3600" dirty="0" smtClean="0">
                <a:solidFill>
                  <a:srgbClr val="FF0000"/>
                </a:solidFill>
              </a:rPr>
              <a:t>3</a:t>
            </a:r>
            <a:r>
              <a:rPr lang="cs-CZ" sz="3600" dirty="0" smtClean="0"/>
              <a:t>, </a:t>
            </a:r>
            <a:r>
              <a:rPr lang="cs-CZ" sz="3600" dirty="0"/>
              <a:t>které nemůže </a:t>
            </a:r>
            <a:r>
              <a:rPr lang="cs-CZ" sz="3600" dirty="0" smtClean="0"/>
              <a:t>být</a:t>
            </a:r>
            <a:br>
              <a:rPr lang="cs-CZ" sz="3600" dirty="0" smtClean="0"/>
            </a:br>
            <a:r>
              <a:rPr lang="cs-CZ" sz="3600" dirty="0" smtClean="0"/>
              <a:t>v jiném </a:t>
            </a:r>
            <a:r>
              <a:rPr lang="cs-CZ" sz="3600" dirty="0"/>
              <a:t>políčku</a:t>
            </a:r>
            <a:br>
              <a:rPr lang="cs-CZ" sz="3600" dirty="0"/>
            </a:br>
            <a:r>
              <a:rPr lang="cs-CZ" sz="3600" dirty="0"/>
              <a:t>posledního </a:t>
            </a:r>
            <a:br>
              <a:rPr lang="cs-CZ" sz="3600" dirty="0"/>
            </a:br>
            <a:r>
              <a:rPr lang="cs-CZ" sz="3600" dirty="0"/>
              <a:t>sloupce, </a:t>
            </a:r>
            <a:br>
              <a:rPr lang="cs-CZ" sz="3600" dirty="0"/>
            </a:br>
            <a:r>
              <a:rPr lang="cs-CZ" sz="3600" dirty="0"/>
              <a:t>protože by pak </a:t>
            </a:r>
            <a:br>
              <a:rPr lang="cs-CZ" sz="3600" dirty="0"/>
            </a:br>
            <a:r>
              <a:rPr lang="cs-CZ" sz="3600" dirty="0"/>
              <a:t>neplatily dané </a:t>
            </a:r>
            <a:br>
              <a:rPr lang="cs-CZ" sz="3600" dirty="0"/>
            </a:br>
            <a:r>
              <a:rPr lang="cs-CZ" sz="3600" dirty="0"/>
              <a:t>nerovnosti.</a:t>
            </a: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018358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5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0"/>
            <a:ext cx="8579296" cy="4293096"/>
          </a:xfrm>
        </p:spPr>
        <p:txBody>
          <a:bodyPr>
            <a:normAutofit/>
          </a:bodyPr>
          <a:lstStyle/>
          <a:p>
            <a:r>
              <a:rPr lang="cs-CZ" sz="4000" dirty="0"/>
              <a:t>Do </a:t>
            </a:r>
            <a:r>
              <a:rPr lang="cs-CZ" sz="4000" dirty="0" smtClean="0"/>
              <a:t>třetího sloupce doplníme číslo </a:t>
            </a:r>
            <a:r>
              <a:rPr lang="cs-CZ" sz="4000" dirty="0" smtClean="0">
                <a:solidFill>
                  <a:srgbClr val="FF0000"/>
                </a:solidFill>
              </a:rPr>
              <a:t>2</a:t>
            </a:r>
            <a:r>
              <a:rPr lang="cs-CZ" sz="4000" dirty="0" smtClean="0"/>
              <a:t> – v jiném prázdném políčku sloupce totiž </a:t>
            </a:r>
            <a:br>
              <a:rPr lang="cs-CZ" sz="4000" dirty="0" smtClean="0"/>
            </a:br>
            <a:r>
              <a:rPr lang="cs-CZ" sz="4000" dirty="0" smtClean="0"/>
              <a:t>být nemůže </a:t>
            </a:r>
            <a:br>
              <a:rPr lang="cs-CZ" sz="4000" dirty="0" smtClean="0"/>
            </a:br>
            <a:r>
              <a:rPr lang="cs-CZ" sz="4000" dirty="0" smtClean="0"/>
              <a:t>(nerovnost, </a:t>
            </a:r>
            <a:br>
              <a:rPr lang="cs-CZ" sz="4000" dirty="0" smtClean="0"/>
            </a:br>
            <a:r>
              <a:rPr lang="cs-CZ" sz="4000" dirty="0" smtClean="0"/>
              <a:t>opakování</a:t>
            </a:r>
            <a:r>
              <a:rPr lang="cs-CZ" sz="4000" dirty="0" smtClean="0"/>
              <a:t>).</a:t>
            </a:r>
            <a:endParaRPr lang="cs-CZ" sz="40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053299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5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2448272"/>
          </a:xfrm>
        </p:spPr>
        <p:txBody>
          <a:bodyPr>
            <a:norm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Nejprve do čtvrtého řádku (nerovnosti) a pak do posledního řádku (opakování) </a:t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cs-CZ" sz="3600" b="1" dirty="0" smtClean="0">
                <a:solidFill>
                  <a:schemeClr val="tx2"/>
                </a:solidFill>
              </a:rPr>
              <a:t>doplníme číslo </a:t>
            </a:r>
            <a:r>
              <a:rPr lang="cs-CZ" sz="3600" b="1" dirty="0" smtClean="0">
                <a:solidFill>
                  <a:srgbClr val="FF0000"/>
                </a:solidFill>
              </a:rPr>
              <a:t>1</a:t>
            </a:r>
            <a:r>
              <a:rPr lang="cs-CZ" sz="3600" b="1" dirty="0" smtClean="0">
                <a:solidFill>
                  <a:schemeClr val="tx2"/>
                </a:solidFill>
              </a:rPr>
              <a:t>.</a:t>
            </a: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517893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5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3802434"/>
          </a:xfrm>
        </p:spPr>
        <p:txBody>
          <a:bodyPr>
            <a:normAutofit/>
          </a:bodyPr>
          <a:lstStyle/>
          <a:p>
            <a:r>
              <a:rPr lang="cs-CZ" sz="3600" dirty="0"/>
              <a:t>Do </a:t>
            </a:r>
            <a:r>
              <a:rPr lang="cs-CZ" sz="3600" dirty="0" smtClean="0"/>
              <a:t>posledního řádku doplníme </a:t>
            </a:r>
            <a:r>
              <a:rPr lang="cs-CZ" sz="3600" dirty="0"/>
              <a:t>číslo </a:t>
            </a:r>
            <a:r>
              <a:rPr lang="cs-CZ" sz="3600" dirty="0" smtClean="0">
                <a:solidFill>
                  <a:srgbClr val="FF0000"/>
                </a:solidFill>
              </a:rPr>
              <a:t>3</a:t>
            </a:r>
            <a:r>
              <a:rPr lang="cs-CZ" sz="3600" dirty="0" smtClean="0"/>
              <a:t> </a:t>
            </a:r>
            <a:r>
              <a:rPr lang="cs-CZ" sz="3600" dirty="0"/>
              <a:t>– v jiném prázdném políčku </a:t>
            </a:r>
            <a:r>
              <a:rPr lang="cs-CZ" sz="3600" dirty="0" smtClean="0"/>
              <a:t>řádku </a:t>
            </a:r>
            <a:r>
              <a:rPr lang="cs-CZ" sz="3600" dirty="0"/>
              <a:t>totiž </a:t>
            </a:r>
            <a:r>
              <a:rPr lang="cs-CZ" sz="3600" dirty="0" smtClean="0"/>
              <a:t>být </a:t>
            </a:r>
            <a:br>
              <a:rPr lang="cs-CZ" sz="3600" dirty="0" smtClean="0"/>
            </a:br>
            <a:r>
              <a:rPr lang="cs-CZ" sz="3600" dirty="0" smtClean="0"/>
              <a:t>nemůže </a:t>
            </a: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smtClean="0"/>
              <a:t>(opakování </a:t>
            </a:r>
            <a:br>
              <a:rPr lang="cs-CZ" sz="3600" dirty="0" smtClean="0"/>
            </a:br>
            <a:r>
              <a:rPr lang="cs-CZ" sz="3600" dirty="0" smtClean="0"/>
              <a:t>ve sloupci).</a:t>
            </a:r>
            <a:endParaRPr lang="cs-CZ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12753"/>
              </p:ext>
            </p:extLst>
          </p:nvPr>
        </p:nvGraphicFramePr>
        <p:xfrm>
          <a:off x="4211960" y="1700808"/>
          <a:ext cx="4124960" cy="4150170"/>
        </p:xfrm>
        <a:graphic>
          <a:graphicData uri="http://schemas.openxmlformats.org/drawingml/2006/table">
            <a:tbl>
              <a:tblPr firstRow="1" firstCol="1" bandRow="1"/>
              <a:tblGrid>
                <a:gridCol w="526415"/>
                <a:gridCol w="352425"/>
                <a:gridCol w="540385"/>
                <a:gridCol w="361950"/>
                <a:gridCol w="539750"/>
                <a:gridCol w="361950"/>
                <a:gridCol w="540385"/>
                <a:gridCol w="361950"/>
                <a:gridCol w="53975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5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1238</TotalTime>
  <Words>342</Words>
  <Application>Microsoft Office PowerPoint</Application>
  <PresentationFormat>Předvádění na obrazovce (4:3)</PresentationFormat>
  <Paragraphs>1141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Shluk</vt:lpstr>
      <vt:lpstr>Futoshiki 5 x 5 - řešení</vt:lpstr>
      <vt:lpstr>Zadání</vt:lpstr>
      <vt:lpstr>Do třetího řádku doplníme čísla 2 a 1 tak, aby byly splněny  předepsané  nerovnosti.</vt:lpstr>
      <vt:lpstr>Do prvního řádku doplníme číslo 1 tak, aby byla splněna nerovnost – jedná se o jedinou možnost, protože ve  druhém sloupci  už je jednou  číslo 2.</vt:lpstr>
      <vt:lpstr>Do posledního řádku doplníme číslo 2, které nemůže být v jiném políčku posledního  sloupce,  protože by pak  neplatily dané  nerovnosti.</vt:lpstr>
      <vt:lpstr>Do posledního řádku doplníme číslo 3, které nemůže být v jiném políčku posledního  sloupce,  protože by pak  neplatily dané  nerovnosti.</vt:lpstr>
      <vt:lpstr>Do třetího sloupce doplníme číslo 2 – v jiném prázdném políčku sloupce totiž  být nemůže  (nerovnost,  opakování).</vt:lpstr>
      <vt:lpstr>Nejprve do čtvrtého řádku (nerovnosti) a pak do posledního řádku (opakování)  doplníme číslo 1.</vt:lpstr>
      <vt:lpstr>Do posledního řádku doplníme číslo 3 – v jiném prázdném políčku řádku totiž být  nemůže  (opakování  ve sloupci).</vt:lpstr>
      <vt:lpstr>Do prvního sloupce doplníme číslo 3 – v jiném prázdném políčku sloupce  totiž být  nemůže  (opakování  v řádku).</vt:lpstr>
      <vt:lpstr>Kompletně doplníme třetí řádek čísly 4 a 5 tak, aby platila daná nerovnost.</vt:lpstr>
      <vt:lpstr>Kompletně doplníme první řádek čísly 5, 2 a 4 tak, aby platila daná nerovnost a aby  ve sloupcích nedošlo k opakování.  </vt:lpstr>
      <vt:lpstr>Kompletně doplníme čtvrtý řádek čísly 4 a 5 tak, aby ve sloupcích nedošlo k opakování.  </vt:lpstr>
      <vt:lpstr>Kompletně doplníme první sloupec číslem 2.  </vt:lpstr>
      <vt:lpstr>Kompletně doplníme druhý řádek čísly 4 a 5 tak, aby ve sloupcích nedošlo k opakování.  </vt:lpstr>
      <vt:lpstr>Doplníme poslední dvě políčka tabulky čísly 4 a 5 tak, aby nedošlo k opakování ve  sloupcích.  Tím je  hlavolam  vyřešen.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Futoshiki 5 x 5 - řešení</dc:title>
  <dc:creator>PC</dc:creator>
  <cp:lastModifiedBy>Vendula Hlavatá</cp:lastModifiedBy>
  <cp:revision>8</cp:revision>
  <dcterms:created xsi:type="dcterms:W3CDTF">2012-04-19T17:07:27Z</dcterms:created>
  <dcterms:modified xsi:type="dcterms:W3CDTF">2012-06-06T11:15:19Z</dcterms:modified>
</cp:coreProperties>
</file>