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61" r:id="rId3"/>
    <p:sldId id="270" r:id="rId4"/>
    <p:sldId id="265" r:id="rId5"/>
    <p:sldId id="266" r:id="rId6"/>
    <p:sldId id="258" r:id="rId7"/>
    <p:sldId id="323" r:id="rId8"/>
    <p:sldId id="324" r:id="rId9"/>
    <p:sldId id="325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03" r:id="rId18"/>
    <p:sldId id="336" r:id="rId19"/>
    <p:sldId id="337" r:id="rId20"/>
    <p:sldId id="29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70"/>
            <p14:sldId id="265"/>
            <p14:sldId id="266"/>
            <p14:sldId id="258"/>
            <p14:sldId id="323"/>
            <p14:sldId id="324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03"/>
            <p14:sldId id="336"/>
            <p14:sldId id="337"/>
            <p14:sldId id="29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219"/>
    <a:srgbClr val="54B8D0"/>
    <a:srgbClr val="9ED6E4"/>
    <a:srgbClr val="F38D47"/>
    <a:srgbClr val="F8B98F"/>
    <a:srgbClr val="2D2938"/>
    <a:srgbClr val="2E75B6"/>
    <a:srgbClr val="A9E2E8"/>
    <a:srgbClr val="FFFFFF"/>
    <a:srgbClr val="6B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Notebook se souvislou výplní">
            <a:extLst>
              <a:ext uri="{FF2B5EF4-FFF2-40B4-BE49-F238E27FC236}">
                <a16:creationId xmlns:a16="http://schemas.microsoft.com/office/drawing/2014/main" id="{2E02D915-17B9-4863-A0AA-26424EA4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90866" y="3155951"/>
            <a:ext cx="3010268" cy="3010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082968"/>
            <a:ext cx="10274300" cy="2814777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Youtubeři</a:t>
            </a:r>
            <a:b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</a:t>
            </a:r>
            <a:r>
              <a:rPr lang="cs-CZ">
                <a:latin typeface="Source Code Pro" panose="020B0509030403020204" pitchFamily="49" charset="0"/>
                <a:ea typeface="Source Code Pro" panose="020B0509030403020204" pitchFamily="49" charset="0"/>
              </a:rPr>
              <a:t>list 6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3979892-5D55-4B58-92AF-A681F9A64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134" y="4106745"/>
            <a:ext cx="1003825" cy="7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Reklama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FCCB4E-55FC-41A1-BADD-F373981A72F6}"/>
              </a:ext>
            </a:extLst>
          </p:cNvPr>
          <p:cNvSpPr txBox="1"/>
          <p:nvPr/>
        </p:nvSpPr>
        <p:spPr>
          <a:xfrm>
            <a:off x="7848602" y="1871662"/>
            <a:ext cx="3378197" cy="87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překryvný proužek při sledování videa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CEFB8119-7CE8-4DD6-AC4A-5E4E6499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1631279"/>
            <a:ext cx="6746602" cy="16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4009F97-D9C1-4ADF-B29F-F57402BB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429001"/>
            <a:ext cx="6746602" cy="25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1576DF-F10E-4E95-AEAF-B3A45D0B176F}"/>
              </a:ext>
            </a:extLst>
          </p:cNvPr>
          <p:cNvSpPr txBox="1"/>
          <p:nvPr/>
        </p:nvSpPr>
        <p:spPr>
          <a:xfrm>
            <a:off x="7848602" y="4264754"/>
            <a:ext cx="33781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banner vpravo od videa</a:t>
            </a:r>
          </a:p>
        </p:txBody>
      </p:sp>
    </p:spTree>
    <p:extLst>
      <p:ext uri="{BB962C8B-B14F-4D97-AF65-F5344CB8AC3E}">
        <p14:creationId xmlns:p14="http://schemas.microsoft.com/office/powerpoint/2010/main" val="2967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Placené členství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9"/>
            <a:ext cx="10679545" cy="17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Někteří youtubeři nabízejí placené členství, za které získá uživatel výhody.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Přímo pod videem se objevuje tlačítko DÍKY, přes které lze poslat youtuberovi určitou částku.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Poslat peníze jde i přes další aplikace…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FCCB4E-55FC-41A1-BADD-F373981A72F6}"/>
              </a:ext>
            </a:extLst>
          </p:cNvPr>
          <p:cNvSpPr txBox="1"/>
          <p:nvPr/>
        </p:nvSpPr>
        <p:spPr>
          <a:xfrm>
            <a:off x="965200" y="5381349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PŘIPOJIT SE - přihlášení ke členství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A12391-C58A-4355-B1F2-8589F451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3643768"/>
            <a:ext cx="5587999" cy="17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F258D37-81B5-4D50-BB4E-9547ABDB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37" y="3643768"/>
            <a:ext cx="267874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533B6AF-A586-49BE-93C3-8486F8CFBE6B}"/>
              </a:ext>
            </a:extLst>
          </p:cNvPr>
          <p:cNvSpPr txBox="1"/>
          <p:nvPr/>
        </p:nvSpPr>
        <p:spPr>
          <a:xfrm>
            <a:off x="7023103" y="5382516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tlačítko pro rychlý příspěvek</a:t>
            </a:r>
          </a:p>
        </p:txBody>
      </p:sp>
    </p:spTree>
    <p:extLst>
      <p:ext uri="{BB962C8B-B14F-4D97-AF65-F5344CB8AC3E}">
        <p14:creationId xmlns:p14="http://schemas.microsoft.com/office/powerpoint/2010/main" val="387209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</a:t>
            </a:r>
            <a:r>
              <a:rPr lang="cs-CZ" sz="2400" b="1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Merch</a:t>
            </a:r>
            <a:endParaRPr lang="cs-CZ" sz="2400" b="1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9"/>
            <a:ext cx="106795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produkty s logem youtubera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část peněz z prodeje dostane youtuber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FCCB4E-55FC-41A1-BADD-F373981A72F6}"/>
              </a:ext>
            </a:extLst>
          </p:cNvPr>
          <p:cNvSpPr txBox="1"/>
          <p:nvPr/>
        </p:nvSpPr>
        <p:spPr>
          <a:xfrm>
            <a:off x="838200" y="5381349"/>
            <a:ext cx="5883275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tričko od youtuberky Shopaholic Nikol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533B6AF-A586-49BE-93C3-8486F8CFBE6B}"/>
              </a:ext>
            </a:extLst>
          </p:cNvPr>
          <p:cNvSpPr txBox="1"/>
          <p:nvPr/>
        </p:nvSpPr>
        <p:spPr>
          <a:xfrm>
            <a:off x="6956428" y="5381349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mikina youtubera Taryho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4B2DB9-EFA8-4932-A506-97561D256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/>
          <a:stretch/>
        </p:blipFill>
        <p:spPr bwMode="auto">
          <a:xfrm>
            <a:off x="965200" y="2570633"/>
            <a:ext cx="3362322" cy="27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0A8D2D94-B255-4686-8E0C-29E50CE17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28307" r="12915" b="30191"/>
          <a:stretch/>
        </p:blipFill>
        <p:spPr bwMode="auto">
          <a:xfrm>
            <a:off x="8870947" y="2596210"/>
            <a:ext cx="1822453" cy="11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913B326-D064-4002-86A6-D4330D7CC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0"/>
          <a:stretch/>
        </p:blipFill>
        <p:spPr bwMode="auto">
          <a:xfrm>
            <a:off x="5113212" y="2570633"/>
            <a:ext cx="3019428" cy="27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E4B12A-BAF1-4446-A40C-C810EDF611EB}"/>
              </a:ext>
            </a:extLst>
          </p:cNvPr>
          <p:cNvSpPr txBox="1"/>
          <p:nvPr/>
        </p:nvSpPr>
        <p:spPr>
          <a:xfrm>
            <a:off x="8140455" y="3756729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náramek youtubera Ment</a:t>
            </a:r>
          </a:p>
        </p:txBody>
      </p:sp>
    </p:spTree>
    <p:extLst>
      <p:ext uri="{BB962C8B-B14F-4D97-AF65-F5344CB8AC3E}">
        <p14:creationId xmlns:p14="http://schemas.microsoft.com/office/powerpoint/2010/main" val="228692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00050"/>
            <a:ext cx="11861800" cy="2609850"/>
          </a:xfrm>
          <a:prstGeom prst="rect">
            <a:avLst/>
          </a:prstGeom>
          <a:effectLst/>
        </p:spPr>
      </p:pic>
      <p:pic>
        <p:nvPicPr>
          <p:cNvPr id="15" name="Grafický objekt 14" descr="Paleta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98090" y="1016047"/>
            <a:ext cx="759753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188892"/>
            <a:ext cx="987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2a):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Zahraj si na youtubera a vytvoř si svoje tričko – merch.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890373"/>
            <a:ext cx="769697" cy="7597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4FB2FB-BD4C-4FFE-9A91-5FBDCA530C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45" y="1420169"/>
            <a:ext cx="7902629" cy="62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00049"/>
            <a:ext cx="11950700" cy="3028951"/>
          </a:xfrm>
          <a:prstGeom prst="rect">
            <a:avLst/>
          </a:prstGeom>
          <a:effectLst/>
        </p:spPr>
      </p:pic>
      <p:pic>
        <p:nvPicPr>
          <p:cNvPr id="15" name="Grafický objekt 14" descr="Chytrý telefon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800000">
            <a:off x="4659990" y="890374"/>
            <a:ext cx="759753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188892"/>
            <a:ext cx="987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2b):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Nyní budeš pracovat s programem </a:t>
            </a:r>
            <a:r>
              <a:rPr lang="en-US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„MERCH DESIGNER“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na mobilu, nebo tabletu.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890373"/>
            <a:ext cx="769697" cy="7597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641F4A-7DD1-4864-B9B9-4D41E02A7BFA}"/>
              </a:ext>
            </a:extLst>
          </p:cNvPr>
          <p:cNvSpPr txBox="1"/>
          <p:nvPr/>
        </p:nvSpPr>
        <p:spPr>
          <a:xfrm>
            <a:off x="876300" y="3203237"/>
            <a:ext cx="10629900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Vyplňuj údaje v levé části (“Návrh”) a sleduj, jak se mění cena trička podle toho, jakou úpravu trička sis vybral(a).</a:t>
            </a:r>
          </a:p>
        </p:txBody>
      </p:sp>
    </p:spTree>
    <p:extLst>
      <p:ext uri="{BB962C8B-B14F-4D97-AF65-F5344CB8AC3E}">
        <p14:creationId xmlns:p14="http://schemas.microsoft.com/office/powerpoint/2010/main" val="311302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15" name="Grafický objekt 14" descr="Chytrý telefon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800000">
            <a:off x="4659990" y="890374"/>
            <a:ext cx="759753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2b):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890373"/>
            <a:ext cx="769697" cy="7597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641F4A-7DD1-4864-B9B9-4D41E02A7BFA}"/>
              </a:ext>
            </a:extLst>
          </p:cNvPr>
          <p:cNvSpPr txBox="1"/>
          <p:nvPr/>
        </p:nvSpPr>
        <p:spPr>
          <a:xfrm>
            <a:off x="800100" y="1733096"/>
            <a:ext cx="107569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Dál budeš pracovat v pravé části – “Nastavení cíle”.</a:t>
            </a: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Nejprve vyhledej na internetu stránky svého nebo jakéhokoli youtubera, který jako merch nabízí tričko se svým logem, a zjisti, za kolik Kč to tričko nabízí.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Tuto cenu zadej do Merch designeru do kolonky „Prodejní cena“.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kolonce objednávka zadej počet 30 triček. Zjistíš, kolik za tričko jako influencer zaplatíš firmě a jaký bude tvůj zisk po prodeji triček, když jich prodáš 30?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Výsledek si zapiš a vypočítej, jaký je zisk z jednoho trička.</a:t>
            </a:r>
          </a:p>
        </p:txBody>
      </p:sp>
    </p:spTree>
    <p:extLst>
      <p:ext uri="{BB962C8B-B14F-4D97-AF65-F5344CB8AC3E}">
        <p14:creationId xmlns:p14="http://schemas.microsoft.com/office/powerpoint/2010/main" val="303660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15" name="Grafický objekt 14" descr="Chytrý telefon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800000">
            <a:off x="4659990" y="890374"/>
            <a:ext cx="759753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2c):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890373"/>
            <a:ext cx="769697" cy="7597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641F4A-7DD1-4864-B9B9-4D41E02A7BFA}"/>
              </a:ext>
            </a:extLst>
          </p:cNvPr>
          <p:cNvSpPr txBox="1"/>
          <p:nvPr/>
        </p:nvSpPr>
        <p:spPr>
          <a:xfrm>
            <a:off x="800100" y="1733096"/>
            <a:ext cx="107569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Změna počtu triček</a:t>
            </a: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Změň v </a:t>
            </a:r>
            <a:r>
              <a:rPr lang="cs-CZ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Merch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designeru počet triček ze 30 na 1000.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Prodejní cenu trička nech stejnou. 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by teď byly náklady na 1 tričko a jaký by byl tvůj zisk z 1 trička?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0E4164-1E50-4D8C-A113-3570BFC28A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31" y="3990975"/>
            <a:ext cx="8779737" cy="21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1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393289"/>
            <a:ext cx="12083845" cy="4049402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47775" y="1193032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3: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04" y="894945"/>
            <a:ext cx="769696" cy="7597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1099128" y="1861179"/>
            <a:ext cx="1006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 a zapisujte stanoviska do tabulky.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5FCF36-EFD6-4200-AEB2-C6E265891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748" y="3311619"/>
            <a:ext cx="9967865" cy="2719344"/>
          </a:xfrm>
          <a:prstGeom prst="rect">
            <a:avLst/>
          </a:prstGeom>
        </p:spPr>
      </p:pic>
      <p:pic>
        <p:nvPicPr>
          <p:cNvPr id="9" name="Grafický objekt 8" descr="Kontrolní seznam se souvislou výplní">
            <a:extLst>
              <a:ext uri="{FF2B5EF4-FFF2-40B4-BE49-F238E27FC236}">
                <a16:creationId xmlns:a16="http://schemas.microsoft.com/office/drawing/2014/main" id="{1D20984F-4B89-49A5-933D-A6D0AB08EC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3535" y="964012"/>
            <a:ext cx="718418" cy="6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2C467AF-B79E-4757-B493-3515A0A8E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423" y="1019423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08500" y="998629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9B2880-880F-41B7-8C0E-6F722853862D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Závěrečná diskuse: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EC9F05-A046-426F-8126-F68B58FD4706}"/>
              </a:ext>
            </a:extLst>
          </p:cNvPr>
          <p:cNvSpPr txBox="1"/>
          <p:nvPr/>
        </p:nvSpPr>
        <p:spPr>
          <a:xfrm>
            <a:off x="800100" y="1733096"/>
            <a:ext cx="1075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Proč chce youtuber získat co nejvíce příznivců?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Youtuber, který má hodně fanoušků, je slavný.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Youtuber, který má hodně fanoušků, prodá více merch a tím bude mít větší zisk.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si youtuber u firmy zadá větší objednávku merch, bude mít nižší náklady na jeden kus.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 s větším počtem fanoušků získá od firem více peněz za placenou spolupráci.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= Youtuberovi se vyplatí mít co nejvíce fanoušků, protože více vydělá.</a:t>
            </a:r>
          </a:p>
        </p:txBody>
      </p:sp>
    </p:spTree>
    <p:extLst>
      <p:ext uri="{BB962C8B-B14F-4D97-AF65-F5344CB8AC3E}">
        <p14:creationId xmlns:p14="http://schemas.microsoft.com/office/powerpoint/2010/main" val="699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2C467AF-B79E-4757-B493-3515A0A8E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61974"/>
            <a:ext cx="11861800" cy="1407735"/>
          </a:xfrm>
          <a:prstGeom prst="rect">
            <a:avLst/>
          </a:prstGeom>
          <a:effectLst/>
        </p:spPr>
      </p:pic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423" y="1019423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08500" y="998629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9B2880-880F-41B7-8C0E-6F722853862D}"/>
              </a:ext>
            </a:extLst>
          </p:cNvPr>
          <p:cNvSpPr txBox="1"/>
          <p:nvPr/>
        </p:nvSpPr>
        <p:spPr>
          <a:xfrm>
            <a:off x="1153377" y="1188892"/>
            <a:ext cx="987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Závěrečná diskuse: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EC9F05-A046-426F-8126-F68B58FD4706}"/>
              </a:ext>
            </a:extLst>
          </p:cNvPr>
          <p:cNvSpPr txBox="1"/>
          <p:nvPr/>
        </p:nvSpPr>
        <p:spPr>
          <a:xfrm>
            <a:off x="800100" y="1733096"/>
            <a:ext cx="10756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způsoby používá youtuber k získání svých příznivců a odběratelů?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Poutavý obsah: zábavný, poučný, překvapivý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Používání populárních hraček, populárních značek (např. jídla a pití, aut).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Upoutávky na nové díly.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Časté přidávání nových videí, fotek…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Komunikace s fanoušky na několika sociálních sítí.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Odpovídání fanouškům na zprávy.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Fanoušci tvoří komunitu lidí, kteří mají stejné zájmy - jsou to kamarádi.</a:t>
            </a: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079032" cy="2992685"/>
          </a:xfrm>
          <a:custGeom>
            <a:avLst/>
            <a:gdLst>
              <a:gd name="connsiteX0" fmla="*/ 0 w 3079032"/>
              <a:gd name="connsiteY0" fmla="*/ 1496343 h 2992685"/>
              <a:gd name="connsiteX1" fmla="*/ 1539516 w 3079032"/>
              <a:gd name="connsiteY1" fmla="*/ 0 h 2992685"/>
              <a:gd name="connsiteX2" fmla="*/ 3079032 w 3079032"/>
              <a:gd name="connsiteY2" fmla="*/ 1496343 h 2992685"/>
              <a:gd name="connsiteX3" fmla="*/ 1539516 w 3079032"/>
              <a:gd name="connsiteY3" fmla="*/ 2992686 h 2992685"/>
              <a:gd name="connsiteX4" fmla="*/ 0 w 3079032"/>
              <a:gd name="connsiteY4" fmla="*/ 1496343 h 29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032" h="2992685" fill="none" extrusionOk="0">
                <a:moveTo>
                  <a:pt x="0" y="1496343"/>
                </a:moveTo>
                <a:cubicBezTo>
                  <a:pt x="-43489" y="678651"/>
                  <a:pt x="624522" y="-118763"/>
                  <a:pt x="1539516" y="0"/>
                </a:cubicBezTo>
                <a:cubicBezTo>
                  <a:pt x="2451770" y="-23464"/>
                  <a:pt x="3079878" y="603296"/>
                  <a:pt x="3079032" y="1496343"/>
                </a:cubicBezTo>
                <a:cubicBezTo>
                  <a:pt x="3064249" y="2249855"/>
                  <a:pt x="2424427" y="3007604"/>
                  <a:pt x="1539516" y="2992686"/>
                </a:cubicBezTo>
                <a:cubicBezTo>
                  <a:pt x="711325" y="3032816"/>
                  <a:pt x="26389" y="2316857"/>
                  <a:pt x="0" y="1496343"/>
                </a:cubicBezTo>
                <a:close/>
              </a:path>
              <a:path w="3079032" h="2992685" stroke="0" extrusionOk="0">
                <a:moveTo>
                  <a:pt x="0" y="1496343"/>
                </a:moveTo>
                <a:cubicBezTo>
                  <a:pt x="-23768" y="811743"/>
                  <a:pt x="545647" y="59976"/>
                  <a:pt x="1539516" y="0"/>
                </a:cubicBezTo>
                <a:cubicBezTo>
                  <a:pt x="2383326" y="25854"/>
                  <a:pt x="3085614" y="629112"/>
                  <a:pt x="3079032" y="1496343"/>
                </a:cubicBezTo>
                <a:cubicBezTo>
                  <a:pt x="3106620" y="2475167"/>
                  <a:pt x="2378520" y="2996922"/>
                  <a:pt x="1539516" y="2992686"/>
                </a:cubicBezTo>
                <a:cubicBezTo>
                  <a:pt x="840536" y="2959229"/>
                  <a:pt x="3446" y="2213393"/>
                  <a:pt x="0" y="149634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si řekneme, kdo je to </a:t>
            </a: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youtuber.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8303491" y="3287147"/>
            <a:ext cx="2826110" cy="2626489"/>
          </a:xfrm>
          <a:custGeom>
            <a:avLst/>
            <a:gdLst>
              <a:gd name="connsiteX0" fmla="*/ 0 w 2826110"/>
              <a:gd name="connsiteY0" fmla="*/ 1313245 h 2626489"/>
              <a:gd name="connsiteX1" fmla="*/ 1413055 w 2826110"/>
              <a:gd name="connsiteY1" fmla="*/ 0 h 2626489"/>
              <a:gd name="connsiteX2" fmla="*/ 2826110 w 2826110"/>
              <a:gd name="connsiteY2" fmla="*/ 1313245 h 2626489"/>
              <a:gd name="connsiteX3" fmla="*/ 1413055 w 2826110"/>
              <a:gd name="connsiteY3" fmla="*/ 2626490 h 2626489"/>
              <a:gd name="connsiteX4" fmla="*/ 0 w 2826110"/>
              <a:gd name="connsiteY4" fmla="*/ 1313245 h 26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110" h="2626489" fill="none" extrusionOk="0">
                <a:moveTo>
                  <a:pt x="0" y="1313245"/>
                </a:moveTo>
                <a:cubicBezTo>
                  <a:pt x="-90674" y="606132"/>
                  <a:pt x="619285" y="-24510"/>
                  <a:pt x="1413055" y="0"/>
                </a:cubicBezTo>
                <a:cubicBezTo>
                  <a:pt x="2238274" y="-16957"/>
                  <a:pt x="2827303" y="494055"/>
                  <a:pt x="2826110" y="1313245"/>
                </a:cubicBezTo>
                <a:cubicBezTo>
                  <a:pt x="2810165" y="1959904"/>
                  <a:pt x="2308331" y="2675931"/>
                  <a:pt x="1413055" y="2626490"/>
                </a:cubicBezTo>
                <a:cubicBezTo>
                  <a:pt x="682225" y="2716681"/>
                  <a:pt x="40739" y="2029433"/>
                  <a:pt x="0" y="1313245"/>
                </a:cubicBezTo>
                <a:close/>
              </a:path>
              <a:path w="2826110" h="2626489" stroke="0" extrusionOk="0">
                <a:moveTo>
                  <a:pt x="0" y="1313245"/>
                </a:moveTo>
                <a:cubicBezTo>
                  <a:pt x="-25124" y="737857"/>
                  <a:pt x="552891" y="33306"/>
                  <a:pt x="1413055" y="0"/>
                </a:cubicBezTo>
                <a:cubicBezTo>
                  <a:pt x="2170806" y="90951"/>
                  <a:pt x="2845872" y="465391"/>
                  <a:pt x="2826110" y="1313245"/>
                </a:cubicBezTo>
                <a:cubicBezTo>
                  <a:pt x="2847197" y="2155028"/>
                  <a:pt x="2167901" y="2636117"/>
                  <a:pt x="1413055" y="2626490"/>
                </a:cubicBezTo>
                <a:cubicBezTo>
                  <a:pt x="732512" y="2604402"/>
                  <a:pt x="3131" y="1939177"/>
                  <a:pt x="0" y="13132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</a:t>
            </a:r>
            <a:r>
              <a:rPr lang="pt-BR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jakým způsobem si vydělává peníze.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550380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668248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1" y="2341687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C0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285691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476251"/>
            <a:ext cx="12083845" cy="1180650"/>
          </a:xfrm>
          <a:prstGeom prst="rect">
            <a:avLst/>
          </a:prstGeom>
          <a:effectLst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870611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Použité zdroje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6DAA7D-F9A7-477B-AA4F-E44915F43BB5}"/>
              </a:ext>
            </a:extLst>
          </p:cNvPr>
          <p:cNvSpPr txBox="1"/>
          <p:nvPr/>
        </p:nvSpPr>
        <p:spPr>
          <a:xfrm>
            <a:off x="927916" y="1706562"/>
            <a:ext cx="105020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Arial" panose="020B0604020202020204" pitchFamily="34" charset="0"/>
              </a:rPr>
              <a:t>Ment, 2022. E-shop youtubera. Dostupné z: </a:t>
            </a:r>
            <a:r>
              <a:rPr lang="cs-CZ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https://www.mentuvshop.cz/doplnky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600" b="0" i="0" strike="noStrike" dirty="0">
                <a:effectLst/>
                <a:latin typeface="Arial" panose="020B0604020202020204" pitchFamily="34" charset="0"/>
              </a:rPr>
              <a:t>Týnuš Třešničková, 2022. YouTube kanál youtuberky. Dostupné z: </a:t>
            </a:r>
            <a:r>
              <a:rPr lang="cs-CZ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https://www.youtube.com/c/T%C3%BDnu%C5%A1T%C5%99e%C5%A1ni%C4%8Dkov%C3%A1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600" b="0" i="0" strike="noStrike" dirty="0">
                <a:effectLst/>
                <a:latin typeface="Arial" panose="020B0604020202020204" pitchFamily="34" charset="0"/>
              </a:rPr>
              <a:t>Shopaholic Nikol, 2022. E-shop youtuberky. Dostupné z: </a:t>
            </a:r>
            <a:r>
              <a:rPr lang="cs-CZ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http://www.selfie.cz/28/tricko-shopaholic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1600" b="0" i="0" strike="noStrike" dirty="0">
                <a:effectLst/>
                <a:latin typeface="Arial" panose="020B0604020202020204" pitchFamily="34" charset="0"/>
              </a:rPr>
              <a:t>Attack, 2022. YouTube kanál youtubera. Dostupné z: </a:t>
            </a:r>
            <a:r>
              <a:rPr lang="cs-CZ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</a:rPr>
              <a:t>https://www.youtube.com/c/AttackCZ</a:t>
            </a:r>
          </a:p>
          <a:p>
            <a:br>
              <a:rPr lang="cs-CZ" dirty="0"/>
            </a:b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AE4A8396-D0CA-4F24-99B7-3B6A7EDD25CD}"/>
              </a:ext>
            </a:extLst>
          </p:cNvPr>
          <p:cNvSpPr/>
          <p:nvPr/>
        </p:nvSpPr>
        <p:spPr>
          <a:xfrm flipV="1">
            <a:off x="965199" y="1267460"/>
            <a:ext cx="3444875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9100"/>
            <a:ext cx="11061700" cy="4296431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1195206" y="674255"/>
            <a:ext cx="3921739" cy="3836322"/>
          </a:xfrm>
          <a:custGeom>
            <a:avLst/>
            <a:gdLst>
              <a:gd name="connsiteX0" fmla="*/ 0 w 3921739"/>
              <a:gd name="connsiteY0" fmla="*/ 1918161 h 3836322"/>
              <a:gd name="connsiteX1" fmla="*/ 1960870 w 3921739"/>
              <a:gd name="connsiteY1" fmla="*/ 0 h 3836322"/>
              <a:gd name="connsiteX2" fmla="*/ 3921740 w 3921739"/>
              <a:gd name="connsiteY2" fmla="*/ 1918161 h 3836322"/>
              <a:gd name="connsiteX3" fmla="*/ 1960870 w 3921739"/>
              <a:gd name="connsiteY3" fmla="*/ 3836322 h 3836322"/>
              <a:gd name="connsiteX4" fmla="*/ 0 w 3921739"/>
              <a:gd name="connsiteY4" fmla="*/ 1918161 h 38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739" h="3836322" fill="none" extrusionOk="0">
                <a:moveTo>
                  <a:pt x="0" y="1918161"/>
                </a:moveTo>
                <a:cubicBezTo>
                  <a:pt x="-18510" y="862500"/>
                  <a:pt x="808400" y="-127510"/>
                  <a:pt x="1960870" y="0"/>
                </a:cubicBezTo>
                <a:cubicBezTo>
                  <a:pt x="3098756" y="-20786"/>
                  <a:pt x="3923085" y="752918"/>
                  <a:pt x="3921740" y="1918161"/>
                </a:cubicBezTo>
                <a:cubicBezTo>
                  <a:pt x="3885329" y="2797985"/>
                  <a:pt x="3167363" y="3889493"/>
                  <a:pt x="1960870" y="3836322"/>
                </a:cubicBezTo>
                <a:cubicBezTo>
                  <a:pt x="966950" y="3998295"/>
                  <a:pt x="202320" y="2932353"/>
                  <a:pt x="0" y="1918161"/>
                </a:cubicBezTo>
                <a:close/>
              </a:path>
              <a:path w="3921739" h="3836322" stroke="0" extrusionOk="0">
                <a:moveTo>
                  <a:pt x="0" y="1918161"/>
                </a:moveTo>
                <a:cubicBezTo>
                  <a:pt x="-10224" y="919790"/>
                  <a:pt x="788216" y="37457"/>
                  <a:pt x="1960870" y="0"/>
                </a:cubicBezTo>
                <a:cubicBezTo>
                  <a:pt x="3031202" y="50687"/>
                  <a:pt x="3932995" y="788985"/>
                  <a:pt x="3921740" y="1918161"/>
                </a:cubicBezTo>
                <a:cubicBezTo>
                  <a:pt x="3932921" y="3039306"/>
                  <a:pt x="2855028" y="3907426"/>
                  <a:pt x="1960870" y="3836322"/>
                </a:cubicBezTo>
                <a:cubicBezTo>
                  <a:pt x="929511" y="3824909"/>
                  <a:pt x="6341" y="2776318"/>
                  <a:pt x="0" y="1918161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4470400" y="3263503"/>
            <a:ext cx="6417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Diskutujte: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en-US" sz="2400" b="1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Kdo</a:t>
            </a:r>
            <a:r>
              <a:rPr lang="en-US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je youtuber?</a:t>
            </a:r>
          </a:p>
          <a:p>
            <a:pPr algn="ctr"/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máte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oblíbené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youtubery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?</a:t>
            </a:r>
          </a:p>
          <a:p>
            <a:pPr algn="ctr"/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Jaká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témata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videí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vám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líbí</a:t>
            </a:r>
            <a:r>
              <a:rPr lang="en-U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? </a:t>
            </a:r>
          </a:p>
          <a:p>
            <a:endParaRPr lang="cs-CZ" dirty="0"/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46874" y="2939342"/>
            <a:ext cx="253963" cy="566565"/>
          </a:xfrm>
          <a:prstGeom prst="curvedConnector2">
            <a:avLst/>
          </a:prstGeom>
          <a:ln w="38100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fický objekt 24">
            <a:extLst>
              <a:ext uri="{FF2B5EF4-FFF2-40B4-BE49-F238E27FC236}">
                <a16:creationId xmlns:a16="http://schemas.microsoft.com/office/drawing/2014/main" id="{BE1B0FA3-E349-490C-B262-2FDDEC85F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8588" y="2969730"/>
            <a:ext cx="769697" cy="759752"/>
          </a:xfrm>
          <a:prstGeom prst="rect">
            <a:avLst/>
          </a:prstGeom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B5CFECE6-B78D-48EA-9AA1-1C6BBE1D0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30565" y="3049123"/>
            <a:ext cx="759753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-538753" y="-1212705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" y="139700"/>
            <a:ext cx="11899900" cy="519891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804306" y="1375013"/>
            <a:ext cx="7005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Placená spolupráce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Product placement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Odběratel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Recenze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Slevový kód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Merch </a:t>
            </a:r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499" y="-227100"/>
            <a:ext cx="7463791" cy="74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526F7644-2661-42A0-B41D-6A9A6474F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2352676"/>
            <a:ext cx="12026899" cy="2291960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504825"/>
            <a:ext cx="12026899" cy="1914526"/>
          </a:xfrm>
          <a:prstGeom prst="rect">
            <a:avLst/>
          </a:prstGeom>
          <a:effectLst/>
        </p:spPr>
      </p:pic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737" y="776074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7" y="1074592"/>
            <a:ext cx="9870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1a):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Promýšlej a zapisuj, za co získává youtuber svým videem peníze.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88ABB3C1-5786-4D58-B4AC-1372006C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776073"/>
            <a:ext cx="769697" cy="75975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C70D289-CF36-4704-933A-64A237C029A1}"/>
              </a:ext>
            </a:extLst>
          </p:cNvPr>
          <p:cNvSpPr txBox="1"/>
          <p:nvPr/>
        </p:nvSpPr>
        <p:spPr>
          <a:xfrm>
            <a:off x="1301153" y="2958403"/>
            <a:ext cx="95330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1b):</a:t>
            </a:r>
          </a:p>
          <a:p>
            <a:pPr algn="ctr"/>
            <a:endParaRPr lang="cs-CZ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mobilních zařízeních si pouštějte videa youtuberů, které znáte, a hledejte v nich, za co youtuber získává peníze.</a:t>
            </a:r>
          </a:p>
          <a:p>
            <a:pPr algn="ctr"/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Sdělujte si vzájemně ve skupince,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ukazujte si ve videu,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dopisujte si každý do svého rámečku, co jste našli.</a:t>
            </a:r>
          </a:p>
          <a:p>
            <a:pPr algn="ctr"/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9" name="Grafický objekt 24">
            <a:extLst>
              <a:ext uri="{FF2B5EF4-FFF2-40B4-BE49-F238E27FC236}">
                <a16:creationId xmlns:a16="http://schemas.microsoft.com/office/drawing/2014/main" id="{CDECB787-79EF-483E-AC5A-5C33697861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41" y="2659885"/>
            <a:ext cx="769697" cy="759752"/>
          </a:xfrm>
          <a:prstGeom prst="rect">
            <a:avLst/>
          </a:prstGeom>
        </p:spPr>
      </p:pic>
      <p:pic>
        <p:nvPicPr>
          <p:cNvPr id="22" name="Grafický objekt 21" descr="Chytrý telefon se souvislou výplní">
            <a:extLst>
              <a:ext uri="{FF2B5EF4-FFF2-40B4-BE49-F238E27FC236}">
                <a16:creationId xmlns:a16="http://schemas.microsoft.com/office/drawing/2014/main" id="{0D7D5AB0-CE5A-468C-9A67-058B6DC4A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0800000">
            <a:off x="4804938" y="2659885"/>
            <a:ext cx="759753" cy="7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placená spolupráce s firmou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4" y="1652588"/>
            <a:ext cx="109358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Youtuber dostává od firmy peníze nebo produkty zdarma.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Peníze dostává za: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testování produktů,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zmínku, ukázku či doporučení výrobku,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recenze,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slevový kód + odkaz na e-shop, 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soutěž o produkt…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Spolupráce by měla být označena slovy: „</a:t>
            </a:r>
            <a:r>
              <a:rPr lang="cs-CZ" i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obsahuje placenou propagaci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” nebo by to měl youtuber zmínit v komentáři.</a:t>
            </a:r>
          </a:p>
        </p:txBody>
      </p:sp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Placená spolupráce s firmou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20CAE88-569C-490F-A7BA-DB1B32D8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1" y="1690688"/>
            <a:ext cx="5292806" cy="33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08BCF1-9B7D-42ED-8613-4E878DCAA913}"/>
              </a:ext>
            </a:extLst>
          </p:cNvPr>
          <p:cNvSpPr txBox="1"/>
          <p:nvPr/>
        </p:nvSpPr>
        <p:spPr>
          <a:xfrm>
            <a:off x="3574472" y="5167312"/>
            <a:ext cx="5195455" cy="8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se slevovým kódem makeup s Týnuš Třešničkovou</a:t>
            </a:r>
          </a:p>
        </p:txBody>
      </p:sp>
    </p:spTree>
    <p:extLst>
      <p:ext uri="{BB962C8B-B14F-4D97-AF65-F5344CB8AC3E}">
        <p14:creationId xmlns:p14="http://schemas.microsoft.com/office/powerpoint/2010/main" val="59158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Product placement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8"/>
            <a:ext cx="52566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Ve videu je umístěn výrobek nebo ukázána značka.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by mělo být označeno zkratkou PP.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Pokud video není označeno PP, sledující nepozná, zda jde o placený PP nebo youtuber do videa umístil značku bez toho, aby dostal zaplaceno.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E227F0-E359-44A8-994B-84B493D6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1" y="1765063"/>
            <a:ext cx="5092699" cy="31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FCCB4E-55FC-41A1-BADD-F373981A72F6}"/>
              </a:ext>
            </a:extLst>
          </p:cNvPr>
          <p:cNvSpPr txBox="1"/>
          <p:nvPr/>
        </p:nvSpPr>
        <p:spPr>
          <a:xfrm>
            <a:off x="6235703" y="5167312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video: </a:t>
            </a:r>
            <a:r>
              <a:rPr lang="it-IT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Attack si zašel do Alza boxu</a:t>
            </a:r>
          </a:p>
        </p:txBody>
      </p:sp>
    </p:spTree>
    <p:extLst>
      <p:ext uri="{BB962C8B-B14F-4D97-AF65-F5344CB8AC3E}">
        <p14:creationId xmlns:p14="http://schemas.microsoft.com/office/powerpoint/2010/main" val="308417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Jak vydělává youtuber: Reklama na YouTube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244600"/>
            <a:ext cx="9728200" cy="5079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84C8F4-B405-44F8-8EEB-32A2307B6967}"/>
              </a:ext>
            </a:extLst>
          </p:cNvPr>
          <p:cNvSpPr txBox="1"/>
          <p:nvPr/>
        </p:nvSpPr>
        <p:spPr>
          <a:xfrm>
            <a:off x="674255" y="1652588"/>
            <a:ext cx="108827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Podíl výnosů z reklamy ve videu a na vlastním kanále: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reklamy před a v průběhu videa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reklamní bannery</a:t>
            </a:r>
          </a:p>
          <a:p>
            <a:pPr marL="914400" lvl="1" indent="-342900">
              <a:spcBef>
                <a:spcPts val="1200"/>
              </a:spcBef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překryvné proužky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FCCB4E-55FC-41A1-BADD-F373981A72F6}"/>
              </a:ext>
            </a:extLst>
          </p:cNvPr>
          <p:cNvSpPr txBox="1"/>
          <p:nvPr/>
        </p:nvSpPr>
        <p:spPr>
          <a:xfrm>
            <a:off x="6235703" y="5167312"/>
            <a:ext cx="5321297" cy="4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reklama před videem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450DEC-2122-4E06-8C61-D2C0A1A1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3" y="2390500"/>
            <a:ext cx="4903211" cy="28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10012</TotalTime>
  <Words>917</Words>
  <Application>Microsoft Office PowerPoint</Application>
  <PresentationFormat>Širokoúhlá obrazovka</PresentationFormat>
  <Paragraphs>116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Source Code Pro</vt:lpstr>
      <vt:lpstr>Office Theme</vt:lpstr>
      <vt:lpstr>Youtubeři  </vt:lpstr>
      <vt:lpstr>Vítejte ve světě online marketingu, kterým vás provede Marek a Markéta </vt:lpstr>
      <vt:lpstr>Prezentace aplikace PowerPoint</vt:lpstr>
      <vt:lpstr>Prezentace aplikace PowerPoint</vt:lpstr>
      <vt:lpstr>Prezentace aplikace PowerPoint</vt:lpstr>
      <vt:lpstr>Jak vydělává youtuber: placená spolupráce s firmou</vt:lpstr>
      <vt:lpstr>Jak vydělává youtuber: Placená spolupráce s firmou</vt:lpstr>
      <vt:lpstr>Jak vydělává youtuber: Product placement</vt:lpstr>
      <vt:lpstr>Jak vydělává youtuber: Reklama na YouTube</vt:lpstr>
      <vt:lpstr>Jak vydělává youtuber: Reklama</vt:lpstr>
      <vt:lpstr>Jak vydělává youtuber: Placené členství</vt:lpstr>
      <vt:lpstr>Jak vydělává youtuber: Merch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Těšíme se na příště!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133</cp:revision>
  <dcterms:created xsi:type="dcterms:W3CDTF">2022-10-12T13:33:50Z</dcterms:created>
  <dcterms:modified xsi:type="dcterms:W3CDTF">2023-07-13T18:22:21Z</dcterms:modified>
</cp:coreProperties>
</file>