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hmwzoTbrpwv+UjTcI/cdjhgL+h8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cs-CZ"/>
              <a:t>Zdroj https://www.tintin.com/en/albums/tintin-in-the-congo </a:t>
            </a:r>
            <a:endParaRPr/>
          </a:p>
        </p:txBody>
      </p:sp>
      <p:sp>
        <p:nvSpPr>
          <p:cNvPr id="93" name="Google Shape;93;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 name="Google Shape;9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2bc2e5cb1ce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2bc2e5cb1ce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g2bc2e5cb1ce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cs-CZ"/>
              <a:t>4</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Úvodní snímek" type="title">
  <p:cSld name="TITLE">
    <p:spTree>
      <p:nvGrpSpPr>
        <p:cNvPr id="1" name="Shape 15"/>
        <p:cNvGrpSpPr/>
        <p:nvPr/>
      </p:nvGrpSpPr>
      <p:grpSpPr>
        <a:xfrm>
          <a:off x="0" y="0"/>
          <a:ext cx="0" cy="0"/>
          <a:chOff x="0" y="0"/>
          <a:chExt cx="0" cy="0"/>
        </a:xfrm>
      </p:grpSpPr>
      <p:sp>
        <p:nvSpPr>
          <p:cNvPr id="16" name="Google Shape;16;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Nadpis a svislý text" type="vertTx">
  <p:cSld name="VERTICAL_TEXT">
    <p:spTree>
      <p:nvGrpSpPr>
        <p:cNvPr id="1" name="Shape 72"/>
        <p:cNvGrpSpPr/>
        <p:nvPr/>
      </p:nvGrpSpPr>
      <p:grpSpPr>
        <a:xfrm>
          <a:off x="0" y="0"/>
          <a:ext cx="0" cy="0"/>
          <a:chOff x="0" y="0"/>
          <a:chExt cx="0" cy="0"/>
        </a:xfrm>
      </p:grpSpPr>
      <p:sp>
        <p:nvSpPr>
          <p:cNvPr id="73" name="Google Shape;7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vislý nadpis a text" type="vertTitleAndTx">
  <p:cSld name="VERTICAL_TITLE_AND_VERTICAL_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Nadpis a obsah" type="obj">
  <p:cSld name="OBJECT">
    <p:spTree>
      <p:nvGrpSpPr>
        <p:cNvPr id="1" name="Shape 21"/>
        <p:cNvGrpSpPr/>
        <p:nvPr/>
      </p:nvGrpSpPr>
      <p:grpSpPr>
        <a:xfrm>
          <a:off x="0" y="0"/>
          <a:ext cx="0" cy="0"/>
          <a:chOff x="0" y="0"/>
          <a:chExt cx="0" cy="0"/>
        </a:xfrm>
      </p:grpSpPr>
      <p:sp>
        <p:nvSpPr>
          <p:cNvPr id="22" name="Google Shape;22;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Záhlaví oddílu" type="secHead">
  <p:cSld name="SECTION_HEADER">
    <p:spTree>
      <p:nvGrpSpPr>
        <p:cNvPr id="1" name="Shape 27"/>
        <p:cNvGrpSpPr/>
        <p:nvPr/>
      </p:nvGrpSpPr>
      <p:grpSpPr>
        <a:xfrm>
          <a:off x="0" y="0"/>
          <a:ext cx="0" cy="0"/>
          <a:chOff x="0" y="0"/>
          <a:chExt cx="0" cy="0"/>
        </a:xfrm>
      </p:grpSpPr>
      <p:sp>
        <p:nvSpPr>
          <p:cNvPr id="28" name="Google Shape;28;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va obsahy" type="twoObj">
  <p:cSld name="TWO_OBJECTS">
    <p:spTree>
      <p:nvGrpSpPr>
        <p:cNvPr id="1" name="Shape 33"/>
        <p:cNvGrpSpPr/>
        <p:nvPr/>
      </p:nvGrpSpPr>
      <p:grpSpPr>
        <a:xfrm>
          <a:off x="0" y="0"/>
          <a:ext cx="0" cy="0"/>
          <a:chOff x="0" y="0"/>
          <a:chExt cx="0" cy="0"/>
        </a:xfrm>
      </p:grpSpPr>
      <p:sp>
        <p:nvSpPr>
          <p:cNvPr id="34" name="Google Shape;34;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orovnání" type="twoTxTwoObj">
  <p:cSld name="TWO_OBJECTS_WITH_TEXT">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Jenom nadpis" type="titleOnly">
  <p:cSld name="TITLE_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rázdný" type="blank">
  <p:cSld name="BLANK">
    <p:spTree>
      <p:nvGrpSpPr>
        <p:cNvPr id="1" name="Shape 54"/>
        <p:cNvGrpSpPr/>
        <p:nvPr/>
      </p:nvGrpSpPr>
      <p:grpSpPr>
        <a:xfrm>
          <a:off x="0" y="0"/>
          <a:ext cx="0" cy="0"/>
          <a:chOff x="0" y="0"/>
          <a:chExt cx="0" cy="0"/>
        </a:xfrm>
      </p:grpSpPr>
      <p:sp>
        <p:nvSpPr>
          <p:cNvPr id="55" name="Google Shape;5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bsah s titulkem" type="objTx">
  <p:cSld name="OBJECT_WITH_CAPTION_TEXT">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brázek s titulkem" type="picTx">
  <p:cSld name="PICTURE_WITH_CAPTION_TEXT">
    <p:spTree>
      <p:nvGrpSpPr>
        <p:cNvPr id="1" name="Shape 65"/>
        <p:cNvGrpSpPr/>
        <p:nvPr/>
      </p:nvGrpSpPr>
      <p:grpSpPr>
        <a:xfrm>
          <a:off x="0" y="0"/>
          <a:ext cx="0" cy="0"/>
          <a:chOff x="0" y="0"/>
          <a:chExt cx="0" cy="0"/>
        </a:xfrm>
      </p:grpSpPr>
      <p:sp>
        <p:nvSpPr>
          <p:cNvPr id="66" name="Google Shape;66;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0"/>
          <p:cNvSpPr>
            <a:spLocks noGrp="1"/>
          </p:cNvSpPr>
          <p:nvPr>
            <p:ph type="pic" idx="2"/>
          </p:nvPr>
        </p:nvSpPr>
        <p:spPr>
          <a:xfrm>
            <a:off x="5183188" y="987425"/>
            <a:ext cx="6172200" cy="4873625"/>
          </a:xfrm>
          <a:prstGeom prst="rect">
            <a:avLst/>
          </a:prstGeom>
          <a:noFill/>
          <a:ln>
            <a:noFill/>
          </a:ln>
        </p:spPr>
      </p:sp>
      <p:sp>
        <p:nvSpPr>
          <p:cNvPr id="68" name="Google Shape;68;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CZ"/>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Tintin_in_the_Congo"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wionews.com/entertainment/lifestyle/news-tintin-comic-updates-its-book-after-facing-criticism-over-racist-content-668626"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Calibri"/>
              <a:buNone/>
            </a:pPr>
            <a:r>
              <a:rPr lang="cs-CZ"/>
              <a:t>Měl by být zakázán Tintin?</a:t>
            </a:r>
            <a:endParaRPr/>
          </a:p>
        </p:txBody>
      </p:sp>
      <p:sp>
        <p:nvSpPr>
          <p:cNvPr id="89" name="Google Shape;89;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cs-CZ"/>
              <a:t>odraz a dědictví kolonialismu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pic>
        <p:nvPicPr>
          <p:cNvPr id="95" name="Google Shape;95;p3" descr="Tintin in the Congo — Tintin.com"/>
          <p:cNvPicPr preferRelativeResize="0"/>
          <p:nvPr/>
        </p:nvPicPr>
        <p:blipFill rotWithShape="1">
          <a:blip r:embed="rId3">
            <a:alphaModFix/>
          </a:blip>
          <a:srcRect/>
          <a:stretch/>
        </p:blipFill>
        <p:spPr>
          <a:xfrm>
            <a:off x="2449513" y="0"/>
            <a:ext cx="7291387" cy="6858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
          <p:cNvSpPr txBox="1"/>
          <p:nvPr/>
        </p:nvSpPr>
        <p:spPr>
          <a:xfrm>
            <a:off x="0" y="160250"/>
            <a:ext cx="12192000" cy="6159900"/>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cs-CZ" sz="2800" b="0" i="0" u="none" strike="noStrike" cap="none" dirty="0" err="1">
                <a:solidFill>
                  <a:schemeClr val="dk1"/>
                </a:solidFill>
                <a:latin typeface="Calibri"/>
                <a:ea typeface="Calibri"/>
                <a:cs typeface="Calibri"/>
                <a:sym typeface="Calibri"/>
              </a:rPr>
              <a:t>Tintin</a:t>
            </a:r>
            <a:r>
              <a:rPr lang="cs-CZ" sz="2800" b="0" i="0" u="none" strike="noStrike" cap="none" dirty="0">
                <a:solidFill>
                  <a:schemeClr val="dk1"/>
                </a:solidFill>
                <a:latin typeface="Calibri"/>
                <a:ea typeface="Calibri"/>
                <a:cs typeface="Calibri"/>
                <a:sym typeface="Calibri"/>
              </a:rPr>
              <a:t> v Kongu je druhý díl </a:t>
            </a:r>
            <a:r>
              <a:rPr lang="cs-CZ" sz="2800" b="0" i="0" u="none" strike="noStrike" cap="none" dirty="0" err="1">
                <a:solidFill>
                  <a:schemeClr val="dk1"/>
                </a:solidFill>
                <a:latin typeface="Calibri"/>
                <a:ea typeface="Calibri"/>
                <a:cs typeface="Calibri"/>
                <a:sym typeface="Calibri"/>
              </a:rPr>
              <a:t>Tintinova</a:t>
            </a:r>
            <a:r>
              <a:rPr lang="cs-CZ" sz="2800" b="0" i="0" u="none" strike="noStrike" cap="none" dirty="0">
                <a:solidFill>
                  <a:schemeClr val="dk1"/>
                </a:solidFill>
                <a:latin typeface="Calibri"/>
                <a:ea typeface="Calibri"/>
                <a:cs typeface="Calibri"/>
                <a:sym typeface="Calibri"/>
              </a:rPr>
              <a:t> dobrodružství, série komiksů od belgického výtvarníka komiksů </a:t>
            </a:r>
            <a:r>
              <a:rPr lang="cs-CZ" sz="2800" b="0" i="0" u="none" strike="noStrike" cap="none" dirty="0" err="1">
                <a:solidFill>
                  <a:schemeClr val="dk1"/>
                </a:solidFill>
                <a:latin typeface="Calibri"/>
                <a:ea typeface="Calibri"/>
                <a:cs typeface="Calibri"/>
                <a:sym typeface="Calibri"/>
              </a:rPr>
              <a:t>Hergého</a:t>
            </a:r>
            <a:r>
              <a:rPr lang="cs-CZ" sz="2800" b="0" i="0" u="none" strike="noStrike" cap="none" dirty="0">
                <a:solidFill>
                  <a:schemeClr val="dk1"/>
                </a:solidFill>
                <a:latin typeface="Calibri"/>
                <a:ea typeface="Calibri"/>
                <a:cs typeface="Calibri"/>
                <a:sym typeface="Calibri"/>
              </a:rPr>
              <a:t>. Na objednávku konzervativních belgických novin </a:t>
            </a:r>
            <a:r>
              <a:rPr lang="cs-CZ" sz="2800" b="0" i="0" u="none" strike="noStrike" cap="none" dirty="0" err="1">
                <a:solidFill>
                  <a:schemeClr val="dk1"/>
                </a:solidFill>
                <a:latin typeface="Calibri"/>
                <a:ea typeface="Calibri"/>
                <a:cs typeface="Calibri"/>
                <a:sym typeface="Calibri"/>
              </a:rPr>
              <a:t>Le</a:t>
            </a:r>
            <a:r>
              <a:rPr lang="cs-CZ" sz="2800" b="0" i="0" u="none" strike="noStrike" cap="none" dirty="0">
                <a:solidFill>
                  <a:schemeClr val="dk1"/>
                </a:solidFill>
                <a:latin typeface="Calibri"/>
                <a:ea typeface="Calibri"/>
                <a:cs typeface="Calibri"/>
                <a:sym typeface="Calibri"/>
              </a:rPr>
              <a:t> </a:t>
            </a:r>
            <a:r>
              <a:rPr lang="cs-CZ" sz="2800" b="0" i="0" u="none" strike="noStrike" cap="none" dirty="0" err="1">
                <a:solidFill>
                  <a:schemeClr val="dk1"/>
                </a:solidFill>
                <a:latin typeface="Calibri"/>
                <a:ea typeface="Calibri"/>
                <a:cs typeface="Calibri"/>
                <a:sym typeface="Calibri"/>
              </a:rPr>
              <a:t>Vingtième</a:t>
            </a:r>
            <a:r>
              <a:rPr lang="cs-CZ" sz="2800" b="0" i="0" u="none" strike="noStrike" cap="none" dirty="0">
                <a:solidFill>
                  <a:schemeClr val="dk1"/>
                </a:solidFill>
                <a:latin typeface="Calibri"/>
                <a:ea typeface="Calibri"/>
                <a:cs typeface="Calibri"/>
                <a:sym typeface="Calibri"/>
              </a:rPr>
              <a:t> </a:t>
            </a:r>
            <a:r>
              <a:rPr lang="cs-CZ" sz="2800" b="0" i="0" u="none" strike="noStrike" cap="none" dirty="0" err="1">
                <a:solidFill>
                  <a:schemeClr val="dk1"/>
                </a:solidFill>
                <a:latin typeface="Calibri"/>
                <a:ea typeface="Calibri"/>
                <a:cs typeface="Calibri"/>
                <a:sym typeface="Calibri"/>
              </a:rPr>
              <a:t>Siècle</a:t>
            </a:r>
            <a:r>
              <a:rPr lang="cs-CZ" sz="2800" b="0" i="0" u="none" strike="noStrike" cap="none" dirty="0">
                <a:solidFill>
                  <a:schemeClr val="dk1"/>
                </a:solidFill>
                <a:latin typeface="Calibri"/>
                <a:ea typeface="Calibri"/>
                <a:cs typeface="Calibri"/>
                <a:sym typeface="Calibri"/>
              </a:rPr>
              <a:t> pro svou dětskou přílohu </a:t>
            </a:r>
            <a:r>
              <a:rPr lang="cs-CZ" sz="2800" b="0" i="0" u="none" strike="noStrike" cap="none" dirty="0" err="1">
                <a:solidFill>
                  <a:schemeClr val="dk1"/>
                </a:solidFill>
                <a:latin typeface="Calibri"/>
                <a:ea typeface="Calibri"/>
                <a:cs typeface="Calibri"/>
                <a:sym typeface="Calibri"/>
              </a:rPr>
              <a:t>Le</a:t>
            </a:r>
            <a:r>
              <a:rPr lang="cs-CZ" sz="2800" b="0" i="0" u="none" strike="noStrike" cap="none" dirty="0">
                <a:solidFill>
                  <a:schemeClr val="dk1"/>
                </a:solidFill>
                <a:latin typeface="Calibri"/>
                <a:ea typeface="Calibri"/>
                <a:cs typeface="Calibri"/>
                <a:sym typeface="Calibri"/>
              </a:rPr>
              <a:t> Petit </a:t>
            </a:r>
            <a:r>
              <a:rPr lang="cs-CZ" sz="2800" b="0" i="0" u="none" strike="noStrike" cap="none" dirty="0" err="1">
                <a:solidFill>
                  <a:schemeClr val="dk1"/>
                </a:solidFill>
                <a:latin typeface="Calibri"/>
                <a:ea typeface="Calibri"/>
                <a:cs typeface="Calibri"/>
                <a:sym typeface="Calibri"/>
              </a:rPr>
              <a:t>Vingtième</a:t>
            </a:r>
            <a:r>
              <a:rPr lang="cs-CZ" sz="2800" b="0" i="0" u="none" strike="noStrike" cap="none" dirty="0">
                <a:solidFill>
                  <a:schemeClr val="dk1"/>
                </a:solidFill>
                <a:latin typeface="Calibri"/>
                <a:ea typeface="Calibri"/>
                <a:cs typeface="Calibri"/>
                <a:sym typeface="Calibri"/>
              </a:rPr>
              <a:t> vycházel každý týden od května 1930 do června 1931, než byl v roce 1931 publikován ve sborníku v </a:t>
            </a:r>
            <a:r>
              <a:rPr lang="cs-CZ" sz="2800" b="0" i="0" u="none" strike="noStrike" cap="none" dirty="0" err="1">
                <a:solidFill>
                  <a:schemeClr val="dk1"/>
                </a:solidFill>
                <a:latin typeface="Calibri"/>
                <a:ea typeface="Calibri"/>
                <a:cs typeface="Calibri"/>
                <a:sym typeface="Calibri"/>
              </a:rPr>
              <a:t>Éditions</a:t>
            </a:r>
            <a:r>
              <a:rPr lang="cs-CZ" sz="2800" b="0" i="0" u="none" strike="noStrike" cap="none" dirty="0">
                <a:solidFill>
                  <a:schemeClr val="dk1"/>
                </a:solidFill>
                <a:latin typeface="Calibri"/>
                <a:ea typeface="Calibri"/>
                <a:cs typeface="Calibri"/>
                <a:sym typeface="Calibri"/>
              </a:rPr>
              <a:t> de Petit </a:t>
            </a:r>
            <a:r>
              <a:rPr lang="cs-CZ" sz="2800" b="0" i="0" u="none" strike="noStrike" cap="none" dirty="0" err="1">
                <a:solidFill>
                  <a:schemeClr val="dk1"/>
                </a:solidFill>
                <a:latin typeface="Calibri"/>
                <a:ea typeface="Calibri"/>
                <a:cs typeface="Calibri"/>
                <a:sym typeface="Calibri"/>
              </a:rPr>
              <a:t>Vingtième</a:t>
            </a:r>
            <a:r>
              <a:rPr lang="cs-CZ" sz="2800" b="0" i="0" u="none" strike="noStrike" cap="none" dirty="0">
                <a:solidFill>
                  <a:schemeClr val="dk1"/>
                </a:solidFill>
                <a:latin typeface="Calibri"/>
                <a:ea typeface="Calibri"/>
                <a:cs typeface="Calibri"/>
                <a:sym typeface="Calibri"/>
              </a:rPr>
              <a:t>. Příběh vypráví o mladém belgickém reportérovi </a:t>
            </a:r>
            <a:r>
              <a:rPr lang="cs-CZ" sz="2800" b="0" i="0" u="none" strike="noStrike" cap="none" dirty="0" err="1">
                <a:solidFill>
                  <a:schemeClr val="dk1"/>
                </a:solidFill>
                <a:latin typeface="Calibri"/>
                <a:ea typeface="Calibri"/>
                <a:cs typeface="Calibri"/>
                <a:sym typeface="Calibri"/>
              </a:rPr>
              <a:t>Tintinovi</a:t>
            </a:r>
            <a:r>
              <a:rPr lang="cs-CZ" sz="2800" b="0" i="0" u="none" strike="noStrike" cap="none" dirty="0">
                <a:solidFill>
                  <a:schemeClr val="dk1"/>
                </a:solidFill>
                <a:latin typeface="Calibri"/>
                <a:ea typeface="Calibri"/>
                <a:cs typeface="Calibri"/>
                <a:sym typeface="Calibri"/>
              </a:rPr>
              <a:t> a jeho psu </a:t>
            </a:r>
            <a:r>
              <a:rPr lang="cs-CZ" sz="2800" b="0" i="0" u="none" strike="noStrike" cap="none" dirty="0" err="1">
                <a:solidFill>
                  <a:schemeClr val="dk1"/>
                </a:solidFill>
                <a:latin typeface="Calibri"/>
                <a:ea typeface="Calibri"/>
                <a:cs typeface="Calibri"/>
                <a:sym typeface="Calibri"/>
              </a:rPr>
              <a:t>Snowym</a:t>
            </a:r>
            <a:r>
              <a:rPr lang="cs-CZ" sz="2800" b="0" i="0" u="none" strike="noStrike" cap="none" dirty="0">
                <a:solidFill>
                  <a:schemeClr val="dk1"/>
                </a:solidFill>
                <a:latin typeface="Calibri"/>
                <a:ea typeface="Calibri"/>
                <a:cs typeface="Calibri"/>
                <a:sym typeface="Calibri"/>
              </a:rPr>
              <a:t>, kteří jsou vysláni do Belgického Konga podávat zprávy o dění v zemi. Uprostřed různých setkání s původními konžskými lidmi a divokými zvířaty </a:t>
            </a:r>
            <a:r>
              <a:rPr lang="cs-CZ" sz="2800" b="0" i="0" u="none" strike="noStrike" cap="none" dirty="0" err="1">
                <a:solidFill>
                  <a:schemeClr val="dk1"/>
                </a:solidFill>
                <a:latin typeface="Calibri"/>
                <a:ea typeface="Calibri"/>
                <a:cs typeface="Calibri"/>
                <a:sym typeface="Calibri"/>
              </a:rPr>
              <a:t>Tintin</a:t>
            </a:r>
            <a:r>
              <a:rPr lang="cs-CZ" sz="2800" b="0" i="0" u="none" strike="noStrike" cap="none" dirty="0">
                <a:solidFill>
                  <a:schemeClr val="dk1"/>
                </a:solidFill>
                <a:latin typeface="Calibri"/>
                <a:ea typeface="Calibri"/>
                <a:cs typeface="Calibri"/>
                <a:sym typeface="Calibri"/>
              </a:rPr>
              <a:t> odhalí zločinnou operaci pašování diamantů, kterou vede americký gangster Al </a:t>
            </a:r>
            <a:r>
              <a:rPr lang="cs-CZ" sz="2800" b="0" i="0" u="none" strike="noStrike" cap="none" dirty="0" err="1">
                <a:solidFill>
                  <a:schemeClr val="dk1"/>
                </a:solidFill>
                <a:latin typeface="Calibri"/>
                <a:ea typeface="Calibri"/>
                <a:cs typeface="Calibri"/>
                <a:sym typeface="Calibri"/>
              </a:rPr>
              <a:t>Capone</a:t>
            </a:r>
            <a:r>
              <a:rPr lang="cs-CZ" sz="2800" b="0" i="0" u="none" strike="noStrike" cap="none" dirty="0">
                <a:solidFill>
                  <a:schemeClr val="dk1"/>
                </a:solidFill>
                <a:latin typeface="Calibri"/>
                <a:ea typeface="Calibri"/>
                <a:cs typeface="Calibri"/>
                <a:sym typeface="Calibri"/>
              </a:rPr>
              <a:t>.</a:t>
            </a:r>
            <a:r>
              <a:rPr lang="cs-CZ" sz="2800" dirty="0">
                <a:solidFill>
                  <a:schemeClr val="dk1"/>
                </a:solidFill>
                <a:latin typeface="Calibri"/>
                <a:ea typeface="Calibri"/>
                <a:cs typeface="Calibri"/>
                <a:sym typeface="Calibri"/>
              </a:rPr>
              <a:t> Zatímco v době svého vydání byl komiks přijímán s nadšením, ve druhé polovině 20. st. a na začátku 21. st. byl již silně kritizován pro rasistické a koloniální vyznění. Proběhlo dokonce několik soudů o to, že komiks má být zakázán nebo alespoň omezen.</a:t>
            </a:r>
            <a:endParaRPr dirty="0"/>
          </a:p>
          <a:p>
            <a:pPr marL="0" marR="0" lvl="0" indent="0" algn="l" rtl="0">
              <a:lnSpc>
                <a:spcPct val="107000"/>
              </a:lnSpc>
              <a:spcBef>
                <a:spcPts val="800"/>
              </a:spcBef>
              <a:spcAft>
                <a:spcPts val="0"/>
              </a:spcAft>
              <a:buNone/>
            </a:pPr>
            <a:r>
              <a:rPr lang="cs-CZ" sz="2800" b="0" i="0" u="none" strike="noStrike" cap="none" dirty="0">
                <a:solidFill>
                  <a:schemeClr val="dk1"/>
                </a:solidFill>
                <a:latin typeface="Calibri"/>
                <a:ea typeface="Calibri"/>
                <a:cs typeface="Calibri"/>
                <a:sym typeface="Calibri"/>
              </a:rPr>
              <a:t>(Zdroj, upraveno a kráceno </a:t>
            </a:r>
            <a:r>
              <a:rPr lang="cs-CZ" sz="2800" b="0" i="0" u="sng" strike="noStrike" cap="none" dirty="0">
                <a:solidFill>
                  <a:srgbClr val="0563C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https://en.wikipedia.org/wiki/</a:t>
            </a:r>
            <a:r>
              <a:rPr lang="cs-CZ" sz="2800" b="0" i="0" u="sng" strike="noStrike" cap="none" dirty="0" err="1">
                <a:solidFill>
                  <a:srgbClr val="0563C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Tintin_in_the_Congo</a:t>
            </a:r>
            <a:r>
              <a:rPr lang="cs-CZ" sz="2800" b="0" i="0" u="none" strike="noStrike" cap="none" dirty="0">
                <a:solidFill>
                  <a:schemeClr val="dk1"/>
                </a:solidFill>
                <a:latin typeface="Calibri"/>
                <a:ea typeface="Calibri"/>
                <a:cs typeface="Calibri"/>
                <a:sym typeface="Calibri"/>
              </a:rPr>
              <a:t>)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2bc2e5cb1ce_0_0"/>
          <p:cNvSpPr txBox="1"/>
          <p:nvPr/>
        </p:nvSpPr>
        <p:spPr>
          <a:xfrm>
            <a:off x="0" y="0"/>
            <a:ext cx="12192000" cy="6568500"/>
          </a:xfrm>
          <a:prstGeom prst="rect">
            <a:avLst/>
          </a:prstGeom>
          <a:noFill/>
          <a:ln>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None/>
            </a:pPr>
            <a:r>
              <a:rPr lang="cs-CZ" sz="1900" dirty="0">
                <a:solidFill>
                  <a:schemeClr val="dk1"/>
                </a:solidFill>
                <a:latin typeface="Calibri"/>
                <a:ea typeface="Calibri"/>
                <a:cs typeface="Calibri"/>
                <a:sym typeface="Calibri"/>
              </a:rPr>
              <a:t>„Nové vydání nese předmluvu vysvětlující koloniální kontext té doby. Obsahuje také vylepšení příběhu. V jednu chvíli </a:t>
            </a:r>
            <a:r>
              <a:rPr lang="cs-CZ" sz="1900" dirty="0" err="1">
                <a:solidFill>
                  <a:schemeClr val="dk1"/>
                </a:solidFill>
                <a:latin typeface="Calibri"/>
                <a:ea typeface="Calibri"/>
                <a:cs typeface="Calibri"/>
                <a:sym typeface="Calibri"/>
              </a:rPr>
              <a:t>Tintin</a:t>
            </a:r>
            <a:r>
              <a:rPr lang="cs-CZ" sz="1900" dirty="0">
                <a:solidFill>
                  <a:schemeClr val="dk1"/>
                </a:solidFill>
                <a:latin typeface="Calibri"/>
                <a:ea typeface="Calibri"/>
                <a:cs typeface="Calibri"/>
                <a:sym typeface="Calibri"/>
              </a:rPr>
              <a:t> učí africké dítě matematiku, zatímco v originále učí dítě, že jeho domovskou zemí je Belgie. (…) Tento svazek se vrací do doby, která je naštěstí pryč, kdy bylo přijatelné považovat černochy za méněcenné,“ řekl agentuře AFP Patrick </a:t>
            </a:r>
            <a:r>
              <a:rPr lang="cs-CZ" sz="1900" dirty="0" err="1">
                <a:solidFill>
                  <a:schemeClr val="dk1"/>
                </a:solidFill>
                <a:latin typeface="Calibri"/>
                <a:ea typeface="Calibri"/>
                <a:cs typeface="Calibri"/>
                <a:sym typeface="Calibri"/>
              </a:rPr>
              <a:t>Lozes</a:t>
            </a:r>
            <a:r>
              <a:rPr lang="cs-CZ" sz="1900" dirty="0">
                <a:solidFill>
                  <a:schemeClr val="dk1"/>
                </a:solidFill>
                <a:latin typeface="Calibri"/>
                <a:ea typeface="Calibri"/>
                <a:cs typeface="Calibri"/>
                <a:sym typeface="Calibri"/>
              </a:rPr>
              <a:t>, zakladatel federace antirasistických asociací CRAN. Uvítal přidání předmluvy, která se podle něj vydala „správným směrem“.</a:t>
            </a:r>
            <a:endParaRPr sz="1900" dirty="0">
              <a:solidFill>
                <a:schemeClr val="dk1"/>
              </a:solidFill>
              <a:latin typeface="Calibri"/>
              <a:ea typeface="Calibri"/>
              <a:cs typeface="Calibri"/>
              <a:sym typeface="Calibri"/>
            </a:endParaRPr>
          </a:p>
          <a:p>
            <a:pPr marL="0" lvl="0" indent="0" algn="just" rtl="0">
              <a:lnSpc>
                <a:spcPct val="107916"/>
              </a:lnSpc>
              <a:spcBef>
                <a:spcPts val="800"/>
              </a:spcBef>
              <a:spcAft>
                <a:spcPts val="0"/>
              </a:spcAft>
              <a:buNone/>
            </a:pPr>
            <a:r>
              <a:rPr lang="cs-CZ" sz="1900" dirty="0">
                <a:solidFill>
                  <a:schemeClr val="dk1"/>
                </a:solidFill>
                <a:latin typeface="Calibri"/>
                <a:ea typeface="Calibri"/>
                <a:cs typeface="Calibri"/>
                <a:sym typeface="Calibri"/>
              </a:rPr>
              <a:t>Předmluva, kterou napsal Philippe </a:t>
            </a:r>
            <a:r>
              <a:rPr lang="cs-CZ" sz="1900" dirty="0" err="1">
                <a:solidFill>
                  <a:schemeClr val="dk1"/>
                </a:solidFill>
                <a:latin typeface="Calibri"/>
                <a:ea typeface="Calibri"/>
                <a:cs typeface="Calibri"/>
                <a:sym typeface="Calibri"/>
              </a:rPr>
              <a:t>Goddin</a:t>
            </a:r>
            <a:r>
              <a:rPr lang="cs-CZ" sz="1900" dirty="0">
                <a:solidFill>
                  <a:schemeClr val="dk1"/>
                </a:solidFill>
                <a:latin typeface="Calibri"/>
                <a:ea typeface="Calibri"/>
                <a:cs typeface="Calibri"/>
                <a:sym typeface="Calibri"/>
              </a:rPr>
              <a:t> – šéf sdružení Přátelé </a:t>
            </a:r>
            <a:r>
              <a:rPr lang="cs-CZ" sz="1900" dirty="0" err="1">
                <a:solidFill>
                  <a:schemeClr val="dk1"/>
                </a:solidFill>
                <a:latin typeface="Calibri"/>
                <a:ea typeface="Calibri"/>
                <a:cs typeface="Calibri"/>
                <a:sym typeface="Calibri"/>
              </a:rPr>
              <a:t>Hergého</a:t>
            </a:r>
            <a:r>
              <a:rPr lang="cs-CZ" sz="1900" dirty="0">
                <a:solidFill>
                  <a:schemeClr val="dk1"/>
                </a:solidFill>
                <a:latin typeface="Calibri"/>
                <a:ea typeface="Calibri"/>
                <a:cs typeface="Calibri"/>
                <a:sym typeface="Calibri"/>
              </a:rPr>
              <a:t> (poznámka: autora </a:t>
            </a:r>
            <a:r>
              <a:rPr lang="cs-CZ" sz="1900" dirty="0" err="1">
                <a:solidFill>
                  <a:schemeClr val="dk1"/>
                </a:solidFill>
                <a:latin typeface="Calibri"/>
                <a:ea typeface="Calibri"/>
                <a:cs typeface="Calibri"/>
                <a:sym typeface="Calibri"/>
              </a:rPr>
              <a:t>Tintina</a:t>
            </a:r>
            <a:r>
              <a:rPr lang="cs-CZ" sz="1900" dirty="0">
                <a:solidFill>
                  <a:schemeClr val="dk1"/>
                </a:solidFill>
                <a:latin typeface="Calibri"/>
                <a:ea typeface="Calibri"/>
                <a:cs typeface="Calibri"/>
                <a:sym typeface="Calibri"/>
              </a:rPr>
              <a:t>) – se zabývá především obhajobou </a:t>
            </a:r>
            <a:r>
              <a:rPr lang="cs-CZ" sz="1900" dirty="0" err="1">
                <a:solidFill>
                  <a:schemeClr val="dk1"/>
                </a:solidFill>
                <a:latin typeface="Calibri"/>
                <a:ea typeface="Calibri"/>
                <a:cs typeface="Calibri"/>
                <a:sym typeface="Calibri"/>
              </a:rPr>
              <a:t>Tintinova</a:t>
            </a:r>
            <a:r>
              <a:rPr lang="cs-CZ" sz="1900" dirty="0">
                <a:solidFill>
                  <a:schemeClr val="dk1"/>
                </a:solidFill>
                <a:latin typeface="Calibri"/>
                <a:ea typeface="Calibri"/>
                <a:cs typeface="Calibri"/>
                <a:sym typeface="Calibri"/>
              </a:rPr>
              <a:t> tvůrce obviňovaného z rasismu. „Proti tomuto obvinění se energicky bránil,“ napsal. „S radostí se vysmíval všem, bílým i černým.“ V rozhovoru pro agenturu AFP </a:t>
            </a:r>
            <a:r>
              <a:rPr lang="cs-CZ" sz="1900" dirty="0" err="1">
                <a:solidFill>
                  <a:schemeClr val="dk1"/>
                </a:solidFill>
                <a:latin typeface="Calibri"/>
                <a:ea typeface="Calibri"/>
                <a:cs typeface="Calibri"/>
                <a:sym typeface="Calibri"/>
              </a:rPr>
              <a:t>Goddin</a:t>
            </a:r>
            <a:r>
              <a:rPr lang="cs-CZ" sz="1900" dirty="0">
                <a:solidFill>
                  <a:schemeClr val="dk1"/>
                </a:solidFill>
                <a:latin typeface="Calibri"/>
                <a:ea typeface="Calibri"/>
                <a:cs typeface="Calibri"/>
                <a:sym typeface="Calibri"/>
              </a:rPr>
              <a:t> řekl, že „mezi karikaturou a rasismem je tenká hranice, on tuto hranici nepřekročil“.</a:t>
            </a:r>
            <a:endParaRPr sz="1900" dirty="0">
              <a:solidFill>
                <a:schemeClr val="dk1"/>
              </a:solidFill>
              <a:latin typeface="Calibri"/>
              <a:ea typeface="Calibri"/>
              <a:cs typeface="Calibri"/>
              <a:sym typeface="Calibri"/>
            </a:endParaRPr>
          </a:p>
          <a:p>
            <a:pPr marL="0" lvl="0" indent="0" algn="just" rtl="0">
              <a:lnSpc>
                <a:spcPct val="107916"/>
              </a:lnSpc>
              <a:spcBef>
                <a:spcPts val="800"/>
              </a:spcBef>
              <a:spcAft>
                <a:spcPts val="0"/>
              </a:spcAft>
              <a:buNone/>
            </a:pPr>
            <a:r>
              <a:rPr lang="cs-CZ" sz="1900" dirty="0">
                <a:solidFill>
                  <a:schemeClr val="dk1"/>
                </a:solidFill>
                <a:latin typeface="Calibri"/>
                <a:ea typeface="Calibri"/>
                <a:cs typeface="Calibri"/>
                <a:sym typeface="Calibri"/>
              </a:rPr>
              <a:t>Pascal </a:t>
            </a:r>
            <a:r>
              <a:rPr lang="cs-CZ" sz="1900" dirty="0" err="1">
                <a:solidFill>
                  <a:schemeClr val="dk1"/>
                </a:solidFill>
                <a:latin typeface="Calibri"/>
                <a:ea typeface="Calibri"/>
                <a:cs typeface="Calibri"/>
                <a:sym typeface="Calibri"/>
              </a:rPr>
              <a:t>Blanchard</a:t>
            </a:r>
            <a:r>
              <a:rPr lang="cs-CZ" sz="1900" dirty="0">
                <a:solidFill>
                  <a:schemeClr val="dk1"/>
                </a:solidFill>
                <a:latin typeface="Calibri"/>
                <a:ea typeface="Calibri"/>
                <a:cs typeface="Calibri"/>
                <a:sym typeface="Calibri"/>
              </a:rPr>
              <a:t>, historik kolonialistické propagandy, řekl, že byl „překvapen“, že vydavatelé neučinili zvláštní oznámení o změnách a že nová předmluva nebyla zmíněna na obálce. Předmluvu označil za „velmi diskutabilní“. Tvrzení, že </a:t>
            </a:r>
            <a:r>
              <a:rPr lang="cs-CZ" sz="1900" dirty="0" err="1">
                <a:solidFill>
                  <a:schemeClr val="dk1"/>
                </a:solidFill>
                <a:latin typeface="Calibri"/>
                <a:ea typeface="Calibri"/>
                <a:cs typeface="Calibri"/>
                <a:sym typeface="Calibri"/>
              </a:rPr>
              <a:t>Hergého</a:t>
            </a:r>
            <a:r>
              <a:rPr lang="cs-CZ" sz="1900" dirty="0">
                <a:solidFill>
                  <a:schemeClr val="dk1"/>
                </a:solidFill>
                <a:latin typeface="Calibri"/>
                <a:ea typeface="Calibri"/>
                <a:cs typeface="Calibri"/>
                <a:sym typeface="Calibri"/>
              </a:rPr>
              <a:t> práce byla pouze odrazem jeho doby, byla podle něj „povrchní a nepravdivá“.</a:t>
            </a:r>
            <a:endParaRPr sz="1900" dirty="0">
              <a:solidFill>
                <a:schemeClr val="dk1"/>
              </a:solidFill>
              <a:latin typeface="Calibri"/>
              <a:ea typeface="Calibri"/>
              <a:cs typeface="Calibri"/>
              <a:sym typeface="Calibri"/>
            </a:endParaRPr>
          </a:p>
          <a:p>
            <a:pPr marL="0" lvl="0" indent="0" algn="just" rtl="0">
              <a:lnSpc>
                <a:spcPct val="107916"/>
              </a:lnSpc>
              <a:spcBef>
                <a:spcPts val="800"/>
              </a:spcBef>
              <a:spcAft>
                <a:spcPts val="0"/>
              </a:spcAft>
              <a:buNone/>
            </a:pPr>
            <a:r>
              <a:rPr lang="cs-CZ" sz="1900" dirty="0">
                <a:solidFill>
                  <a:schemeClr val="dk1"/>
                </a:solidFill>
                <a:latin typeface="Calibri"/>
                <a:ea typeface="Calibri"/>
                <a:cs typeface="Calibri"/>
                <a:sym typeface="Calibri"/>
              </a:rPr>
              <a:t>Sám </a:t>
            </a:r>
            <a:r>
              <a:rPr lang="cs-CZ" sz="1900" dirty="0" err="1">
                <a:solidFill>
                  <a:schemeClr val="dk1"/>
                </a:solidFill>
                <a:latin typeface="Calibri"/>
                <a:ea typeface="Calibri"/>
                <a:cs typeface="Calibri"/>
                <a:sym typeface="Calibri"/>
              </a:rPr>
              <a:t>Hergé</a:t>
            </a:r>
            <a:r>
              <a:rPr lang="cs-CZ" sz="1900" dirty="0">
                <a:solidFill>
                  <a:schemeClr val="dk1"/>
                </a:solidFill>
                <a:latin typeface="Calibri"/>
                <a:ea typeface="Calibri"/>
                <a:cs typeface="Calibri"/>
                <a:sym typeface="Calibri"/>
              </a:rPr>
              <a:t> v roce 1975 přiznal, že o Belgickém Kongu věděl jen to, „o čem se tehdy mluvilo,“ a řekl: „Kreslil jsem Afričany v čistém duchu paternalismu, který tehdy převládal.“ </a:t>
            </a:r>
            <a:r>
              <a:rPr lang="cs-CZ" sz="1900" dirty="0" err="1">
                <a:solidFill>
                  <a:schemeClr val="dk1"/>
                </a:solidFill>
                <a:latin typeface="Calibri"/>
                <a:ea typeface="Calibri"/>
                <a:cs typeface="Calibri"/>
                <a:sym typeface="Calibri"/>
              </a:rPr>
              <a:t>Hergé</a:t>
            </a:r>
            <a:r>
              <a:rPr lang="cs-CZ" sz="1900" dirty="0">
                <a:solidFill>
                  <a:schemeClr val="dk1"/>
                </a:solidFill>
                <a:latin typeface="Calibri"/>
                <a:ea typeface="Calibri"/>
                <a:cs typeface="Calibri"/>
                <a:sym typeface="Calibri"/>
              </a:rPr>
              <a:t> je považován za jednoho z předních karikaturistů 20. století s jedinečným stylem, který ovlivnil mnoho umělců. </a:t>
            </a:r>
            <a:r>
              <a:rPr lang="cs-CZ" sz="1900" dirty="0" err="1">
                <a:solidFill>
                  <a:schemeClr val="dk1"/>
                </a:solidFill>
                <a:latin typeface="Calibri"/>
                <a:ea typeface="Calibri"/>
                <a:cs typeface="Calibri"/>
                <a:sym typeface="Calibri"/>
              </a:rPr>
              <a:t>Tintinova</a:t>
            </a:r>
            <a:r>
              <a:rPr lang="cs-CZ" sz="1900" dirty="0">
                <a:solidFill>
                  <a:schemeClr val="dk1"/>
                </a:solidFill>
                <a:latin typeface="Calibri"/>
                <a:ea typeface="Calibri"/>
                <a:cs typeface="Calibri"/>
                <a:sym typeface="Calibri"/>
              </a:rPr>
              <a:t> dobrodružství byla přeložena do 130 jazyků, prodalo se jich 260 milionů výtisků a byla zfilmována v televizních pořadech a v Hollywoodu.“</a:t>
            </a:r>
            <a:endParaRPr sz="1900" dirty="0">
              <a:solidFill>
                <a:schemeClr val="dk1"/>
              </a:solidFill>
              <a:latin typeface="Calibri"/>
              <a:ea typeface="Calibri"/>
              <a:cs typeface="Calibri"/>
              <a:sym typeface="Calibri"/>
            </a:endParaRPr>
          </a:p>
          <a:p>
            <a:pPr marL="0" lvl="0" indent="0" algn="l" rtl="0">
              <a:lnSpc>
                <a:spcPct val="107916"/>
              </a:lnSpc>
              <a:spcBef>
                <a:spcPts val="800"/>
              </a:spcBef>
              <a:spcAft>
                <a:spcPts val="800"/>
              </a:spcAft>
              <a:buNone/>
            </a:pPr>
            <a:r>
              <a:rPr lang="cs-CZ" sz="1900" dirty="0">
                <a:solidFill>
                  <a:schemeClr val="dk1"/>
                </a:solidFill>
                <a:latin typeface="Calibri"/>
                <a:ea typeface="Calibri"/>
                <a:cs typeface="Calibri"/>
                <a:sym typeface="Calibri"/>
              </a:rPr>
              <a:t>Zdroj: </a:t>
            </a:r>
            <a:r>
              <a:rPr lang="cs-CZ" sz="1900" u="sng" dirty="0">
                <a:solidFill>
                  <a:srgbClr val="0563C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https://www.wionews.com/entertainment/lifestyle/news-tintin-comic-updates-its-book-after-facing-criticism-over-racist-content-668626</a:t>
            </a:r>
            <a:r>
              <a:rPr lang="cs-CZ" sz="1900" dirty="0">
                <a:solidFill>
                  <a:schemeClr val="dk1"/>
                </a:solidFill>
                <a:latin typeface="Calibri"/>
                <a:ea typeface="Calibri"/>
                <a:cs typeface="Calibri"/>
                <a:sym typeface="Calibri"/>
              </a:rPr>
              <a:t> </a:t>
            </a:r>
            <a:endParaRPr sz="1900" dirty="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Motiv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515</Words>
  <Application>Microsoft Office PowerPoint</Application>
  <PresentationFormat>Širokoúhlá obrazovka</PresentationFormat>
  <Paragraphs>12</Paragraphs>
  <Slides>4</Slides>
  <Notes>4</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4</vt:i4>
      </vt:variant>
    </vt:vector>
  </HeadingPairs>
  <TitlesOfParts>
    <vt:vector size="7" baseType="lpstr">
      <vt:lpstr>Arial</vt:lpstr>
      <vt:lpstr>Calibri</vt:lpstr>
      <vt:lpstr>Motiv Office</vt:lpstr>
      <vt:lpstr>Měl by být zakázán Tintin?</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Měl by být zakázán Tintin?</dc:title>
  <dc:creator>Žalský Pavel - učitel</dc:creator>
  <cp:lastModifiedBy>Jana Rušinová</cp:lastModifiedBy>
  <cp:revision>1</cp:revision>
  <dcterms:created xsi:type="dcterms:W3CDTF">2024-02-11T22:43:25Z</dcterms:created>
  <dcterms:modified xsi:type="dcterms:W3CDTF">2024-04-12T12:00:18Z</dcterms:modified>
</cp:coreProperties>
</file>