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sldIdLst>
    <p:sldId id="256" r:id="rId2"/>
    <p:sldId id="261" r:id="rId3"/>
    <p:sldId id="265" r:id="rId4"/>
    <p:sldId id="270" r:id="rId5"/>
    <p:sldId id="347" r:id="rId6"/>
    <p:sldId id="348" r:id="rId7"/>
    <p:sldId id="266" r:id="rId8"/>
    <p:sldId id="350" r:id="rId9"/>
    <p:sldId id="351" r:id="rId10"/>
    <p:sldId id="303" r:id="rId11"/>
    <p:sldId id="258" r:id="rId12"/>
    <p:sldId id="354" r:id="rId13"/>
    <p:sldId id="355" r:id="rId14"/>
    <p:sldId id="357" r:id="rId15"/>
    <p:sldId id="360" r:id="rId16"/>
    <p:sldId id="361" r:id="rId17"/>
    <p:sldId id="362" r:id="rId18"/>
    <p:sldId id="363" r:id="rId19"/>
    <p:sldId id="364" r:id="rId20"/>
    <p:sldId id="346" r:id="rId21"/>
    <p:sldId id="36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02E788B5-E8B3-497A-B36F-2307217D97CB}">
          <p14:sldIdLst>
            <p14:sldId id="256"/>
          </p14:sldIdLst>
        </p14:section>
        <p14:section name="Oddíl bez názvu" id="{AC70E594-CBA5-4E9D-9FC9-AD9993612358}">
          <p14:sldIdLst>
            <p14:sldId id="261"/>
            <p14:sldId id="265"/>
            <p14:sldId id="270"/>
            <p14:sldId id="347"/>
            <p14:sldId id="348"/>
            <p14:sldId id="266"/>
            <p14:sldId id="350"/>
            <p14:sldId id="351"/>
            <p14:sldId id="303"/>
            <p14:sldId id="258"/>
            <p14:sldId id="354"/>
            <p14:sldId id="355"/>
            <p14:sldId id="357"/>
            <p14:sldId id="360"/>
            <p14:sldId id="361"/>
            <p14:sldId id="362"/>
            <p14:sldId id="363"/>
            <p14:sldId id="364"/>
            <p14:sldId id="346"/>
            <p14:sldId id="3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i ♠" initials="H♠" lastIdx="2" clrIdx="0">
    <p:extLst>
      <p:ext uri="{19B8F6BF-5375-455C-9EA6-DF929625EA0E}">
        <p15:presenceInfo xmlns:p15="http://schemas.microsoft.com/office/powerpoint/2012/main" userId="e7dc267b8082ae02" providerId="Windows Live"/>
      </p:ext>
    </p:extLst>
  </p:cmAuthor>
  <p:cmAuthor id="2" name="Uživatel systému Windows" initials="UsW"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500"/>
    <a:srgbClr val="9EDAE1"/>
    <a:srgbClr val="096309"/>
    <a:srgbClr val="E84219"/>
    <a:srgbClr val="54B8D0"/>
    <a:srgbClr val="9ED6E4"/>
    <a:srgbClr val="F38D47"/>
    <a:srgbClr val="F8B98F"/>
    <a:srgbClr val="2D2938"/>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autoAdjust="0"/>
    <p:restoredTop sz="94660"/>
  </p:normalViewPr>
  <p:slideViewPr>
    <p:cSldViewPr snapToGrid="0">
      <p:cViewPr varScale="1">
        <p:scale>
          <a:sx n="69" d="100"/>
          <a:sy n="69" d="100"/>
        </p:scale>
        <p:origin x="74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E67B1-65B0-4810-8864-75212859033B}" type="datetimeFigureOut">
              <a:rPr lang="cs-CZ" smtClean="0"/>
              <a:pPr/>
              <a:t>13.7.2023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9D481-FA98-4C41-9BF6-F283112EA2CD}" type="slidenum">
              <a:rPr lang="cs-CZ" smtClean="0"/>
              <a:pPr/>
              <a:t>‹#›</a:t>
            </a:fld>
            <a:endParaRPr lang="cs-CZ"/>
          </a:p>
        </p:txBody>
      </p:sp>
    </p:spTree>
    <p:extLst>
      <p:ext uri="{BB962C8B-B14F-4D97-AF65-F5344CB8AC3E}">
        <p14:creationId xmlns:p14="http://schemas.microsoft.com/office/powerpoint/2010/main" val="390218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1394025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87703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46430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46284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F1868509-2A8F-4F23-AB80-851CD07F6D19}" type="datetimeFigureOut">
              <a:rPr lang="cs-CZ" smtClean="0"/>
              <a:pPr/>
              <a:t>13.7.2023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06189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835612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F1868509-2A8F-4F23-AB80-851CD07F6D19}" type="datetimeFigureOut">
              <a:rPr lang="cs-CZ" smtClean="0"/>
              <a:pPr/>
              <a:t>13.7.2023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20700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F1868509-2A8F-4F23-AB80-851CD07F6D19}" type="datetimeFigureOut">
              <a:rPr lang="cs-CZ" smtClean="0"/>
              <a:pPr/>
              <a:t>13.7.2023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55912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68509-2A8F-4F23-AB80-851CD07F6D19}" type="datetimeFigureOut">
              <a:rPr lang="cs-CZ" smtClean="0"/>
              <a:pPr/>
              <a:t>13.7.2023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36271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23943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F1868509-2A8F-4F23-AB80-851CD07F6D19}" type="datetimeFigureOut">
              <a:rPr lang="cs-CZ" smtClean="0"/>
              <a:pPr/>
              <a:t>13.7.2023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5F85B8-57CE-4673-A01F-041217B31181}" type="slidenum">
              <a:rPr lang="cs-CZ" smtClean="0"/>
              <a:pPr/>
              <a:t>‹#›</a:t>
            </a:fld>
            <a:endParaRPr lang="cs-CZ"/>
          </a:p>
        </p:txBody>
      </p:sp>
    </p:spTree>
    <p:extLst>
      <p:ext uri="{BB962C8B-B14F-4D97-AF65-F5344CB8AC3E}">
        <p14:creationId xmlns:p14="http://schemas.microsoft.com/office/powerpoint/2010/main" val="198022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68509-2A8F-4F23-AB80-851CD07F6D19}" type="datetimeFigureOut">
              <a:rPr lang="cs-CZ" smtClean="0"/>
              <a:pPr/>
              <a:t>13.7.2023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F85B8-57CE-4673-A01F-041217B31181}" type="slidenum">
              <a:rPr lang="cs-CZ" smtClean="0"/>
              <a:pPr/>
              <a:t>‹#›</a:t>
            </a:fld>
            <a:endParaRPr lang="cs-CZ"/>
          </a:p>
        </p:txBody>
      </p:sp>
    </p:spTree>
    <p:extLst>
      <p:ext uri="{BB962C8B-B14F-4D97-AF65-F5344CB8AC3E}">
        <p14:creationId xmlns:p14="http://schemas.microsoft.com/office/powerpoint/2010/main" val="25083136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29.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3.png"/><Relationship Id="rId7" Type="http://schemas.openxmlformats.org/officeDocument/2006/relationships/image" Target="../media/image32.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4.svg"/><Relationship Id="rId5" Type="http://schemas.openxmlformats.org/officeDocument/2006/relationships/image" Target="../media/image33.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3.png"/><Relationship Id="rId7" Type="http://schemas.openxmlformats.org/officeDocument/2006/relationships/image" Target="../media/image34.sv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2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36.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8.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25.svg"/><Relationship Id="rId5" Type="http://schemas.openxmlformats.org/officeDocument/2006/relationships/image" Target="../media/image2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Grafický objekt 7" descr="Pruhový graf se souvislou výplní">
            <a:extLst>
              <a:ext uri="{FF2B5EF4-FFF2-40B4-BE49-F238E27FC236}">
                <a16:creationId xmlns:a16="http://schemas.microsoft.com/office/drawing/2014/main" id="{2E02D915-17B9-4863-A0AA-26424EA4D6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255482" y="3829757"/>
            <a:ext cx="1869077" cy="1869077"/>
          </a:xfrm>
          <a:prstGeom prst="rect">
            <a:avLst/>
          </a:prstGeom>
        </p:spPr>
      </p:pic>
      <p:sp>
        <p:nvSpPr>
          <p:cNvPr id="2" name="Nadpis 1">
            <a:extLst>
              <a:ext uri="{FF2B5EF4-FFF2-40B4-BE49-F238E27FC236}">
                <a16:creationId xmlns:a16="http://schemas.microsoft.com/office/drawing/2014/main" id="{0DB1836B-525C-47BA-B721-F7BD4A118889}"/>
              </a:ext>
            </a:extLst>
          </p:cNvPr>
          <p:cNvSpPr>
            <a:spLocks noGrp="1"/>
          </p:cNvSpPr>
          <p:nvPr>
            <p:ph type="ctrTitle"/>
          </p:nvPr>
        </p:nvSpPr>
        <p:spPr>
          <a:xfrm>
            <a:off x="927100" y="1082968"/>
            <a:ext cx="10274300" cy="2814777"/>
          </a:xfrm>
        </p:spPr>
        <p:txBody>
          <a:bodyPr>
            <a:normAutofit/>
          </a:bodyPr>
          <a:lstStyle/>
          <a:p>
            <a:pPr marL="0" lvl="0" indent="0" algn="ctr" rtl="0">
              <a:spcBef>
                <a:spcPts val="0"/>
              </a:spcBef>
              <a:spcAft>
                <a:spcPts val="0"/>
              </a:spcAft>
              <a:buNone/>
            </a:pPr>
            <a:r>
              <a:rPr lang="cs-CZ" sz="4000" b="1" dirty="0">
                <a:latin typeface="Source Code Pro" panose="020B0509030403020204" pitchFamily="49" charset="0"/>
                <a:ea typeface="Source Code Pro" panose="020B0509030403020204" pitchFamily="49" charset="0"/>
              </a:rPr>
              <a:t>E-shop a srovnávače cen</a:t>
            </a:r>
            <a:br>
              <a:rPr lang="cs-CZ" sz="4000" b="1" dirty="0">
                <a:latin typeface="Source Code Pro" panose="020B0509030403020204" pitchFamily="49" charset="0"/>
                <a:ea typeface="Source Code Pro" panose="020B0509030403020204" pitchFamily="49" charset="0"/>
              </a:rPr>
            </a:br>
            <a:br>
              <a:rPr lang="cs-CZ" sz="4000" b="1" dirty="0">
                <a:solidFill>
                  <a:schemeClr val="tx2">
                    <a:lumMod val="10000"/>
                  </a:schemeClr>
                </a:solidFill>
                <a:latin typeface="Source Code Pro" panose="020B0509030403020204" pitchFamily="49" charset="0"/>
                <a:ea typeface="Source Code Pro" panose="020B0509030403020204" pitchFamily="49" charset="0"/>
              </a:rPr>
            </a:br>
            <a:endParaRPr lang="cs-CZ" sz="4000" b="1" dirty="0">
              <a:solidFill>
                <a:schemeClr val="tx2">
                  <a:lumMod val="10000"/>
                </a:schemeClr>
              </a:solidFill>
              <a:latin typeface="Source Code Pro" panose="020B0509030403020204" pitchFamily="49" charset="0"/>
              <a:ea typeface="Source Code Pro" panose="020B0509030403020204" pitchFamily="49" charset="0"/>
            </a:endParaRPr>
          </a:p>
        </p:txBody>
      </p:sp>
      <p:sp>
        <p:nvSpPr>
          <p:cNvPr id="3" name="Podnadpis 2">
            <a:extLst>
              <a:ext uri="{FF2B5EF4-FFF2-40B4-BE49-F238E27FC236}">
                <a16:creationId xmlns:a16="http://schemas.microsoft.com/office/drawing/2014/main" id="{D22D81C1-EE50-4CD2-A59F-1D55B8114E08}"/>
              </a:ext>
            </a:extLst>
          </p:cNvPr>
          <p:cNvSpPr>
            <a:spLocks noGrp="1"/>
          </p:cNvSpPr>
          <p:nvPr>
            <p:ph type="subTitle" idx="1"/>
          </p:nvPr>
        </p:nvSpPr>
        <p:spPr>
          <a:xfrm>
            <a:off x="1524000" y="3155951"/>
            <a:ext cx="9144000" cy="1655762"/>
          </a:xfrm>
        </p:spPr>
        <p:txBody>
          <a:bodyPr/>
          <a:lstStyle/>
          <a:p>
            <a:r>
              <a:rPr lang="cs-CZ" dirty="0">
                <a:latin typeface="Source Code Pro" panose="020B0509030403020204" pitchFamily="49" charset="0"/>
                <a:ea typeface="Source Code Pro" panose="020B0509030403020204" pitchFamily="49" charset="0"/>
              </a:rPr>
              <a:t>Pracovní list 9</a:t>
            </a:r>
          </a:p>
        </p:txBody>
      </p:sp>
      <p:pic>
        <p:nvPicPr>
          <p:cNvPr id="7" name="Grafický objekt 6" descr="Nákupní vozík se souvislou výplní">
            <a:extLst>
              <a:ext uri="{FF2B5EF4-FFF2-40B4-BE49-F238E27FC236}">
                <a16:creationId xmlns:a16="http://schemas.microsoft.com/office/drawing/2014/main" id="{38408747-1475-4D6D-9B17-0EA92ABA58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4554" y="3983831"/>
            <a:ext cx="1560928" cy="1560928"/>
          </a:xfrm>
          <a:prstGeom prst="rect">
            <a:avLst/>
          </a:prstGeom>
        </p:spPr>
      </p:pic>
    </p:spTree>
    <p:extLst>
      <p:ext uri="{BB962C8B-B14F-4D97-AF65-F5344CB8AC3E}">
        <p14:creationId xmlns:p14="http://schemas.microsoft.com/office/powerpoint/2010/main" val="177243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85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431800" y="215900"/>
            <a:ext cx="8699500" cy="5865271"/>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1190625" y="1193032"/>
            <a:ext cx="9696449" cy="461665"/>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4:</a:t>
            </a:r>
          </a:p>
        </p:txBody>
      </p:sp>
      <p:pic>
        <p:nvPicPr>
          <p:cNvPr id="8" name="Grafický objekt 24">
            <a:extLst>
              <a:ext uri="{FF2B5EF4-FFF2-40B4-BE49-F238E27FC236}">
                <a16:creationId xmlns:a16="http://schemas.microsoft.com/office/drawing/2014/main" id="{11501003-883A-42A0-B1B5-50483B38DD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56004" y="894945"/>
            <a:ext cx="769696" cy="759752"/>
          </a:xfrm>
          <a:prstGeom prst="rect">
            <a:avLst/>
          </a:prstGeom>
        </p:spPr>
      </p:pic>
      <p:sp>
        <p:nvSpPr>
          <p:cNvPr id="4" name="TextovéPole 3">
            <a:extLst>
              <a:ext uri="{FF2B5EF4-FFF2-40B4-BE49-F238E27FC236}">
                <a16:creationId xmlns:a16="http://schemas.microsoft.com/office/drawing/2014/main" id="{371A0564-EB1E-426A-A58B-A9C84FA0FB33}"/>
              </a:ext>
            </a:extLst>
          </p:cNvPr>
          <p:cNvSpPr txBox="1"/>
          <p:nvPr/>
        </p:nvSpPr>
        <p:spPr>
          <a:xfrm>
            <a:off x="1099128" y="1861179"/>
            <a:ext cx="4562825" cy="3416320"/>
          </a:xfrm>
          <a:prstGeom prst="rect">
            <a:avLst/>
          </a:prstGeom>
          <a:noFill/>
        </p:spPr>
        <p:txBody>
          <a:bodyPr wrap="square" rtlCol="0">
            <a:spAutoFit/>
          </a:bodyPr>
          <a:lstStyle/>
          <a:p>
            <a:pPr algn="ctr"/>
            <a:r>
              <a:rPr lang="pl-PL" sz="2400" dirty="0">
                <a:solidFill>
                  <a:schemeClr val="dk1"/>
                </a:solidFill>
                <a:latin typeface="Source Code Pro" panose="020B0509030403020204" pitchFamily="49" charset="0"/>
                <a:ea typeface="Source Code Pro" panose="020B0509030403020204" pitchFamily="49" charset="0"/>
              </a:rPr>
              <a:t>Které druhy platebních metod znáte? Zapište si je z prezentace včetně jejich výhod a nevýhod do následující tabulky.</a:t>
            </a:r>
          </a:p>
          <a:p>
            <a:pPr algn="ctr"/>
            <a:endParaRPr lang="pl-PL" sz="2400" dirty="0">
              <a:solidFill>
                <a:schemeClr val="dk1"/>
              </a:solidFill>
              <a:latin typeface="Source Code Pro" panose="020B0509030403020204" pitchFamily="49" charset="0"/>
              <a:ea typeface="Source Code Pro" panose="020B0509030403020204" pitchFamily="49" charset="0"/>
            </a:endParaRPr>
          </a:p>
          <a:p>
            <a:pPr algn="ctr"/>
            <a:r>
              <a:rPr lang="pl-PL" sz="2400" b="1" dirty="0">
                <a:solidFill>
                  <a:schemeClr val="dk1"/>
                </a:solidFill>
                <a:latin typeface="Source Code Pro" panose="020B0509030403020204" pitchFamily="49" charset="0"/>
                <a:ea typeface="Source Code Pro" panose="020B0509030403020204" pitchFamily="49" charset="0"/>
              </a:rPr>
              <a:t>Diskutujte, zda má výběr platební metody vliv na výslednou cenu.</a:t>
            </a:r>
          </a:p>
        </p:txBody>
      </p:sp>
      <p:pic>
        <p:nvPicPr>
          <p:cNvPr id="9" name="Grafický objekt 8" descr="Kontrolní seznam se souvislou výplní">
            <a:extLst>
              <a:ext uri="{FF2B5EF4-FFF2-40B4-BE49-F238E27FC236}">
                <a16:creationId xmlns:a16="http://schemas.microsoft.com/office/drawing/2014/main" id="{1D20984F-4B89-49A5-933D-A6D0AB08EC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05135" y="964012"/>
            <a:ext cx="718418" cy="690685"/>
          </a:xfrm>
          <a:prstGeom prst="rect">
            <a:avLst/>
          </a:prstGeom>
        </p:spPr>
      </p:pic>
      <p:pic>
        <p:nvPicPr>
          <p:cNvPr id="3" name="Obrázek 2">
            <a:extLst>
              <a:ext uri="{FF2B5EF4-FFF2-40B4-BE49-F238E27FC236}">
                <a16:creationId xmlns:a16="http://schemas.microsoft.com/office/drawing/2014/main" id="{F8FDC2A8-2622-4732-BD5E-C545A39ABA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4244" y="3429000"/>
            <a:ext cx="5547629" cy="2652171"/>
          </a:xfrm>
          <a:prstGeom prst="rect">
            <a:avLst/>
          </a:prstGeom>
        </p:spPr>
      </p:pic>
    </p:spTree>
    <p:extLst>
      <p:ext uri="{BB962C8B-B14F-4D97-AF65-F5344CB8AC3E}">
        <p14:creationId xmlns:p14="http://schemas.microsoft.com/office/powerpoint/2010/main" val="398823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784C8F4-B405-44F8-8EEB-32A2307B6967}"/>
              </a:ext>
            </a:extLst>
          </p:cNvPr>
          <p:cNvSpPr txBox="1"/>
          <p:nvPr/>
        </p:nvSpPr>
        <p:spPr>
          <a:xfrm>
            <a:off x="674254" y="1486971"/>
            <a:ext cx="10935855" cy="4189608"/>
          </a:xfrm>
          <a:prstGeom prst="rect">
            <a:avLst/>
          </a:prstGeom>
          <a:noFill/>
        </p:spPr>
        <p:txBody>
          <a:bodyPr wrap="square" rtlCol="0">
            <a:spAutoFit/>
          </a:bodyPr>
          <a:lstStyle/>
          <a:p>
            <a:pPr marL="457200" lvl="0" indent="-342900" algn="l" rtl="0">
              <a:lnSpc>
                <a:spcPct val="150000"/>
              </a:lnSpc>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Karta:</a:t>
            </a:r>
            <a:r>
              <a:rPr lang="cs-CZ" sz="1750" dirty="0">
                <a:solidFill>
                  <a:schemeClr val="dk1"/>
                </a:solidFill>
                <a:latin typeface="Source Code Pro" panose="020B0509030403020204" pitchFamily="49" charset="0"/>
                <a:ea typeface="Source Code Pro" panose="020B0509030403020204" pitchFamily="49" charset="0"/>
              </a:rPr>
              <a:t> Nejrychlejší platba, může být ale nebezpečná. Používáme, když e-shop známe a má HTTPS zabezpečení.</a:t>
            </a:r>
          </a:p>
          <a:p>
            <a:pPr marL="457200" lvl="0" indent="-342900" algn="l" rtl="0">
              <a:lnSpc>
                <a:spcPct val="150000"/>
              </a:lnSpc>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Převod:</a:t>
            </a:r>
            <a:r>
              <a:rPr lang="cs-CZ" sz="1750" dirty="0">
                <a:solidFill>
                  <a:schemeClr val="dk1"/>
                </a:solidFill>
                <a:latin typeface="Source Code Pro" panose="020B0509030403020204" pitchFamily="49" charset="0"/>
                <a:ea typeface="Source Code Pro" panose="020B0509030403020204" pitchFamily="49" charset="0"/>
              </a:rPr>
              <a:t> Bezpečné, ale delší doba, než se platba uskuteční. </a:t>
            </a:r>
          </a:p>
          <a:p>
            <a:pPr marL="457200" lvl="0" indent="-342900" algn="l" rtl="0">
              <a:lnSpc>
                <a:spcPct val="150000"/>
              </a:lnSpc>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Dobírka:</a:t>
            </a:r>
            <a:r>
              <a:rPr lang="cs-CZ" sz="1750" dirty="0">
                <a:solidFill>
                  <a:schemeClr val="dk1"/>
                </a:solidFill>
                <a:latin typeface="Source Code Pro" panose="020B0509030403020204" pitchFamily="49" charset="0"/>
                <a:ea typeface="Source Code Pro" panose="020B0509030403020204" pitchFamily="49" charset="0"/>
              </a:rPr>
              <a:t> Řadí se mezi méně bezpečné platby. Pokud budeme chtít zboží reklamovat, může se stát, že nám firma peníze nevrátí. Nemáme totiž doklad, že jsme firmě zaplatili. Platba na dobírku bývá nejdražší. </a:t>
            </a:r>
          </a:p>
          <a:p>
            <a:pPr marL="457200" lvl="0" indent="-342900" algn="l" rtl="0">
              <a:lnSpc>
                <a:spcPct val="150000"/>
              </a:lnSpc>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Virtuální peněženka: </a:t>
            </a:r>
            <a:r>
              <a:rPr lang="cs-CZ" sz="1750" dirty="0">
                <a:solidFill>
                  <a:schemeClr val="dk1"/>
                </a:solidFill>
                <a:latin typeface="Source Code Pro" panose="020B0509030403020204" pitchFamily="49" charset="0"/>
                <a:ea typeface="Source Code Pro" panose="020B0509030403020204" pitchFamily="49" charset="0"/>
              </a:rPr>
              <a:t>např. PayPal. Platba se provede většinou z kreditu, který si uživatel do peněženky vložil. Výhodou je, že obchodník nevidí žádné osobní údaje zákazníka. Zákazník ale musí mít založen ve virtuální peněžence účet.</a:t>
            </a:r>
          </a:p>
        </p:txBody>
      </p:sp>
      <p:pic>
        <p:nvPicPr>
          <p:cNvPr id="26" name="Obrázek 25">
            <a:extLst>
              <a:ext uri="{FF2B5EF4-FFF2-40B4-BE49-F238E27FC236}">
                <a16:creationId xmlns:a16="http://schemas.microsoft.com/office/drawing/2014/main" id="{772FA5D9-7DC6-4D7F-A465-FB49A14B5461}"/>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0" y="546099"/>
            <a:ext cx="12344400" cy="1020765"/>
          </a:xfrm>
          <a:prstGeom prst="rect">
            <a:avLst/>
          </a:prstGeom>
          <a:effectLst/>
        </p:spPr>
      </p:pic>
      <p:sp>
        <p:nvSpPr>
          <p:cNvPr id="2" name="Nadpis 1">
            <a:extLst>
              <a:ext uri="{FF2B5EF4-FFF2-40B4-BE49-F238E27FC236}">
                <a16:creationId xmlns:a16="http://schemas.microsoft.com/office/drawing/2014/main" id="{28F6F416-F2D2-4CEA-858B-350F1CE0C5A5}"/>
              </a:ext>
            </a:extLst>
          </p:cNvPr>
          <p:cNvSpPr>
            <a:spLocks noGrp="1"/>
          </p:cNvSpPr>
          <p:nvPr>
            <p:ph type="title"/>
          </p:nvPr>
        </p:nvSpPr>
        <p:spPr/>
        <p:txBody>
          <a:bodyPr>
            <a:normAutofit/>
          </a:bodyPr>
          <a:lstStyle/>
          <a:p>
            <a:r>
              <a:rPr lang="cs-CZ" sz="2400" b="1" dirty="0">
                <a:latin typeface="Source Code Pro" panose="020B0509030403020204" pitchFamily="49" charset="0"/>
                <a:ea typeface="Source Code Pro" panose="020B0509030403020204" pitchFamily="49" charset="0"/>
              </a:rPr>
              <a:t>Platební metody</a:t>
            </a:r>
          </a:p>
        </p:txBody>
      </p:sp>
      <p:sp>
        <p:nvSpPr>
          <p:cNvPr id="19" name="Volný tvar: obrazec 18">
            <a:extLst>
              <a:ext uri="{FF2B5EF4-FFF2-40B4-BE49-F238E27FC236}">
                <a16:creationId xmlns:a16="http://schemas.microsoft.com/office/drawing/2014/main" id="{8B7933C9-6D04-4B2E-BC4B-5743E89EC99D}"/>
              </a:ext>
            </a:extLst>
          </p:cNvPr>
          <p:cNvSpPr/>
          <p:nvPr/>
        </p:nvSpPr>
        <p:spPr>
          <a:xfrm>
            <a:off x="965200" y="1244600"/>
            <a:ext cx="9728200" cy="5079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0667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duotone>
              <a:prstClr val="black"/>
              <a:schemeClr val="accent1">
                <a:tint val="45000"/>
                <a:satMod val="400000"/>
              </a:schemeClr>
            </a:duotone>
            <a:alphaModFix amt="70000"/>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431800" y="215900"/>
            <a:ext cx="8699500" cy="5865271"/>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1190625" y="1193032"/>
            <a:ext cx="9696449" cy="461665"/>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5:</a:t>
            </a:r>
          </a:p>
        </p:txBody>
      </p:sp>
      <p:pic>
        <p:nvPicPr>
          <p:cNvPr id="8" name="Grafický objekt 24">
            <a:extLst>
              <a:ext uri="{FF2B5EF4-FFF2-40B4-BE49-F238E27FC236}">
                <a16:creationId xmlns:a16="http://schemas.microsoft.com/office/drawing/2014/main" id="{11501003-883A-42A0-B1B5-50483B38DD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56004" y="894945"/>
            <a:ext cx="769696" cy="759752"/>
          </a:xfrm>
          <a:prstGeom prst="rect">
            <a:avLst/>
          </a:prstGeom>
        </p:spPr>
      </p:pic>
      <p:sp>
        <p:nvSpPr>
          <p:cNvPr id="4" name="TextovéPole 3">
            <a:extLst>
              <a:ext uri="{FF2B5EF4-FFF2-40B4-BE49-F238E27FC236}">
                <a16:creationId xmlns:a16="http://schemas.microsoft.com/office/drawing/2014/main" id="{371A0564-EB1E-426A-A58B-A9C84FA0FB33}"/>
              </a:ext>
            </a:extLst>
          </p:cNvPr>
          <p:cNvSpPr txBox="1"/>
          <p:nvPr/>
        </p:nvSpPr>
        <p:spPr>
          <a:xfrm>
            <a:off x="1099128" y="1861179"/>
            <a:ext cx="4562825" cy="3416320"/>
          </a:xfrm>
          <a:prstGeom prst="rect">
            <a:avLst/>
          </a:prstGeom>
          <a:noFill/>
        </p:spPr>
        <p:txBody>
          <a:bodyPr wrap="square" rtlCol="0">
            <a:spAutoFit/>
          </a:bodyPr>
          <a:lstStyle/>
          <a:p>
            <a:pPr algn="ctr"/>
            <a:r>
              <a:rPr lang="pl-PL" sz="2400" dirty="0">
                <a:solidFill>
                  <a:schemeClr val="dk1"/>
                </a:solidFill>
                <a:latin typeface="Source Code Pro" panose="020B0509030403020204" pitchFamily="49" charset="0"/>
                <a:ea typeface="Source Code Pro" panose="020B0509030403020204" pitchFamily="49" charset="0"/>
              </a:rPr>
              <a:t>Z prezentace si zapište nejpoužívanější způsoby dopravy a zamyslete se nad jejich výhodami a nevýhodami.</a:t>
            </a:r>
          </a:p>
          <a:p>
            <a:pPr algn="ctr"/>
            <a:endParaRPr lang="pl-PL" sz="2400" dirty="0">
              <a:solidFill>
                <a:schemeClr val="dk1"/>
              </a:solidFill>
              <a:latin typeface="Source Code Pro" panose="020B0509030403020204" pitchFamily="49" charset="0"/>
              <a:ea typeface="Source Code Pro" panose="020B0509030403020204" pitchFamily="49" charset="0"/>
            </a:endParaRPr>
          </a:p>
          <a:p>
            <a:pPr algn="ctr"/>
            <a:r>
              <a:rPr lang="pl-PL" sz="2400" b="1" dirty="0">
                <a:solidFill>
                  <a:schemeClr val="dk1"/>
                </a:solidFill>
                <a:latin typeface="Source Code Pro" panose="020B0509030403020204" pitchFamily="49" charset="0"/>
                <a:ea typeface="Source Code Pro" panose="020B0509030403020204" pitchFamily="49" charset="0"/>
              </a:rPr>
              <a:t>Diskutujte, zda má výběr způsobu dopravy vliv na výslednou cenu.</a:t>
            </a:r>
          </a:p>
        </p:txBody>
      </p:sp>
      <p:pic>
        <p:nvPicPr>
          <p:cNvPr id="9" name="Grafický objekt 8" descr="Kontrolní seznam se souvislou výplní">
            <a:extLst>
              <a:ext uri="{FF2B5EF4-FFF2-40B4-BE49-F238E27FC236}">
                <a16:creationId xmlns:a16="http://schemas.microsoft.com/office/drawing/2014/main" id="{1D20984F-4B89-49A5-933D-A6D0AB08EC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05135" y="964012"/>
            <a:ext cx="718418" cy="690685"/>
          </a:xfrm>
          <a:prstGeom prst="rect">
            <a:avLst/>
          </a:prstGeom>
        </p:spPr>
      </p:pic>
      <p:pic>
        <p:nvPicPr>
          <p:cNvPr id="3" name="Obrázek 2">
            <a:extLst>
              <a:ext uri="{FF2B5EF4-FFF2-40B4-BE49-F238E27FC236}">
                <a16:creationId xmlns:a16="http://schemas.microsoft.com/office/drawing/2014/main" id="{F8FDC2A8-2622-4732-BD5E-C545A39ABA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4244" y="3429000"/>
            <a:ext cx="5547629" cy="2652171"/>
          </a:xfrm>
          <a:prstGeom prst="rect">
            <a:avLst/>
          </a:prstGeom>
        </p:spPr>
      </p:pic>
    </p:spTree>
    <p:extLst>
      <p:ext uri="{BB962C8B-B14F-4D97-AF65-F5344CB8AC3E}">
        <p14:creationId xmlns:p14="http://schemas.microsoft.com/office/powerpoint/2010/main" val="219643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784C8F4-B405-44F8-8EEB-32A2307B6967}"/>
              </a:ext>
            </a:extLst>
          </p:cNvPr>
          <p:cNvSpPr txBox="1"/>
          <p:nvPr/>
        </p:nvSpPr>
        <p:spPr>
          <a:xfrm>
            <a:off x="674254" y="1486971"/>
            <a:ext cx="10935855" cy="3670236"/>
          </a:xfrm>
          <a:prstGeom prst="rect">
            <a:avLst/>
          </a:prstGeom>
          <a:noFill/>
        </p:spPr>
        <p:txBody>
          <a:bodyPr wrap="square" rtlCol="0">
            <a:spAutoFit/>
          </a:bodyPr>
          <a:lstStyle/>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Česká pošta: </a:t>
            </a:r>
            <a:r>
              <a:rPr lang="cs-CZ" sz="1750" dirty="0">
                <a:solidFill>
                  <a:schemeClr val="dk1"/>
                </a:solidFill>
                <a:latin typeface="Source Code Pro" panose="020B0509030403020204" pitchFamily="49" charset="0"/>
                <a:ea typeface="Source Code Pro" panose="020B0509030403020204" pitchFamily="49" charset="0"/>
              </a:rPr>
              <a:t>Je velmi levná, ale hrozí poškození balíku. Balíky dováží často dopoledne a neřekne předem, v kolik hodin to bude. </a:t>
            </a:r>
          </a:p>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Přepravní společnosti: </a:t>
            </a:r>
            <a:r>
              <a:rPr lang="cs-CZ" sz="1750" dirty="0">
                <a:solidFill>
                  <a:schemeClr val="dk1"/>
                </a:solidFill>
                <a:latin typeface="Source Code Pro" panose="020B0509030403020204" pitchFamily="49" charset="0"/>
                <a:ea typeface="Source Code Pro" panose="020B0509030403020204" pitchFamily="49" charset="0"/>
              </a:rPr>
              <a:t>Doručení většinou do druhého dne. Cena i kvalita služby může být různá. Balík ale doručí ve stanoveném časovém rozmezí až domů. (PPL, DPD)</a:t>
            </a:r>
          </a:p>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Kurýrní služby: </a:t>
            </a:r>
            <a:r>
              <a:rPr lang="cs-CZ" sz="1750" dirty="0">
                <a:solidFill>
                  <a:schemeClr val="dk1"/>
                </a:solidFill>
                <a:latin typeface="Source Code Pro" panose="020B0509030403020204" pitchFamily="49" charset="0"/>
                <a:ea typeface="Source Code Pro" panose="020B0509030403020204" pitchFamily="49" charset="0"/>
              </a:rPr>
              <a:t>Nejrychlejší způsob dodání, ale také nejdražší. Můžu si stanovit, kdy chci balík přivézt až domů. (</a:t>
            </a:r>
            <a:r>
              <a:rPr lang="cs-CZ" sz="1750" dirty="0" err="1">
                <a:solidFill>
                  <a:schemeClr val="dk1"/>
                </a:solidFill>
                <a:latin typeface="Source Code Pro" panose="020B0509030403020204" pitchFamily="49" charset="0"/>
                <a:ea typeface="Source Code Pro" panose="020B0509030403020204" pitchFamily="49" charset="0"/>
              </a:rPr>
              <a:t>Mesík</a:t>
            </a:r>
            <a:r>
              <a:rPr lang="cs-CZ" sz="1750" dirty="0">
                <a:solidFill>
                  <a:schemeClr val="dk1"/>
                </a:solidFill>
                <a:latin typeface="Source Code Pro" panose="020B0509030403020204" pitchFamily="49" charset="0"/>
                <a:ea typeface="Source Code Pro" panose="020B0509030403020204" pitchFamily="49" charset="0"/>
              </a:rPr>
              <a:t>, </a:t>
            </a:r>
            <a:r>
              <a:rPr lang="cs-CZ" sz="1750" dirty="0" err="1">
                <a:solidFill>
                  <a:schemeClr val="dk1"/>
                </a:solidFill>
                <a:latin typeface="Source Code Pro" panose="020B0509030403020204" pitchFamily="49" charset="0"/>
                <a:ea typeface="Source Code Pro" panose="020B0509030403020204" pitchFamily="49" charset="0"/>
              </a:rPr>
              <a:t>Airway</a:t>
            </a:r>
            <a:r>
              <a:rPr lang="cs-CZ" sz="1750" dirty="0">
                <a:solidFill>
                  <a:schemeClr val="dk1"/>
                </a:solidFill>
                <a:latin typeface="Source Code Pro" panose="020B0509030403020204" pitchFamily="49" charset="0"/>
                <a:ea typeface="Source Code Pro" panose="020B0509030403020204" pitchFamily="49" charset="0"/>
              </a:rPr>
              <a:t>)</a:t>
            </a:r>
          </a:p>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Osobní odběr na prodejně dané firmy: </a:t>
            </a:r>
            <a:r>
              <a:rPr lang="cs-CZ" sz="1750" dirty="0">
                <a:solidFill>
                  <a:schemeClr val="dk1"/>
                </a:solidFill>
                <a:latin typeface="Source Code Pro" panose="020B0509030403020204" pitchFamily="49" charset="0"/>
                <a:ea typeface="Source Code Pro" panose="020B0509030403020204" pitchFamily="49" charset="0"/>
              </a:rPr>
              <a:t>Firma má e-shop i kamenné prodejny. Někdy ale může být prodejna pro nás moc daleko nebo nám nevyhovuje otevírací doba. </a:t>
            </a:r>
          </a:p>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Osobní odběr na jiném výdejním místě: </a:t>
            </a:r>
            <a:r>
              <a:rPr lang="cs-CZ" sz="1750" dirty="0">
                <a:solidFill>
                  <a:schemeClr val="dk1"/>
                </a:solidFill>
                <a:latin typeface="Source Code Pro" panose="020B0509030403020204" pitchFamily="49" charset="0"/>
                <a:ea typeface="Source Code Pro" panose="020B0509030403020204" pitchFamily="49" charset="0"/>
              </a:rPr>
              <a:t>Např. obchod zapojený do sítě Zásilkovny. Můžeme si zvolit, kde si balík vyzvedneme. Jsme ale limitování otevírací dobou a balík si musíme odnést domů sami. </a:t>
            </a:r>
          </a:p>
        </p:txBody>
      </p:sp>
      <p:pic>
        <p:nvPicPr>
          <p:cNvPr id="26" name="Obrázek 25">
            <a:extLst>
              <a:ext uri="{FF2B5EF4-FFF2-40B4-BE49-F238E27FC236}">
                <a16:creationId xmlns:a16="http://schemas.microsoft.com/office/drawing/2014/main" id="{772FA5D9-7DC6-4D7F-A465-FB49A14B5461}"/>
              </a:ext>
            </a:extLst>
          </p:cNvPr>
          <p:cNvPicPr>
            <a:picLocks noChangeAspect="1"/>
          </p:cNvPicPr>
          <p:nvPr/>
        </p:nvPicPr>
        <p:blipFill>
          <a:blip r:embed="rId3" cstate="print">
            <a:alphaModFix amt="40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0" y="546099"/>
            <a:ext cx="12344400" cy="1020765"/>
          </a:xfrm>
          <a:prstGeom prst="rect">
            <a:avLst/>
          </a:prstGeom>
          <a:effectLst/>
        </p:spPr>
      </p:pic>
      <p:sp>
        <p:nvSpPr>
          <p:cNvPr id="2" name="Nadpis 1">
            <a:extLst>
              <a:ext uri="{FF2B5EF4-FFF2-40B4-BE49-F238E27FC236}">
                <a16:creationId xmlns:a16="http://schemas.microsoft.com/office/drawing/2014/main" id="{28F6F416-F2D2-4CEA-858B-350F1CE0C5A5}"/>
              </a:ext>
            </a:extLst>
          </p:cNvPr>
          <p:cNvSpPr>
            <a:spLocks noGrp="1"/>
          </p:cNvSpPr>
          <p:nvPr>
            <p:ph type="title"/>
          </p:nvPr>
        </p:nvSpPr>
        <p:spPr/>
        <p:txBody>
          <a:bodyPr>
            <a:normAutofit/>
          </a:bodyPr>
          <a:lstStyle/>
          <a:p>
            <a:r>
              <a:rPr lang="cs-CZ" sz="2400" b="1" dirty="0">
                <a:latin typeface="Source Code Pro" panose="020B0509030403020204" pitchFamily="49" charset="0"/>
                <a:ea typeface="Source Code Pro" panose="020B0509030403020204" pitchFamily="49" charset="0"/>
              </a:rPr>
              <a:t>Způsoby dopravy</a:t>
            </a:r>
          </a:p>
        </p:txBody>
      </p:sp>
      <p:sp>
        <p:nvSpPr>
          <p:cNvPr id="19" name="Volný tvar: obrazec 18">
            <a:extLst>
              <a:ext uri="{FF2B5EF4-FFF2-40B4-BE49-F238E27FC236}">
                <a16:creationId xmlns:a16="http://schemas.microsoft.com/office/drawing/2014/main" id="{8B7933C9-6D04-4B2E-BC4B-5743E89EC99D}"/>
              </a:ext>
            </a:extLst>
          </p:cNvPr>
          <p:cNvSpPr/>
          <p:nvPr/>
        </p:nvSpPr>
        <p:spPr>
          <a:xfrm>
            <a:off x="965200" y="1244600"/>
            <a:ext cx="9728200" cy="5079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3989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35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93963" y="83127"/>
            <a:ext cx="11877963" cy="6491844"/>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961447" y="1410635"/>
            <a:ext cx="10269106" cy="4154984"/>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6a:</a:t>
            </a:r>
          </a:p>
          <a:p>
            <a:pPr algn="ctr"/>
            <a:endParaRPr lang="cs-CZ" sz="2400" b="1" dirty="0">
              <a:solidFill>
                <a:schemeClr val="dk1"/>
              </a:solidFill>
              <a:latin typeface="Source Code Pro" panose="020B0509030403020204" pitchFamily="49" charset="0"/>
              <a:ea typeface="Source Code Pro" panose="020B0509030403020204" pitchFamily="49" charset="0"/>
            </a:endParaRPr>
          </a:p>
          <a:p>
            <a:pPr algn="ctr"/>
            <a:r>
              <a:rPr lang="cs-CZ" sz="2400" dirty="0">
                <a:solidFill>
                  <a:schemeClr val="dk1"/>
                </a:solidFill>
                <a:latin typeface="Source Code Pro" panose="020B0509030403020204" pitchFamily="49" charset="0"/>
                <a:ea typeface="Source Code Pro" panose="020B0509030403020204" pitchFamily="49" charset="0"/>
              </a:rPr>
              <a:t>Představ si situaci, kdy pomáháš Markétě koupit vybranou elektrokoloběžku. Už ji máš v košíku a jsi rozhodnutý(á) ji objednat a zaplatit. Najednou na tebe vyskočí sleva na jinou elektrokoloběžku, která se zdá být o polovinu levnější oproti původní ceně. Vypadá, že je tato elektrokoloběžka výkonnější a stojí teď stejně jako ta, kterou jsi Markétě vybral(a).</a:t>
            </a:r>
          </a:p>
          <a:p>
            <a:pPr algn="ctr"/>
            <a:r>
              <a:rPr lang="cs-CZ" sz="2400" dirty="0">
                <a:solidFill>
                  <a:schemeClr val="dk1"/>
                </a:solidFill>
                <a:latin typeface="Source Code Pro" panose="020B0509030403020204" pitchFamily="49" charset="0"/>
                <a:ea typeface="Source Code Pro" panose="020B0509030403020204" pitchFamily="49" charset="0"/>
              </a:rPr>
              <a:t>Jakou elektrokoloběžku si vybereš?</a:t>
            </a:r>
          </a:p>
          <a:p>
            <a:pPr algn="ctr"/>
            <a:r>
              <a:rPr lang="cs-CZ" sz="2400" dirty="0">
                <a:solidFill>
                  <a:schemeClr val="dk1"/>
                </a:solidFill>
                <a:latin typeface="Source Code Pro" panose="020B0509030403020204" pitchFamily="49" charset="0"/>
                <a:ea typeface="Source Code Pro" panose="020B0509030403020204" pitchFamily="49" charset="0"/>
              </a:rPr>
              <a:t>Napiš své rozhodnutí:</a:t>
            </a:r>
          </a:p>
        </p:txBody>
      </p:sp>
      <p:pic>
        <p:nvPicPr>
          <p:cNvPr id="9" name="Grafický objekt 8" descr="Kontrolní seznam se souvislou výplní">
            <a:extLst>
              <a:ext uri="{FF2B5EF4-FFF2-40B4-BE49-F238E27FC236}">
                <a16:creationId xmlns:a16="http://schemas.microsoft.com/office/drawing/2014/main" id="{26D5D164-C92B-45AB-812A-B4C4F9B28E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90148" y="1104651"/>
            <a:ext cx="790260" cy="759753"/>
          </a:xfrm>
          <a:prstGeom prst="rect">
            <a:avLst/>
          </a:prstGeom>
        </p:spPr>
      </p:pic>
      <p:pic>
        <p:nvPicPr>
          <p:cNvPr id="10" name="Grafický objekt 24">
            <a:extLst>
              <a:ext uri="{FF2B5EF4-FFF2-40B4-BE49-F238E27FC236}">
                <a16:creationId xmlns:a16="http://schemas.microsoft.com/office/drawing/2014/main" id="{7DE488BE-DD4F-42DB-ACB0-93F525463D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29852" y="1104650"/>
            <a:ext cx="769697" cy="759753"/>
          </a:xfrm>
          <a:prstGeom prst="rect">
            <a:avLst/>
          </a:prstGeom>
        </p:spPr>
      </p:pic>
    </p:spTree>
    <p:extLst>
      <p:ext uri="{BB962C8B-B14F-4D97-AF65-F5344CB8AC3E}">
        <p14:creationId xmlns:p14="http://schemas.microsoft.com/office/powerpoint/2010/main" val="1160694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35000"/>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139700"/>
            <a:ext cx="12083845" cy="6299199"/>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1216025" y="1332732"/>
            <a:ext cx="9696449" cy="461665"/>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6b:</a:t>
            </a:r>
          </a:p>
        </p:txBody>
      </p:sp>
      <p:pic>
        <p:nvPicPr>
          <p:cNvPr id="8" name="Grafický objekt 24">
            <a:extLst>
              <a:ext uri="{FF2B5EF4-FFF2-40B4-BE49-F238E27FC236}">
                <a16:creationId xmlns:a16="http://schemas.microsoft.com/office/drawing/2014/main" id="{11501003-883A-42A0-B1B5-50483B38DDC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630604" y="1034645"/>
            <a:ext cx="769696" cy="759752"/>
          </a:xfrm>
          <a:prstGeom prst="rect">
            <a:avLst/>
          </a:prstGeom>
        </p:spPr>
      </p:pic>
      <p:sp>
        <p:nvSpPr>
          <p:cNvPr id="4" name="TextovéPole 3">
            <a:extLst>
              <a:ext uri="{FF2B5EF4-FFF2-40B4-BE49-F238E27FC236}">
                <a16:creationId xmlns:a16="http://schemas.microsoft.com/office/drawing/2014/main" id="{371A0564-EB1E-426A-A58B-A9C84FA0FB33}"/>
              </a:ext>
            </a:extLst>
          </p:cNvPr>
          <p:cNvSpPr txBox="1"/>
          <p:nvPr/>
        </p:nvSpPr>
        <p:spPr>
          <a:xfrm>
            <a:off x="1099129" y="2000879"/>
            <a:ext cx="4882572" cy="2308324"/>
          </a:xfrm>
          <a:prstGeom prst="rect">
            <a:avLst/>
          </a:prstGeom>
          <a:noFill/>
        </p:spPr>
        <p:txBody>
          <a:bodyPr wrap="square" rtlCol="0">
            <a:spAutoFit/>
          </a:bodyPr>
          <a:lstStyle/>
          <a:p>
            <a:pPr algn="ctr"/>
            <a:r>
              <a:rPr lang="pl-PL" sz="2400" dirty="0">
                <a:solidFill>
                  <a:schemeClr val="dk1"/>
                </a:solidFill>
                <a:latin typeface="Source Code Pro" panose="020B0509030403020204" pitchFamily="49" charset="0"/>
                <a:ea typeface="Source Code Pro" panose="020B0509030403020204" pitchFamily="49" charset="0"/>
              </a:rPr>
              <a:t>Odůvodni své rozhodnutí, proč by sis vybral(a) původně zvolenou, nebo zlevněnou elektrokoloběžku, a diskutuj o tom se svými spolužáky.</a:t>
            </a:r>
          </a:p>
        </p:txBody>
      </p:sp>
      <p:pic>
        <p:nvPicPr>
          <p:cNvPr id="9" name="Grafický objekt 8" descr="Kontrolní seznam se souvislou výplní">
            <a:extLst>
              <a:ext uri="{FF2B5EF4-FFF2-40B4-BE49-F238E27FC236}">
                <a16:creationId xmlns:a16="http://schemas.microsoft.com/office/drawing/2014/main" id="{1D20984F-4B89-49A5-933D-A6D0AB08EC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79735" y="1103712"/>
            <a:ext cx="718418" cy="690685"/>
          </a:xfrm>
          <a:prstGeom prst="rect">
            <a:avLst/>
          </a:prstGeom>
        </p:spPr>
      </p:pic>
      <p:pic>
        <p:nvPicPr>
          <p:cNvPr id="10" name="Obrázek 9">
            <a:extLst>
              <a:ext uri="{FF2B5EF4-FFF2-40B4-BE49-F238E27FC236}">
                <a16:creationId xmlns:a16="http://schemas.microsoft.com/office/drawing/2014/main" id="{2F96FC82-B483-4B55-9BDB-AA3AE1F6F58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5843"/>
          <a:stretch/>
        </p:blipFill>
        <p:spPr>
          <a:xfrm>
            <a:off x="5846979" y="1103711"/>
            <a:ext cx="5030571" cy="4469969"/>
          </a:xfrm>
          <a:prstGeom prst="rect">
            <a:avLst/>
          </a:prstGeom>
        </p:spPr>
      </p:pic>
    </p:spTree>
    <p:extLst>
      <p:ext uri="{BB962C8B-B14F-4D97-AF65-F5344CB8AC3E}">
        <p14:creationId xmlns:p14="http://schemas.microsoft.com/office/powerpoint/2010/main" val="3785713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duotone>
              <a:schemeClr val="accent4">
                <a:shade val="45000"/>
                <a:satMod val="135000"/>
              </a:schemeClr>
              <a:prstClr val="white"/>
            </a:duotone>
            <a:alphaModFix amt="3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900" y="0"/>
            <a:ext cx="12047530" cy="6680200"/>
          </a:xfrm>
          <a:prstGeom prst="rect">
            <a:avLst/>
          </a:prstGeom>
        </p:spPr>
      </p:pic>
      <p:pic>
        <p:nvPicPr>
          <p:cNvPr id="4" name="Obrázek 3">
            <a:extLst>
              <a:ext uri="{FF2B5EF4-FFF2-40B4-BE49-F238E27FC236}">
                <a16:creationId xmlns:a16="http://schemas.microsoft.com/office/drawing/2014/main" id="{A7BD229D-E2B1-C7C7-F1FB-0978FD7D12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4291" y="865981"/>
            <a:ext cx="6788077" cy="5126037"/>
          </a:xfrm>
          <a:prstGeom prst="rect">
            <a:avLst/>
          </a:prstGeom>
        </p:spPr>
      </p:pic>
    </p:spTree>
    <p:extLst>
      <p:ext uri="{BB962C8B-B14F-4D97-AF65-F5344CB8AC3E}">
        <p14:creationId xmlns:p14="http://schemas.microsoft.com/office/powerpoint/2010/main" val="229732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784C8F4-B405-44F8-8EEB-32A2307B6967}"/>
              </a:ext>
            </a:extLst>
          </p:cNvPr>
          <p:cNvSpPr txBox="1"/>
          <p:nvPr/>
        </p:nvSpPr>
        <p:spPr>
          <a:xfrm>
            <a:off x="674254" y="1486971"/>
            <a:ext cx="10935855" cy="2769989"/>
          </a:xfrm>
          <a:prstGeom prst="rect">
            <a:avLst/>
          </a:prstGeom>
          <a:noFill/>
        </p:spPr>
        <p:txBody>
          <a:bodyPr wrap="square" rtlCol="0">
            <a:spAutoFit/>
          </a:bodyPr>
          <a:lstStyle/>
          <a:p>
            <a:pPr marL="457200" lvl="0" indent="-342900" algn="l" rtl="0">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Sleva se počítá jako % z původní částky.</a:t>
            </a:r>
          </a:p>
          <a:p>
            <a:pPr marL="457200" lvl="0" indent="-342900" algn="l" rtl="0">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Firmy ale občas stanoví původní cenu schválně vyšší nebo původní cenu vůbec neuvedou, aby se mohly tvářit, že dávají velké slevy.</a:t>
            </a:r>
          </a:p>
          <a:p>
            <a:pPr marL="457200" lvl="0" indent="-342900" algn="l" rtl="0">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Když vidíme někde slevu, je dobré si ověřit, jestli je výrobek opravdu ve slevě. Například se můžeme podívat na srovnávač cen, za kolik prodávají výrobek ostatní e-shopy.</a:t>
            </a:r>
          </a:p>
          <a:p>
            <a:pPr marL="457200" lvl="0" indent="-342900" algn="l" rtl="0">
              <a:spcBef>
                <a:spcPts val="1200"/>
              </a:spcBef>
              <a:spcAft>
                <a:spcPts val="0"/>
              </a:spcAft>
              <a:buClr>
                <a:schemeClr val="dk1"/>
              </a:buClr>
              <a:buSzPts val="1800"/>
              <a:buChar char="●"/>
            </a:pPr>
            <a:r>
              <a:rPr lang="cs-CZ" dirty="0">
                <a:solidFill>
                  <a:schemeClr val="dk1"/>
                </a:solidFill>
                <a:latin typeface="Source Code Pro" panose="020B0509030403020204" pitchFamily="49" charset="0"/>
                <a:ea typeface="Source Code Pro" panose="020B0509030403020204" pitchFamily="49" charset="0"/>
              </a:rPr>
              <a:t>Lidi často nakupují ve slevách věci, které vůbec nepotřebují. K nákupu je naláká </a:t>
            </a:r>
            <a:r>
              <a:rPr lang="cs-CZ">
                <a:solidFill>
                  <a:schemeClr val="dk1"/>
                </a:solidFill>
                <a:latin typeface="Source Code Pro" panose="020B0509030403020204" pitchFamily="49" charset="0"/>
                <a:ea typeface="Source Code Pro" panose="020B0509030403020204" pitchFamily="49" charset="0"/>
              </a:rPr>
              <a:t>sleva – </a:t>
            </a:r>
            <a:r>
              <a:rPr lang="cs-CZ" dirty="0">
                <a:solidFill>
                  <a:schemeClr val="dk1"/>
                </a:solidFill>
                <a:latin typeface="Source Code Pro" panose="020B0509030403020204" pitchFamily="49" charset="0"/>
                <a:ea typeface="Source Code Pro" panose="020B0509030403020204" pitchFamily="49" charset="0"/>
              </a:rPr>
              <a:t>mají pocit, že ušetřili. </a:t>
            </a:r>
          </a:p>
        </p:txBody>
      </p:sp>
      <p:pic>
        <p:nvPicPr>
          <p:cNvPr id="26" name="Obrázek 25">
            <a:extLst>
              <a:ext uri="{FF2B5EF4-FFF2-40B4-BE49-F238E27FC236}">
                <a16:creationId xmlns:a16="http://schemas.microsoft.com/office/drawing/2014/main" id="{772FA5D9-7DC6-4D7F-A465-FB49A14B5461}"/>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0" y="546099"/>
            <a:ext cx="12344400" cy="1020765"/>
          </a:xfrm>
          <a:prstGeom prst="rect">
            <a:avLst/>
          </a:prstGeom>
          <a:effectLst/>
        </p:spPr>
      </p:pic>
      <p:sp>
        <p:nvSpPr>
          <p:cNvPr id="2" name="Nadpis 1">
            <a:extLst>
              <a:ext uri="{FF2B5EF4-FFF2-40B4-BE49-F238E27FC236}">
                <a16:creationId xmlns:a16="http://schemas.microsoft.com/office/drawing/2014/main" id="{28F6F416-F2D2-4CEA-858B-350F1CE0C5A5}"/>
              </a:ext>
            </a:extLst>
          </p:cNvPr>
          <p:cNvSpPr>
            <a:spLocks noGrp="1"/>
          </p:cNvSpPr>
          <p:nvPr>
            <p:ph type="title"/>
          </p:nvPr>
        </p:nvSpPr>
        <p:spPr/>
        <p:txBody>
          <a:bodyPr>
            <a:normAutofit/>
          </a:bodyPr>
          <a:lstStyle/>
          <a:p>
            <a:r>
              <a:rPr lang="cs-CZ" sz="2400" b="1" dirty="0">
                <a:latin typeface="Source Code Pro" panose="020B0509030403020204" pitchFamily="49" charset="0"/>
                <a:ea typeface="Source Code Pro" panose="020B0509030403020204" pitchFamily="49" charset="0"/>
              </a:rPr>
              <a:t>Slevy</a:t>
            </a:r>
          </a:p>
        </p:txBody>
      </p:sp>
      <p:sp>
        <p:nvSpPr>
          <p:cNvPr id="19" name="Volný tvar: obrazec 18">
            <a:extLst>
              <a:ext uri="{FF2B5EF4-FFF2-40B4-BE49-F238E27FC236}">
                <a16:creationId xmlns:a16="http://schemas.microsoft.com/office/drawing/2014/main" id="{8B7933C9-6D04-4B2E-BC4B-5743E89EC99D}"/>
              </a:ext>
            </a:extLst>
          </p:cNvPr>
          <p:cNvSpPr/>
          <p:nvPr/>
        </p:nvSpPr>
        <p:spPr>
          <a:xfrm>
            <a:off x="965200" y="1244600"/>
            <a:ext cx="9728200" cy="5079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1717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D398C37-14DB-4521-A09A-385327D94F0E}"/>
              </a:ext>
            </a:extLst>
          </p:cNvPr>
          <p:cNvPicPr>
            <a:picLocks noChangeAspect="1"/>
          </p:cNvPicPr>
          <p:nvPr/>
        </p:nvPicPr>
        <p:blipFill>
          <a:blip r:embed="rId3" cstate="print">
            <a:alphaModFix amt="35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152400"/>
            <a:ext cx="12083845" cy="5238749"/>
          </a:xfrm>
          <a:prstGeom prst="rect">
            <a:avLst/>
          </a:prstGeom>
          <a:effectLst/>
        </p:spPr>
      </p:pic>
      <p:pic>
        <p:nvPicPr>
          <p:cNvPr id="15" name="Grafický objekt 14" descr="Kontrolní seznam se souvislou výplní">
            <a:extLst>
              <a:ext uri="{FF2B5EF4-FFF2-40B4-BE49-F238E27FC236}">
                <a16:creationId xmlns:a16="http://schemas.microsoft.com/office/drawing/2014/main" id="{854F8F10-10C2-4BBC-8A6E-B311C9B0BB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2137" y="857924"/>
            <a:ext cx="790260" cy="759753"/>
          </a:xfrm>
          <a:prstGeom prst="rect">
            <a:avLst/>
          </a:prstGeom>
        </p:spPr>
      </p:pic>
      <p:sp>
        <p:nvSpPr>
          <p:cNvPr id="18" name="TextovéPole 17">
            <a:extLst>
              <a:ext uri="{FF2B5EF4-FFF2-40B4-BE49-F238E27FC236}">
                <a16:creationId xmlns:a16="http://schemas.microsoft.com/office/drawing/2014/main" id="{6C70D289-CF36-4704-933A-64A237C029A1}"/>
              </a:ext>
            </a:extLst>
          </p:cNvPr>
          <p:cNvSpPr txBox="1"/>
          <p:nvPr/>
        </p:nvSpPr>
        <p:spPr>
          <a:xfrm>
            <a:off x="1329452" y="1161353"/>
            <a:ext cx="9533095" cy="2369880"/>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7:</a:t>
            </a: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000" dirty="0">
                <a:solidFill>
                  <a:schemeClr val="dk1"/>
                </a:solidFill>
                <a:latin typeface="Source Code Pro" panose="020B0509030403020204" pitchFamily="49" charset="0"/>
                <a:ea typeface="Source Code Pro" panose="020B0509030403020204" pitchFamily="49" charset="0"/>
              </a:rPr>
              <a:t>Jak poznat důvěryhodný a spolehlivý e-shop?</a:t>
            </a:r>
          </a:p>
          <a:p>
            <a:pPr algn="ctr"/>
            <a:endParaRPr lang="cs-CZ" sz="2000" dirty="0">
              <a:solidFill>
                <a:schemeClr val="dk1"/>
              </a:solidFill>
              <a:latin typeface="Source Code Pro" panose="020B0509030403020204" pitchFamily="49" charset="0"/>
              <a:ea typeface="Source Code Pro" panose="020B0509030403020204" pitchFamily="49" charset="0"/>
            </a:endParaRPr>
          </a:p>
          <a:p>
            <a:pPr algn="ctr"/>
            <a:endParaRPr lang="cs-CZ" sz="2000" dirty="0">
              <a:solidFill>
                <a:schemeClr val="dk1"/>
              </a:solidFill>
              <a:latin typeface="Source Code Pro" panose="020B0509030403020204" pitchFamily="49" charset="0"/>
              <a:ea typeface="Source Code Pro" panose="020B0509030403020204" pitchFamily="49" charset="0"/>
            </a:endParaRPr>
          </a:p>
          <a:p>
            <a:pPr algn="ctr"/>
            <a:r>
              <a:rPr lang="cs-CZ" sz="2000" b="1" dirty="0">
                <a:solidFill>
                  <a:schemeClr val="dk1"/>
                </a:solidFill>
                <a:latin typeface="Source Code Pro" panose="020B0509030403020204" pitchFamily="49" charset="0"/>
                <a:ea typeface="Source Code Pro" panose="020B0509030403020204" pitchFamily="49" charset="0"/>
              </a:rPr>
              <a:t>Napište rady, kterými by se měl každý uživatel internetu a každý zákazník řídit.</a:t>
            </a:r>
          </a:p>
        </p:txBody>
      </p:sp>
      <p:pic>
        <p:nvPicPr>
          <p:cNvPr id="19" name="Grafický objekt 24">
            <a:extLst>
              <a:ext uri="{FF2B5EF4-FFF2-40B4-BE49-F238E27FC236}">
                <a16:creationId xmlns:a16="http://schemas.microsoft.com/office/drawing/2014/main" id="{CDECB787-79EF-483E-AC5A-5C33697861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50840" y="862835"/>
            <a:ext cx="769697" cy="759752"/>
          </a:xfrm>
          <a:prstGeom prst="rect">
            <a:avLst/>
          </a:prstGeom>
        </p:spPr>
      </p:pic>
    </p:spTree>
    <p:extLst>
      <p:ext uri="{BB962C8B-B14F-4D97-AF65-F5344CB8AC3E}">
        <p14:creationId xmlns:p14="http://schemas.microsoft.com/office/powerpoint/2010/main" val="2710242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ovéPole 6">
            <a:extLst>
              <a:ext uri="{FF2B5EF4-FFF2-40B4-BE49-F238E27FC236}">
                <a16:creationId xmlns:a16="http://schemas.microsoft.com/office/drawing/2014/main" id="{D784C8F4-B405-44F8-8EEB-32A2307B6967}"/>
              </a:ext>
            </a:extLst>
          </p:cNvPr>
          <p:cNvSpPr txBox="1"/>
          <p:nvPr/>
        </p:nvSpPr>
        <p:spPr>
          <a:xfrm>
            <a:off x="674254" y="1486971"/>
            <a:ext cx="10935855" cy="4370427"/>
          </a:xfrm>
          <a:prstGeom prst="rect">
            <a:avLst/>
          </a:prstGeom>
          <a:noFill/>
        </p:spPr>
        <p:txBody>
          <a:bodyPr wrap="square" rtlCol="0">
            <a:spAutoFit/>
          </a:bodyPr>
          <a:lstStyle/>
          <a:p>
            <a:pPr marL="457200" lvl="0" indent="-342900" algn="l" rtl="0">
              <a:spcBef>
                <a:spcPts val="1200"/>
              </a:spcBef>
              <a:spcAft>
                <a:spcPts val="0"/>
              </a:spcAft>
              <a:buClr>
                <a:schemeClr val="dk1"/>
              </a:buClr>
              <a:buSzPts val="1800"/>
              <a:buChar char="●"/>
            </a:pPr>
            <a:r>
              <a:rPr lang="cs-CZ" sz="1750" dirty="0">
                <a:solidFill>
                  <a:schemeClr val="dk1"/>
                </a:solidFill>
                <a:latin typeface="Source Code Pro" panose="020B0509030403020204" pitchFamily="49" charset="0"/>
                <a:ea typeface="Source Code Pro" panose="020B0509030403020204" pitchFamily="49" charset="0"/>
              </a:rPr>
              <a:t>Pokud e-shop neznám, můžu si jeho důvěryhodnost ověřit na webu D-testu:  https://www.dtest.cz/eshopy</a:t>
            </a:r>
          </a:p>
          <a:p>
            <a:pPr marL="457200" lvl="0" indent="-342900" algn="l" rtl="0">
              <a:spcBef>
                <a:spcPts val="1200"/>
              </a:spcBef>
              <a:spcAft>
                <a:spcPts val="0"/>
              </a:spcAft>
              <a:buClr>
                <a:schemeClr val="dk1"/>
              </a:buClr>
              <a:buSzPts val="1800"/>
              <a:buChar char="●"/>
            </a:pPr>
            <a:r>
              <a:rPr lang="cs-CZ" sz="1750" dirty="0">
                <a:solidFill>
                  <a:schemeClr val="dk1"/>
                </a:solidFill>
                <a:latin typeface="Source Code Pro" panose="020B0509030403020204" pitchFamily="49" charset="0"/>
                <a:ea typeface="Source Code Pro" panose="020B0509030403020204" pitchFamily="49" charset="0"/>
              </a:rPr>
              <a:t>Podívám se na recenze mimo web (Heureka, Zboží.cz…).</a:t>
            </a:r>
          </a:p>
          <a:p>
            <a:pPr marL="457200" lvl="0" indent="-342900" algn="l" rtl="0">
              <a:spcBef>
                <a:spcPts val="1200"/>
              </a:spcBef>
              <a:spcAft>
                <a:spcPts val="0"/>
              </a:spcAft>
              <a:buClr>
                <a:schemeClr val="dk1"/>
              </a:buClr>
              <a:buSzPts val="1800"/>
              <a:buChar char="●"/>
            </a:pPr>
            <a:r>
              <a:rPr lang="cs-CZ" sz="1750" dirty="0">
                <a:solidFill>
                  <a:schemeClr val="dk1"/>
                </a:solidFill>
                <a:latin typeface="Source Code Pro" panose="020B0509030403020204" pitchFamily="49" charset="0"/>
                <a:ea typeface="Source Code Pro" panose="020B0509030403020204" pitchFamily="49" charset="0"/>
              </a:rPr>
              <a:t>Web je zabezpečený pomocí HTTPS - šifruje vše, co se na webu zadá (e-mail, heslo…) a snižuje tak riziko zneužití zadaných údajů.</a:t>
            </a:r>
          </a:p>
          <a:p>
            <a:pPr marL="457200" lvl="0" indent="-342900" algn="l" rtl="0">
              <a:spcBef>
                <a:spcPts val="1200"/>
              </a:spcBef>
              <a:spcAft>
                <a:spcPts val="0"/>
              </a:spcAft>
              <a:buClr>
                <a:schemeClr val="dk1"/>
              </a:buClr>
              <a:buSzPts val="1800"/>
              <a:buChar char="●"/>
            </a:pPr>
            <a:r>
              <a:rPr lang="cs-CZ" sz="1750" b="1" dirty="0">
                <a:solidFill>
                  <a:schemeClr val="dk1"/>
                </a:solidFill>
                <a:latin typeface="Source Code Pro" panose="020B0509030403020204" pitchFamily="49" charset="0"/>
                <a:ea typeface="Source Code Pro" panose="020B0509030403020204" pitchFamily="49" charset="0"/>
              </a:rPr>
              <a:t>Co by vás mohlo varovat? </a:t>
            </a:r>
          </a:p>
          <a:p>
            <a:pPr marL="914400" lvl="1" indent="-342900">
              <a:spcBef>
                <a:spcPts val="1200"/>
              </a:spcBef>
              <a:buClr>
                <a:schemeClr val="dk1"/>
              </a:buClr>
              <a:buSzPts val="1800"/>
              <a:buFont typeface="Courier New" panose="02070309020205020404" pitchFamily="49" charset="0"/>
              <a:buChar char="o"/>
            </a:pPr>
            <a:r>
              <a:rPr lang="cs-CZ" sz="1750" dirty="0">
                <a:solidFill>
                  <a:schemeClr val="dk1"/>
                </a:solidFill>
                <a:latin typeface="Source Code Pro" panose="020B0509030403020204" pitchFamily="49" charset="0"/>
                <a:ea typeface="Source Code Pro" panose="020B0509030403020204" pitchFamily="49" charset="0"/>
              </a:rPr>
              <a:t>Špatná grafika webu a kvalita textů (strojový překlad do </a:t>
            </a:r>
            <a:r>
              <a:rPr lang="cs-CZ" sz="1750" dirty="0" err="1">
                <a:solidFill>
                  <a:schemeClr val="dk1"/>
                </a:solidFill>
                <a:latin typeface="Source Code Pro" panose="020B0509030403020204" pitchFamily="49" charset="0"/>
                <a:ea typeface="Source Code Pro" panose="020B0509030403020204" pitchFamily="49" charset="0"/>
              </a:rPr>
              <a:t>čj</a:t>
            </a:r>
            <a:r>
              <a:rPr lang="cs-CZ" sz="1750" dirty="0">
                <a:solidFill>
                  <a:schemeClr val="dk1"/>
                </a:solidFill>
                <a:latin typeface="Source Code Pro" panose="020B0509030403020204" pitchFamily="49" charset="0"/>
                <a:ea typeface="Source Code Pro" panose="020B0509030403020204" pitchFamily="49" charset="0"/>
              </a:rPr>
              <a:t>). </a:t>
            </a:r>
          </a:p>
          <a:p>
            <a:pPr marL="914400" lvl="1" indent="-342900">
              <a:spcBef>
                <a:spcPts val="1200"/>
              </a:spcBef>
              <a:buClr>
                <a:schemeClr val="dk1"/>
              </a:buClr>
              <a:buSzPts val="1800"/>
              <a:buFont typeface="Courier New" panose="02070309020205020404" pitchFamily="49" charset="0"/>
              <a:buChar char="o"/>
            </a:pPr>
            <a:r>
              <a:rPr lang="cs-CZ" sz="1750" dirty="0">
                <a:solidFill>
                  <a:schemeClr val="dk1"/>
                </a:solidFill>
                <a:latin typeface="Source Code Pro" panose="020B0509030403020204" pitchFamily="49" charset="0"/>
                <a:ea typeface="Source Code Pro" panose="020B0509030403020204" pitchFamily="49" charset="0"/>
              </a:rPr>
              <a:t>Moc velká šířka sortimentu a zboží není skladem. </a:t>
            </a:r>
          </a:p>
          <a:p>
            <a:pPr marL="914400" lvl="1" indent="-342900">
              <a:spcBef>
                <a:spcPts val="1200"/>
              </a:spcBef>
              <a:buClr>
                <a:schemeClr val="dk1"/>
              </a:buClr>
              <a:buSzPts val="1800"/>
              <a:buFont typeface="Courier New" panose="02070309020205020404" pitchFamily="49" charset="0"/>
              <a:buChar char="o"/>
            </a:pPr>
            <a:r>
              <a:rPr lang="cs-CZ" sz="1750" dirty="0">
                <a:solidFill>
                  <a:schemeClr val="dk1"/>
                </a:solidFill>
                <a:latin typeface="Source Code Pro" panose="020B0509030403020204" pitchFamily="49" charset="0"/>
                <a:ea typeface="Source Code Pro" panose="020B0509030403020204" pitchFamily="49" charset="0"/>
              </a:rPr>
              <a:t>Chybí kontaktní údaje, adresa provozovny, obchodní podmínky.</a:t>
            </a:r>
          </a:p>
          <a:p>
            <a:pPr marL="914400" lvl="1" indent="-342900">
              <a:spcBef>
                <a:spcPts val="1200"/>
              </a:spcBef>
              <a:buClr>
                <a:schemeClr val="dk1"/>
              </a:buClr>
              <a:buSzPts val="1800"/>
              <a:buFont typeface="Courier New" panose="02070309020205020404" pitchFamily="49" charset="0"/>
              <a:buChar char="o"/>
            </a:pPr>
            <a:r>
              <a:rPr lang="cs-CZ" sz="1750" dirty="0">
                <a:solidFill>
                  <a:schemeClr val="dk1"/>
                </a:solidFill>
                <a:latin typeface="Source Code Pro" panose="020B0509030403020204" pitchFamily="49" charset="0"/>
                <a:ea typeface="Source Code Pro" panose="020B0509030403020204" pitchFamily="49" charset="0"/>
              </a:rPr>
              <a:t>Příliš lákavá nabídka. </a:t>
            </a:r>
          </a:p>
          <a:p>
            <a:pPr marL="914400" lvl="1" indent="-342900">
              <a:spcBef>
                <a:spcPts val="1200"/>
              </a:spcBef>
              <a:buClr>
                <a:schemeClr val="dk1"/>
              </a:buClr>
              <a:buSzPts val="1800"/>
              <a:buFont typeface="Courier New" panose="02070309020205020404" pitchFamily="49" charset="0"/>
              <a:buChar char="o"/>
            </a:pPr>
            <a:r>
              <a:rPr lang="cs-CZ" sz="1750" dirty="0">
                <a:solidFill>
                  <a:schemeClr val="dk1"/>
                </a:solidFill>
                <a:latin typeface="Source Code Pro" panose="020B0509030403020204" pitchFamily="49" charset="0"/>
                <a:ea typeface="Source Code Pro" panose="020B0509030403020204" pitchFamily="49" charset="0"/>
              </a:rPr>
              <a:t>Malý výběr způsobů placení - neměla by být jen dobírka nebo převod.</a:t>
            </a:r>
          </a:p>
        </p:txBody>
      </p:sp>
      <p:pic>
        <p:nvPicPr>
          <p:cNvPr id="26" name="Obrázek 25">
            <a:extLst>
              <a:ext uri="{FF2B5EF4-FFF2-40B4-BE49-F238E27FC236}">
                <a16:creationId xmlns:a16="http://schemas.microsoft.com/office/drawing/2014/main" id="{772FA5D9-7DC6-4D7F-A465-FB49A14B5461}"/>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0" y="546099"/>
            <a:ext cx="12344400" cy="1020765"/>
          </a:xfrm>
          <a:prstGeom prst="rect">
            <a:avLst/>
          </a:prstGeom>
          <a:effectLst/>
        </p:spPr>
      </p:pic>
      <p:sp>
        <p:nvSpPr>
          <p:cNvPr id="2" name="Nadpis 1">
            <a:extLst>
              <a:ext uri="{FF2B5EF4-FFF2-40B4-BE49-F238E27FC236}">
                <a16:creationId xmlns:a16="http://schemas.microsoft.com/office/drawing/2014/main" id="{28F6F416-F2D2-4CEA-858B-350F1CE0C5A5}"/>
              </a:ext>
            </a:extLst>
          </p:cNvPr>
          <p:cNvSpPr>
            <a:spLocks noGrp="1"/>
          </p:cNvSpPr>
          <p:nvPr>
            <p:ph type="title"/>
          </p:nvPr>
        </p:nvSpPr>
        <p:spPr/>
        <p:txBody>
          <a:bodyPr>
            <a:normAutofit/>
          </a:bodyPr>
          <a:lstStyle/>
          <a:p>
            <a:r>
              <a:rPr lang="cs-CZ" sz="2400" b="1" dirty="0">
                <a:latin typeface="Source Code Pro" panose="020B0509030403020204" pitchFamily="49" charset="0"/>
                <a:ea typeface="Source Code Pro" panose="020B0509030403020204" pitchFamily="49" charset="0"/>
              </a:rPr>
              <a:t>Důvěryhodný e-shop</a:t>
            </a:r>
          </a:p>
        </p:txBody>
      </p:sp>
      <p:sp>
        <p:nvSpPr>
          <p:cNvPr id="19" name="Volný tvar: obrazec 18">
            <a:extLst>
              <a:ext uri="{FF2B5EF4-FFF2-40B4-BE49-F238E27FC236}">
                <a16:creationId xmlns:a16="http://schemas.microsoft.com/office/drawing/2014/main" id="{8B7933C9-6D04-4B2E-BC4B-5743E89EC99D}"/>
              </a:ext>
            </a:extLst>
          </p:cNvPr>
          <p:cNvSpPr/>
          <p:nvPr/>
        </p:nvSpPr>
        <p:spPr>
          <a:xfrm>
            <a:off x="965200" y="1244600"/>
            <a:ext cx="9728200" cy="5079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0924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6" name="Obrázek 15">
            <a:extLst>
              <a:ext uri="{FF2B5EF4-FFF2-40B4-BE49-F238E27FC236}">
                <a16:creationId xmlns:a16="http://schemas.microsoft.com/office/drawing/2014/main" id="{D825525F-2243-448A-9455-C0B2C36C490E}"/>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53010" y="511110"/>
            <a:ext cx="12038990" cy="1886015"/>
          </a:xfrm>
          <a:prstGeom prst="rect">
            <a:avLst/>
          </a:prstGeom>
          <a:effectLst/>
        </p:spPr>
      </p:pic>
      <p:sp>
        <p:nvSpPr>
          <p:cNvPr id="12" name="Nadpis 11">
            <a:extLst>
              <a:ext uri="{FF2B5EF4-FFF2-40B4-BE49-F238E27FC236}">
                <a16:creationId xmlns:a16="http://schemas.microsoft.com/office/drawing/2014/main" id="{79E84ECE-0FCE-4714-B008-35846DED60B4}"/>
              </a:ext>
            </a:extLst>
          </p:cNvPr>
          <p:cNvSpPr>
            <a:spLocks noGrp="1"/>
          </p:cNvSpPr>
          <p:nvPr>
            <p:ph type="ctrTitle"/>
          </p:nvPr>
        </p:nvSpPr>
        <p:spPr>
          <a:xfrm>
            <a:off x="1524000" y="944363"/>
            <a:ext cx="9144000" cy="1384819"/>
          </a:xfrm>
        </p:spPr>
        <p:txBody>
          <a:bodyPr>
            <a:normAutofit fontScale="90000"/>
          </a:bodyPr>
          <a:lstStyle/>
          <a:p>
            <a:r>
              <a:rPr lang="cs-CZ" sz="2200" b="1" dirty="0">
                <a:solidFill>
                  <a:schemeClr val="dk1"/>
                </a:solidFill>
                <a:latin typeface="Source Code Pro" panose="020B0509030403020204" pitchFamily="49" charset="0"/>
                <a:ea typeface="Source Code Pro" panose="020B0509030403020204" pitchFamily="49" charset="0"/>
              </a:rPr>
              <a:t>Vítejte ve světě online marketingu, kterým vás provede</a:t>
            </a:r>
            <a:br>
              <a:rPr lang="cs-CZ" sz="1800" dirty="0">
                <a:solidFill>
                  <a:schemeClr val="dk1"/>
                </a:solidFill>
                <a:latin typeface="Source Code Pro" panose="020B0509030403020204" pitchFamily="49" charset="0"/>
                <a:ea typeface="Source Code Pro" panose="020B0509030403020204" pitchFamily="49" charset="0"/>
              </a:rPr>
            </a:br>
            <a:r>
              <a:rPr lang="cs-CZ" sz="4900" b="1" dirty="0">
                <a:solidFill>
                  <a:schemeClr val="accent4">
                    <a:lumMod val="20000"/>
                    <a:lumOff val="80000"/>
                  </a:schemeClr>
                </a:solidFill>
                <a:latin typeface="Source Code Pro" panose="020B0509030403020204" pitchFamily="49" charset="0"/>
                <a:ea typeface="Source Code Pro" panose="020B0509030403020204" pitchFamily="49" charset="0"/>
              </a:rPr>
              <a:t>Marek a Markéta</a:t>
            </a:r>
            <a:br>
              <a:rPr lang="cs-CZ" sz="1800" dirty="0">
                <a:solidFill>
                  <a:schemeClr val="dk1"/>
                </a:solidFill>
                <a:latin typeface="Source Code Pro" panose="020B0509030403020204" pitchFamily="49" charset="0"/>
                <a:ea typeface="Source Code Pro" panose="020B0509030403020204" pitchFamily="49" charset="0"/>
              </a:rPr>
            </a:br>
            <a:endParaRPr lang="cs-CZ" sz="1800" dirty="0">
              <a:latin typeface="Source Code Pro" panose="020B0509030403020204" pitchFamily="49" charset="0"/>
              <a:ea typeface="Source Code Pro" panose="020B0509030403020204" pitchFamily="49" charset="0"/>
            </a:endParaRPr>
          </a:p>
        </p:txBody>
      </p:sp>
      <p:sp>
        <p:nvSpPr>
          <p:cNvPr id="39" name="Ovál 38">
            <a:extLst>
              <a:ext uri="{FF2B5EF4-FFF2-40B4-BE49-F238E27FC236}">
                <a16:creationId xmlns:a16="http://schemas.microsoft.com/office/drawing/2014/main" id="{E9A4D432-EDC9-4507-A33B-5CA2D73F7F1C}"/>
              </a:ext>
            </a:extLst>
          </p:cNvPr>
          <p:cNvSpPr/>
          <p:nvPr/>
        </p:nvSpPr>
        <p:spPr>
          <a:xfrm>
            <a:off x="873843" y="1939533"/>
            <a:ext cx="3079032" cy="2992685"/>
          </a:xfrm>
          <a:custGeom>
            <a:avLst/>
            <a:gdLst>
              <a:gd name="connsiteX0" fmla="*/ 0 w 3079032"/>
              <a:gd name="connsiteY0" fmla="*/ 1496343 h 2992685"/>
              <a:gd name="connsiteX1" fmla="*/ 1539516 w 3079032"/>
              <a:gd name="connsiteY1" fmla="*/ 0 h 2992685"/>
              <a:gd name="connsiteX2" fmla="*/ 3079032 w 3079032"/>
              <a:gd name="connsiteY2" fmla="*/ 1496343 h 2992685"/>
              <a:gd name="connsiteX3" fmla="*/ 1539516 w 3079032"/>
              <a:gd name="connsiteY3" fmla="*/ 2992686 h 2992685"/>
              <a:gd name="connsiteX4" fmla="*/ 0 w 3079032"/>
              <a:gd name="connsiteY4" fmla="*/ 1496343 h 2992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9032" h="2992685" fill="none" extrusionOk="0">
                <a:moveTo>
                  <a:pt x="0" y="1496343"/>
                </a:moveTo>
                <a:cubicBezTo>
                  <a:pt x="-43489" y="678651"/>
                  <a:pt x="624522" y="-118763"/>
                  <a:pt x="1539516" y="0"/>
                </a:cubicBezTo>
                <a:cubicBezTo>
                  <a:pt x="2451770" y="-23464"/>
                  <a:pt x="3079878" y="603296"/>
                  <a:pt x="3079032" y="1496343"/>
                </a:cubicBezTo>
                <a:cubicBezTo>
                  <a:pt x="3064249" y="2249855"/>
                  <a:pt x="2424427" y="3007604"/>
                  <a:pt x="1539516" y="2992686"/>
                </a:cubicBezTo>
                <a:cubicBezTo>
                  <a:pt x="711325" y="3032816"/>
                  <a:pt x="26389" y="2316857"/>
                  <a:pt x="0" y="1496343"/>
                </a:cubicBezTo>
                <a:close/>
              </a:path>
              <a:path w="3079032" h="2992685" stroke="0" extrusionOk="0">
                <a:moveTo>
                  <a:pt x="0" y="1496343"/>
                </a:moveTo>
                <a:cubicBezTo>
                  <a:pt x="-23768" y="811743"/>
                  <a:pt x="545647" y="59976"/>
                  <a:pt x="1539516" y="0"/>
                </a:cubicBezTo>
                <a:cubicBezTo>
                  <a:pt x="2383326" y="25854"/>
                  <a:pt x="3085614" y="629112"/>
                  <a:pt x="3079032" y="1496343"/>
                </a:cubicBezTo>
                <a:cubicBezTo>
                  <a:pt x="3106620" y="2475167"/>
                  <a:pt x="2378520" y="2996922"/>
                  <a:pt x="1539516" y="2992686"/>
                </a:cubicBezTo>
                <a:cubicBezTo>
                  <a:pt x="840536" y="2959229"/>
                  <a:pt x="3446" y="2213393"/>
                  <a:pt x="0" y="1496343"/>
                </a:cubicBezTo>
                <a:close/>
              </a:path>
            </a:pathLst>
          </a:custGeom>
          <a:solidFill>
            <a:schemeClr val="accent5">
              <a:lumMod val="20000"/>
              <a:lumOff val="80000"/>
            </a:schemeClr>
          </a:solidFill>
          <a:ln w="28575">
            <a:solidFill>
              <a:schemeClr val="accent5">
                <a:lumMod val="60000"/>
                <a:lumOff val="40000"/>
              </a:schemeClr>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dk1"/>
                </a:solidFill>
                <a:latin typeface="Source Code Pro" panose="020B0509030403020204" pitchFamily="49" charset="0"/>
                <a:ea typeface="Source Code Pro" panose="020B0509030403020204" pitchFamily="49" charset="0"/>
              </a:rPr>
              <a:t>Společně si řekneme,</a:t>
            </a:r>
            <a:r>
              <a:rPr lang="cs-CZ" sz="2000" dirty="0">
                <a:solidFill>
                  <a:schemeClr val="dk1"/>
                </a:solidFill>
                <a:latin typeface="Source Code Pro" panose="020B0509030403020204" pitchFamily="49" charset="0"/>
                <a:ea typeface="Source Code Pro" panose="020B0509030403020204" pitchFamily="49" charset="0"/>
              </a:rPr>
              <a:t> </a:t>
            </a:r>
            <a:r>
              <a:rPr lang="fr-FR" sz="2000" dirty="0">
                <a:solidFill>
                  <a:schemeClr val="dk1"/>
                </a:solidFill>
                <a:latin typeface="Source Code Pro" panose="020B0509030403020204" pitchFamily="49" charset="0"/>
                <a:ea typeface="Source Code Pro" panose="020B0509030403020204" pitchFamily="49" charset="0"/>
              </a:rPr>
              <a:t>jak vypadá e-shop, na kterém můžeme bezpečně nakoupit</a:t>
            </a:r>
            <a:r>
              <a:rPr lang="cs-CZ" sz="2000" dirty="0">
                <a:solidFill>
                  <a:schemeClr val="dk1"/>
                </a:solidFill>
                <a:latin typeface="Source Code Pro" panose="020B0509030403020204" pitchFamily="49" charset="0"/>
                <a:ea typeface="Source Code Pro" panose="020B0509030403020204" pitchFamily="49" charset="0"/>
              </a:rPr>
              <a:t>.</a:t>
            </a:r>
            <a:endParaRPr lang="cs-CZ" sz="2000" b="1" dirty="0">
              <a:solidFill>
                <a:schemeClr val="tx1"/>
              </a:solidFill>
              <a:latin typeface="Source Code Pro" panose="020B0509030403020204" pitchFamily="49" charset="0"/>
              <a:ea typeface="Source Code Pro" panose="020B0509030403020204" pitchFamily="49" charset="0"/>
            </a:endParaRPr>
          </a:p>
        </p:txBody>
      </p:sp>
      <p:sp>
        <p:nvSpPr>
          <p:cNvPr id="40" name="Ovál 39">
            <a:extLst>
              <a:ext uri="{FF2B5EF4-FFF2-40B4-BE49-F238E27FC236}">
                <a16:creationId xmlns:a16="http://schemas.microsoft.com/office/drawing/2014/main" id="{E07DB3EF-9DBA-43D0-B40D-B7DA8426ED09}"/>
              </a:ext>
            </a:extLst>
          </p:cNvPr>
          <p:cNvSpPr/>
          <p:nvPr/>
        </p:nvSpPr>
        <p:spPr>
          <a:xfrm>
            <a:off x="8534400" y="3429000"/>
            <a:ext cx="2447636" cy="2254671"/>
          </a:xfrm>
          <a:custGeom>
            <a:avLst/>
            <a:gdLst>
              <a:gd name="connsiteX0" fmla="*/ 0 w 2447636"/>
              <a:gd name="connsiteY0" fmla="*/ 1127336 h 2254671"/>
              <a:gd name="connsiteX1" fmla="*/ 1223818 w 2447636"/>
              <a:gd name="connsiteY1" fmla="*/ 0 h 2254671"/>
              <a:gd name="connsiteX2" fmla="*/ 2447636 w 2447636"/>
              <a:gd name="connsiteY2" fmla="*/ 1127336 h 2254671"/>
              <a:gd name="connsiteX3" fmla="*/ 1223818 w 2447636"/>
              <a:gd name="connsiteY3" fmla="*/ 2254672 h 2254671"/>
              <a:gd name="connsiteX4" fmla="*/ 0 w 2447636"/>
              <a:gd name="connsiteY4" fmla="*/ 1127336 h 225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636" h="2254671" fill="none" extrusionOk="0">
                <a:moveTo>
                  <a:pt x="0" y="1127336"/>
                </a:moveTo>
                <a:cubicBezTo>
                  <a:pt x="-30691" y="510877"/>
                  <a:pt x="486282" y="-113072"/>
                  <a:pt x="1223818" y="0"/>
                </a:cubicBezTo>
                <a:cubicBezTo>
                  <a:pt x="1919692" y="-7560"/>
                  <a:pt x="2448764" y="415946"/>
                  <a:pt x="2447636" y="1127336"/>
                </a:cubicBezTo>
                <a:cubicBezTo>
                  <a:pt x="2444476" y="1734363"/>
                  <a:pt x="1988774" y="2293005"/>
                  <a:pt x="1223818" y="2254672"/>
                </a:cubicBezTo>
                <a:cubicBezTo>
                  <a:pt x="593374" y="2337355"/>
                  <a:pt x="106117" y="1726249"/>
                  <a:pt x="0" y="1127336"/>
                </a:cubicBezTo>
                <a:close/>
              </a:path>
              <a:path w="2447636" h="2254671" stroke="0" extrusionOk="0">
                <a:moveTo>
                  <a:pt x="0" y="1127336"/>
                </a:moveTo>
                <a:cubicBezTo>
                  <a:pt x="-11919" y="575835"/>
                  <a:pt x="466254" y="34105"/>
                  <a:pt x="1223818" y="0"/>
                </a:cubicBezTo>
                <a:cubicBezTo>
                  <a:pt x="1896893" y="11324"/>
                  <a:pt x="2449393" y="493830"/>
                  <a:pt x="2447636" y="1127336"/>
                </a:cubicBezTo>
                <a:cubicBezTo>
                  <a:pt x="2468192" y="1863512"/>
                  <a:pt x="1773403" y="2302242"/>
                  <a:pt x="1223818" y="2254672"/>
                </a:cubicBezTo>
                <a:cubicBezTo>
                  <a:pt x="631945" y="2236088"/>
                  <a:pt x="833" y="1723503"/>
                  <a:pt x="0" y="1127336"/>
                </a:cubicBezTo>
                <a:close/>
              </a:path>
            </a:pathLst>
          </a:custGeom>
          <a:solidFill>
            <a:schemeClr val="accent2">
              <a:lumMod val="20000"/>
              <a:lumOff val="80000"/>
            </a:schemeClr>
          </a:solidFill>
          <a:ln w="28575">
            <a:solidFill>
              <a:schemeClr val="accent2">
                <a:lumMod val="40000"/>
                <a:lumOff val="60000"/>
              </a:schemeClr>
            </a:solidFill>
            <a:extLst>
              <a:ext uri="{C807C97D-BFC1-408E-A445-0C87EB9F89A2}">
                <ask:lineSketchStyleProps xmlns:ask="http://schemas.microsoft.com/office/drawing/2018/sketchyshapes" sd="3629380586">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dk1"/>
                </a:solidFill>
                <a:latin typeface="Source Code Pro" panose="020B0509030403020204" pitchFamily="49" charset="0"/>
                <a:ea typeface="Source Code Pro" panose="020B0509030403020204" pitchFamily="49" charset="0"/>
              </a:rPr>
              <a:t>A k čemu jsou dobré srovnávače cen.</a:t>
            </a:r>
          </a:p>
        </p:txBody>
      </p:sp>
      <p:pic>
        <p:nvPicPr>
          <p:cNvPr id="46" name="Obrázek 45">
            <a:extLst>
              <a:ext uri="{FF2B5EF4-FFF2-40B4-BE49-F238E27FC236}">
                <a16:creationId xmlns:a16="http://schemas.microsoft.com/office/drawing/2014/main" id="{38AFA432-EF31-4CF7-AC0F-9D495004BBB9}"/>
              </a:ext>
            </a:extLst>
          </p:cNvPr>
          <p:cNvPicPr>
            <a:picLocks noChangeAspect="1"/>
          </p:cNvPicPr>
          <p:nvPr/>
        </p:nvPicPr>
        <p:blipFill>
          <a:blip r:embed="rId5" cstate="print">
            <a:duotone>
              <a:prstClr val="black"/>
              <a:srgbClr val="693C90">
                <a:tint val="45000"/>
                <a:satMod val="400000"/>
              </a:srgbClr>
            </a:duotone>
            <a:alphaModFix amt="50000"/>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540894" y="2550380"/>
            <a:ext cx="4199176" cy="553998"/>
          </a:xfrm>
          <a:prstGeom prst="rect">
            <a:avLst/>
          </a:prstGeom>
          <a:effectLst/>
        </p:spPr>
      </p:pic>
      <p:sp>
        <p:nvSpPr>
          <p:cNvPr id="47" name="Obdélník 46">
            <a:extLst>
              <a:ext uri="{FF2B5EF4-FFF2-40B4-BE49-F238E27FC236}">
                <a16:creationId xmlns:a16="http://schemas.microsoft.com/office/drawing/2014/main" id="{2C3498A1-8D96-4D31-BE65-7F5A84E4A4F9}"/>
              </a:ext>
            </a:extLst>
          </p:cNvPr>
          <p:cNvSpPr/>
          <p:nvPr/>
        </p:nvSpPr>
        <p:spPr>
          <a:xfrm>
            <a:off x="5476875" y="2775135"/>
            <a:ext cx="4848225" cy="371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dirty="0"/>
          </a:p>
        </p:txBody>
      </p:sp>
      <p:sp>
        <p:nvSpPr>
          <p:cNvPr id="49" name="TextovéPole 48">
            <a:extLst>
              <a:ext uri="{FF2B5EF4-FFF2-40B4-BE49-F238E27FC236}">
                <a16:creationId xmlns:a16="http://schemas.microsoft.com/office/drawing/2014/main" id="{E08F5592-DB21-4025-8FD3-D47F195DB5A2}"/>
              </a:ext>
            </a:extLst>
          </p:cNvPr>
          <p:cNvSpPr txBox="1"/>
          <p:nvPr/>
        </p:nvSpPr>
        <p:spPr>
          <a:xfrm>
            <a:off x="7774462" y="2668248"/>
            <a:ext cx="3733599" cy="523220"/>
          </a:xfrm>
          <a:prstGeom prst="rect">
            <a:avLst/>
          </a:prstGeom>
          <a:noFill/>
        </p:spPr>
        <p:txBody>
          <a:bodyPr wrap="square">
            <a:spAutoFit/>
          </a:bodyPr>
          <a:lstStyle/>
          <a:p>
            <a:pPr algn="ctr"/>
            <a:r>
              <a:rPr lang="cs-CZ" sz="1100" b="1" dirty="0">
                <a:latin typeface="Source Code Pro" panose="020B0509030403020204" pitchFamily="49" charset="0"/>
                <a:ea typeface="Source Code Pro" panose="020B0509030403020204" pitchFamily="49" charset="0"/>
              </a:rPr>
              <a:t>(kteří jsou stejně jako vy rádi online</a:t>
            </a:r>
            <a:r>
              <a:rPr lang="cs-CZ" sz="1400" b="1" dirty="0">
                <a:latin typeface="Source Code Pro" panose="020B0509030403020204" pitchFamily="49" charset="0"/>
                <a:ea typeface="Source Code Pro" panose="020B0509030403020204" pitchFamily="49" charset="0"/>
              </a:rPr>
              <a:t>)</a:t>
            </a:r>
            <a:br>
              <a:rPr lang="cs-CZ" sz="1400" b="1" dirty="0">
                <a:latin typeface="Source Code Pro" panose="020B0509030403020204" pitchFamily="49" charset="0"/>
                <a:ea typeface="Source Code Pro" panose="020B0509030403020204" pitchFamily="49" charset="0"/>
              </a:rPr>
            </a:br>
            <a:endParaRPr lang="cs-CZ" sz="1400" b="1" dirty="0"/>
          </a:p>
        </p:txBody>
      </p:sp>
      <p:pic>
        <p:nvPicPr>
          <p:cNvPr id="51" name="Obrázek 50">
            <a:extLst>
              <a:ext uri="{FF2B5EF4-FFF2-40B4-BE49-F238E27FC236}">
                <a16:creationId xmlns:a16="http://schemas.microsoft.com/office/drawing/2014/main" id="{3AC71043-1977-44B2-8CB4-A223FB557D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1851" y="2341687"/>
            <a:ext cx="4112982" cy="3977388"/>
          </a:xfrm>
          <a:prstGeom prst="rect">
            <a:avLst/>
          </a:prstGeom>
        </p:spPr>
      </p:pic>
    </p:spTree>
    <p:extLst>
      <p:ext uri="{BB962C8B-B14F-4D97-AF65-F5344CB8AC3E}">
        <p14:creationId xmlns:p14="http://schemas.microsoft.com/office/powerpoint/2010/main" val="3502649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5" name="Obrázek 24">
            <a:extLst>
              <a:ext uri="{FF2B5EF4-FFF2-40B4-BE49-F238E27FC236}">
                <a16:creationId xmlns:a16="http://schemas.microsoft.com/office/drawing/2014/main" id="{C21F475B-93C4-4583-93CB-735A525955F1}"/>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flipV="1">
            <a:off x="2423392" y="1412645"/>
            <a:ext cx="7339444" cy="869258"/>
          </a:xfrm>
          <a:prstGeom prst="rect">
            <a:avLst/>
          </a:prstGeom>
          <a:effectLst/>
        </p:spPr>
      </p:pic>
      <p:pic>
        <p:nvPicPr>
          <p:cNvPr id="12" name="Obrázek 11">
            <a:extLst>
              <a:ext uri="{FF2B5EF4-FFF2-40B4-BE49-F238E27FC236}">
                <a16:creationId xmlns:a16="http://schemas.microsoft.com/office/drawing/2014/main" id="{D29168C5-5E4D-4F25-9A4B-43133985B6CE}"/>
              </a:ext>
            </a:extLst>
          </p:cNvPr>
          <p:cNvPicPr>
            <a:picLocks noChangeAspect="1"/>
          </p:cNvPicPr>
          <p:nvPr/>
        </p:nvPicPr>
        <p:blipFill rotWithShape="1">
          <a:blip r:embed="rId5" cstate="print">
            <a:grayscl/>
            <a:alphaModFix/>
            <a:extLst>
              <a:ext uri="{28A0092B-C50C-407E-A947-70E740481C1C}">
                <a14:useLocalDpi xmlns:a14="http://schemas.microsoft.com/office/drawing/2010/main" val="0"/>
              </a:ext>
            </a:extLst>
          </a:blip>
          <a:srcRect b="24606"/>
          <a:stretch/>
        </p:blipFill>
        <p:spPr>
          <a:xfrm>
            <a:off x="4562763" y="2311131"/>
            <a:ext cx="3066474" cy="2235738"/>
          </a:xfrm>
          <a:prstGeom prst="rect">
            <a:avLst/>
          </a:prstGeom>
        </p:spPr>
      </p:pic>
      <p:pic>
        <p:nvPicPr>
          <p:cNvPr id="15" name="Obrázek 14">
            <a:extLst>
              <a:ext uri="{FF2B5EF4-FFF2-40B4-BE49-F238E27FC236}">
                <a16:creationId xmlns:a16="http://schemas.microsoft.com/office/drawing/2014/main" id="{BB755D48-10EA-4ECB-B853-C93BD02480D6}"/>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a:fillRect/>
          </a:stretch>
        </p:blipFill>
        <p:spPr>
          <a:xfrm>
            <a:off x="1009650" y="4267200"/>
            <a:ext cx="9982200" cy="1182256"/>
          </a:xfrm>
          <a:prstGeom prst="rect">
            <a:avLst/>
          </a:prstGeom>
          <a:effectLst/>
        </p:spPr>
      </p:pic>
      <p:sp>
        <p:nvSpPr>
          <p:cNvPr id="16" name="Nadpis 11">
            <a:extLst>
              <a:ext uri="{FF2B5EF4-FFF2-40B4-BE49-F238E27FC236}">
                <a16:creationId xmlns:a16="http://schemas.microsoft.com/office/drawing/2014/main" id="{8ECA62A8-50EC-411F-B712-5D5EF568DDBA}"/>
              </a:ext>
            </a:extLst>
          </p:cNvPr>
          <p:cNvSpPr>
            <a:spLocks noGrp="1"/>
          </p:cNvSpPr>
          <p:nvPr>
            <p:ph type="ctrTitle"/>
          </p:nvPr>
        </p:nvSpPr>
        <p:spPr>
          <a:xfrm>
            <a:off x="1524000" y="4599708"/>
            <a:ext cx="9144000" cy="516389"/>
          </a:xfrm>
        </p:spPr>
        <p:txBody>
          <a:bodyPr>
            <a:noAutofit/>
          </a:bodyPr>
          <a:lstStyle/>
          <a:p>
            <a:r>
              <a:rPr lang="cs-CZ" sz="3600" dirty="0">
                <a:latin typeface="Source Code Pro" panose="020B0509030403020204" pitchFamily="49" charset="0"/>
                <a:ea typeface="Source Code Pro" panose="020B0509030403020204" pitchFamily="49" charset="0"/>
              </a:rPr>
              <a:t>Těšíme se na příště!</a:t>
            </a:r>
          </a:p>
        </p:txBody>
      </p:sp>
      <p:sp>
        <p:nvSpPr>
          <p:cNvPr id="23" name="Nadpis 1">
            <a:extLst>
              <a:ext uri="{FF2B5EF4-FFF2-40B4-BE49-F238E27FC236}">
                <a16:creationId xmlns:a16="http://schemas.microsoft.com/office/drawing/2014/main" id="{7A141526-ED18-4BA1-8F3A-746ED45F8E59}"/>
              </a:ext>
            </a:extLst>
          </p:cNvPr>
          <p:cNvSpPr txBox="1">
            <a:spLocks/>
          </p:cNvSpPr>
          <p:nvPr/>
        </p:nvSpPr>
        <p:spPr>
          <a:xfrm>
            <a:off x="898814" y="1657487"/>
            <a:ext cx="10388600" cy="4407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cs-CZ" sz="3200" b="1" dirty="0">
                <a:solidFill>
                  <a:srgbClr val="693D90"/>
                </a:solidFill>
                <a:latin typeface="Source Code Pro" panose="020B0509030403020204" pitchFamily="49" charset="0"/>
                <a:ea typeface="Source Code Pro" panose="020B0509030403020204" pitchFamily="49" charset="0"/>
              </a:rPr>
              <a:t>A to je pro dnešek vše.</a:t>
            </a:r>
          </a:p>
        </p:txBody>
      </p:sp>
    </p:spTree>
    <p:extLst>
      <p:ext uri="{BB962C8B-B14F-4D97-AF65-F5344CB8AC3E}">
        <p14:creationId xmlns:p14="http://schemas.microsoft.com/office/powerpoint/2010/main" val="404415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476251"/>
            <a:ext cx="12083845" cy="1180650"/>
          </a:xfrm>
          <a:prstGeom prst="rect">
            <a:avLst/>
          </a:prstGeom>
          <a:effectLst/>
        </p:spPr>
      </p:pic>
      <p:sp>
        <p:nvSpPr>
          <p:cNvPr id="11" name="TextovéPole 10">
            <a:extLst>
              <a:ext uri="{FF2B5EF4-FFF2-40B4-BE49-F238E27FC236}">
                <a16:creationId xmlns:a16="http://schemas.microsoft.com/office/drawing/2014/main" id="{AA4FEF2D-0AF1-4B49-A432-9901DFD8ED37}"/>
              </a:ext>
            </a:extLst>
          </p:cNvPr>
          <p:cNvSpPr txBox="1"/>
          <p:nvPr/>
        </p:nvSpPr>
        <p:spPr>
          <a:xfrm>
            <a:off x="927916" y="870611"/>
            <a:ext cx="9696449" cy="738664"/>
          </a:xfrm>
          <a:prstGeom prst="rect">
            <a:avLst/>
          </a:prstGeom>
          <a:noFill/>
        </p:spPr>
        <p:txBody>
          <a:bodyPr wrap="square" rtlCol="0">
            <a:spAutoFit/>
          </a:bodyPr>
          <a:lstStyle/>
          <a:p>
            <a:r>
              <a:rPr lang="cs-CZ" sz="2400" b="1" dirty="0">
                <a:solidFill>
                  <a:schemeClr val="dk1"/>
                </a:solidFill>
                <a:latin typeface="Source Code Pro" panose="020B0509030403020204" pitchFamily="49" charset="0"/>
                <a:ea typeface="Source Code Pro" panose="020B0509030403020204" pitchFamily="49" charset="0"/>
              </a:rPr>
              <a:t>Použité zdroje</a:t>
            </a:r>
            <a:endParaRPr lang="pl-PL" sz="2400" dirty="0">
              <a:solidFill>
                <a:schemeClr val="dk1"/>
              </a:solidFill>
              <a:latin typeface="Source Code Pro" panose="020B0509030403020204" pitchFamily="49" charset="0"/>
              <a:ea typeface="Source Code Pro" panose="020B0509030403020204" pitchFamily="49" charset="0"/>
            </a:endParaRPr>
          </a:p>
          <a:p>
            <a:endParaRPr lang="cs-CZ" dirty="0"/>
          </a:p>
        </p:txBody>
      </p:sp>
      <p:sp>
        <p:nvSpPr>
          <p:cNvPr id="7" name="TextovéPole 6">
            <a:extLst>
              <a:ext uri="{FF2B5EF4-FFF2-40B4-BE49-F238E27FC236}">
                <a16:creationId xmlns:a16="http://schemas.microsoft.com/office/drawing/2014/main" id="{C16DAA7D-F9A7-477B-AA4F-E44915F43BB5}"/>
              </a:ext>
            </a:extLst>
          </p:cNvPr>
          <p:cNvSpPr txBox="1"/>
          <p:nvPr/>
        </p:nvSpPr>
        <p:spPr>
          <a:xfrm>
            <a:off x="927916" y="1706562"/>
            <a:ext cx="10502084" cy="3785652"/>
          </a:xfrm>
          <a:prstGeom prst="rect">
            <a:avLst/>
          </a:prstGeom>
          <a:noFill/>
        </p:spPr>
        <p:txBody>
          <a:bodyPr wrap="square" rtlCol="0">
            <a:spAutoFit/>
          </a:bodyPr>
          <a:lstStyle/>
          <a:p>
            <a:pPr rtl="0">
              <a:lnSpc>
                <a:spcPct val="150000"/>
              </a:lnSpc>
              <a:spcBef>
                <a:spcPts val="0"/>
              </a:spcBef>
              <a:spcAft>
                <a:spcPts val="1200"/>
              </a:spcAft>
            </a:pPr>
            <a:r>
              <a:rPr lang="cs-CZ" sz="1600" b="0" i="0" strike="noStrike" dirty="0">
                <a:effectLst/>
                <a:latin typeface="Arial" panose="020B0604020202020204" pitchFamily="34" charset="0"/>
              </a:rPr>
              <a:t>Rizikové internetové obchody: </a:t>
            </a:r>
            <a:r>
              <a:rPr lang="cs-CZ" sz="1600" b="0" i="0" u="sng" strike="noStrike" dirty="0">
                <a:solidFill>
                  <a:srgbClr val="0097A7"/>
                </a:solidFill>
                <a:effectLst/>
                <a:latin typeface="Arial" panose="020B0604020202020204" pitchFamily="34" charset="0"/>
              </a:rPr>
              <a:t>https://www.coi.cz/rizikove-internetove-obchody/</a:t>
            </a:r>
          </a:p>
          <a:p>
            <a:pPr rtl="0">
              <a:lnSpc>
                <a:spcPct val="150000"/>
              </a:lnSpc>
              <a:spcBef>
                <a:spcPts val="0"/>
              </a:spcBef>
              <a:spcAft>
                <a:spcPts val="1200"/>
              </a:spcAft>
            </a:pPr>
            <a:r>
              <a:rPr lang="cs-CZ" sz="1600" b="0" i="0" strike="noStrike" dirty="0">
                <a:effectLst/>
                <a:latin typeface="Arial" panose="020B0604020202020204" pitchFamily="34" charset="0"/>
              </a:rPr>
              <a:t>Způsoby platby: </a:t>
            </a:r>
            <a:r>
              <a:rPr lang="cs-CZ" sz="1600" b="0" i="0" u="sng" strike="noStrike" dirty="0">
                <a:solidFill>
                  <a:srgbClr val="0097A7"/>
                </a:solidFill>
                <a:effectLst/>
                <a:latin typeface="Arial" panose="020B0604020202020204" pitchFamily="34" charset="0"/>
              </a:rPr>
              <a:t>https://www.dtest.cz/clanek-8320/jak-bezpecne-platit-na-internetu</a:t>
            </a:r>
          </a:p>
          <a:p>
            <a:pPr rtl="0">
              <a:lnSpc>
                <a:spcPct val="150000"/>
              </a:lnSpc>
              <a:spcBef>
                <a:spcPts val="0"/>
              </a:spcBef>
              <a:spcAft>
                <a:spcPts val="1200"/>
              </a:spcAft>
            </a:pPr>
            <a:r>
              <a:rPr lang="cs-CZ" sz="1600" b="0" i="0" strike="noStrike" dirty="0">
                <a:effectLst/>
                <a:latin typeface="Arial" panose="020B0604020202020204" pitchFamily="34" charset="0"/>
              </a:rPr>
              <a:t>Jak bezpečně platit na internetu: </a:t>
            </a:r>
            <a:r>
              <a:rPr lang="cs-CZ" sz="1600" b="0" i="0" u="sng" strike="noStrike" dirty="0">
                <a:solidFill>
                  <a:srgbClr val="0097A7"/>
                </a:solidFill>
                <a:effectLst/>
                <a:latin typeface="Arial" panose="020B0604020202020204" pitchFamily="34" charset="0"/>
              </a:rPr>
              <a:t>https://www.obchod-na-webu.cz/blog/jak-bezpecne-platit-pri-nakupu-v-eshopu/</a:t>
            </a:r>
          </a:p>
          <a:p>
            <a:pPr rtl="0">
              <a:lnSpc>
                <a:spcPct val="150000"/>
              </a:lnSpc>
              <a:spcBef>
                <a:spcPts val="0"/>
              </a:spcBef>
              <a:spcAft>
                <a:spcPts val="1200"/>
              </a:spcAft>
            </a:pPr>
            <a:r>
              <a:rPr lang="cs-CZ" sz="1600" b="0" i="0" strike="noStrike" dirty="0">
                <a:effectLst/>
                <a:latin typeface="Arial" panose="020B0604020202020204" pitchFamily="34" charset="0"/>
              </a:rPr>
              <a:t>Způsoby dopravy: </a:t>
            </a:r>
            <a:r>
              <a:rPr lang="cs-CZ" sz="1600" b="0" i="0" u="sng" strike="noStrike" dirty="0">
                <a:solidFill>
                  <a:srgbClr val="0097A7"/>
                </a:solidFill>
                <a:effectLst/>
                <a:latin typeface="Arial" panose="020B0604020202020204" pitchFamily="34" charset="0"/>
              </a:rPr>
              <a:t>https://www.mujprvnieshop.cz/zajisteni-logistiky-zbozi/</a:t>
            </a:r>
          </a:p>
          <a:p>
            <a:pPr rtl="0">
              <a:lnSpc>
                <a:spcPct val="150000"/>
              </a:lnSpc>
              <a:spcBef>
                <a:spcPts val="0"/>
              </a:spcBef>
              <a:spcAft>
                <a:spcPts val="1200"/>
              </a:spcAft>
            </a:pPr>
            <a:r>
              <a:rPr lang="cs-CZ" sz="1600" b="0" i="0" strike="noStrike" dirty="0">
                <a:effectLst/>
                <a:latin typeface="Arial" panose="020B0604020202020204" pitchFamily="34" charset="0"/>
              </a:rPr>
              <a:t>Způsob dopravy: </a:t>
            </a:r>
            <a:r>
              <a:rPr lang="cs-CZ" sz="1600" b="0" i="0" u="sng" strike="noStrike" dirty="0">
                <a:solidFill>
                  <a:srgbClr val="0097A7"/>
                </a:solidFill>
                <a:effectLst/>
                <a:latin typeface="Arial" panose="020B0604020202020204" pitchFamily="34" charset="0"/>
              </a:rPr>
              <a:t>https://geekspace.cz/tipy/dopravce/16877/</a:t>
            </a:r>
          </a:p>
          <a:p>
            <a:pPr rtl="0">
              <a:lnSpc>
                <a:spcPct val="150000"/>
              </a:lnSpc>
              <a:spcBef>
                <a:spcPts val="0"/>
              </a:spcBef>
              <a:spcAft>
                <a:spcPts val="1200"/>
              </a:spcAft>
            </a:pPr>
            <a:r>
              <a:rPr lang="cs-CZ" sz="1600" b="0" i="0" strike="noStrike" dirty="0">
                <a:effectLst/>
                <a:latin typeface="Arial" panose="020B0604020202020204" pitchFamily="34" charset="0"/>
              </a:rPr>
              <a:t>Slevy: </a:t>
            </a:r>
            <a:r>
              <a:rPr lang="cs-CZ" sz="1600" b="0" i="0" u="sng" strike="noStrike" dirty="0">
                <a:solidFill>
                  <a:srgbClr val="0097A7"/>
                </a:solidFill>
                <a:effectLst/>
                <a:latin typeface="Arial" panose="020B0604020202020204" pitchFamily="34" charset="0"/>
              </a:rPr>
              <a:t>https://www.businessinfo.cz/clanky/necista-hra-se-zakazniky/</a:t>
            </a:r>
          </a:p>
          <a:p>
            <a:br>
              <a:rPr lang="cs-CZ" dirty="0"/>
            </a:br>
            <a:endParaRPr lang="cs-CZ" dirty="0">
              <a:solidFill>
                <a:schemeClr val="dk1"/>
              </a:solidFill>
              <a:latin typeface="Source Code Pro" panose="020B0509030403020204" pitchFamily="49" charset="0"/>
              <a:ea typeface="Source Code Pro" panose="020B0509030403020204" pitchFamily="49" charset="0"/>
            </a:endParaRPr>
          </a:p>
        </p:txBody>
      </p:sp>
      <p:sp>
        <p:nvSpPr>
          <p:cNvPr id="8" name="Volný tvar: obrazec 7">
            <a:extLst>
              <a:ext uri="{FF2B5EF4-FFF2-40B4-BE49-F238E27FC236}">
                <a16:creationId xmlns:a16="http://schemas.microsoft.com/office/drawing/2014/main" id="{AE4A8396-D0CA-4F24-99B7-3B6A7EDD25CD}"/>
              </a:ext>
            </a:extLst>
          </p:cNvPr>
          <p:cNvSpPr/>
          <p:nvPr/>
        </p:nvSpPr>
        <p:spPr>
          <a:xfrm flipV="1">
            <a:off x="965199" y="1267460"/>
            <a:ext cx="3444875" cy="45719"/>
          </a:xfrm>
          <a:custGeom>
            <a:avLst/>
            <a:gdLst>
              <a:gd name="connsiteX0" fmla="*/ 0 w 9105900"/>
              <a:gd name="connsiteY0" fmla="*/ 63500 h 114300"/>
              <a:gd name="connsiteX1" fmla="*/ 5308600 w 9105900"/>
              <a:gd name="connsiteY1" fmla="*/ 0 h 114300"/>
              <a:gd name="connsiteX2" fmla="*/ 9105900 w 9105900"/>
              <a:gd name="connsiteY2" fmla="*/ 114300 h 114300"/>
            </a:gdLst>
            <a:ahLst/>
            <a:cxnLst>
              <a:cxn ang="0">
                <a:pos x="connsiteX0" y="connsiteY0"/>
              </a:cxn>
              <a:cxn ang="0">
                <a:pos x="connsiteX1" y="connsiteY1"/>
              </a:cxn>
              <a:cxn ang="0">
                <a:pos x="connsiteX2" y="connsiteY2"/>
              </a:cxn>
            </a:cxnLst>
            <a:rect l="l" t="t" r="r" b="b"/>
            <a:pathLst>
              <a:path w="9105900" h="114300">
                <a:moveTo>
                  <a:pt x="0" y="63500"/>
                </a:moveTo>
                <a:lnTo>
                  <a:pt x="5308600" y="0"/>
                </a:lnTo>
                <a:cubicBezTo>
                  <a:pt x="6826250" y="8467"/>
                  <a:pt x="8587317" y="65617"/>
                  <a:pt x="9105900" y="114300"/>
                </a:cubicBezTo>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045142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3988CFE4-1ABF-4282-A28B-45081AAE2607}"/>
              </a:ext>
            </a:extLst>
          </p:cNvPr>
          <p:cNvPicPr>
            <a:picLocks noChangeAspect="1"/>
          </p:cNvPicPr>
          <p:nvPr/>
        </p:nvPicPr>
        <p:blipFill>
          <a:blip r:embed="rId3" cstate="print">
            <a:clrChange>
              <a:clrFrom>
                <a:srgbClr val="000000">
                  <a:alpha val="0"/>
                </a:srgbClr>
              </a:clrFrom>
              <a:clrTo>
                <a:srgbClr val="000000">
                  <a:alpha val="0"/>
                </a:srgbClr>
              </a:clrTo>
            </a:clrChange>
            <a:lum bright="70000" contrast="-7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a:xfrm rot="218834">
            <a:off x="4030012" y="-1212705"/>
            <a:ext cx="9069406" cy="9069406"/>
          </a:xfrm>
          <a:prstGeom prst="rect">
            <a:avLst/>
          </a:prstGeom>
        </p:spPr>
      </p:pic>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5" cstate="print">
            <a:alphaModFix amt="35000"/>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46050" y="139700"/>
            <a:ext cx="11899900" cy="5198918"/>
          </a:xfrm>
          <a:prstGeom prst="rect">
            <a:avLst/>
          </a:prstGeom>
        </p:spPr>
      </p:pic>
      <p:sp>
        <p:nvSpPr>
          <p:cNvPr id="16" name="TextovéPole 15">
            <a:extLst>
              <a:ext uri="{FF2B5EF4-FFF2-40B4-BE49-F238E27FC236}">
                <a16:creationId xmlns:a16="http://schemas.microsoft.com/office/drawing/2014/main" id="{12DFCD49-6601-4908-82AD-2035B6187B43}"/>
              </a:ext>
            </a:extLst>
          </p:cNvPr>
          <p:cNvSpPr txBox="1"/>
          <p:nvPr/>
        </p:nvSpPr>
        <p:spPr>
          <a:xfrm>
            <a:off x="6900181" y="1375013"/>
            <a:ext cx="7005630" cy="3693319"/>
          </a:xfrm>
          <a:prstGeom prst="rect">
            <a:avLst/>
          </a:prstGeom>
          <a:noFill/>
        </p:spPr>
        <p:txBody>
          <a:bodyPr wrap="square" rtlCol="0">
            <a:spAutoFit/>
          </a:bodyPr>
          <a:lstStyle/>
          <a:p>
            <a:pPr marL="0" lvl="0" indent="0" algn="l" rtl="0">
              <a:lnSpc>
                <a:spcPct val="100000"/>
              </a:lnSpc>
              <a:spcBef>
                <a:spcPts val="0"/>
              </a:spcBef>
              <a:spcAft>
                <a:spcPts val="0"/>
              </a:spcAft>
              <a:buNone/>
            </a:pPr>
            <a:r>
              <a:rPr lang="cs-CZ" sz="2400" b="1" dirty="0">
                <a:solidFill>
                  <a:schemeClr val="dk1"/>
                </a:solidFill>
                <a:latin typeface="Source Code Pro" panose="020B0509030403020204" pitchFamily="49" charset="0"/>
                <a:ea typeface="Source Code Pro" panose="020B0509030403020204" pitchFamily="49" charset="0"/>
              </a:rPr>
              <a:t>Klíčová slova</a:t>
            </a:r>
          </a:p>
          <a:p>
            <a:pPr marL="0" lvl="0" indent="0" algn="l" rtl="0">
              <a:lnSpc>
                <a:spcPct val="100000"/>
              </a:lnSpc>
              <a:spcBef>
                <a:spcPts val="0"/>
              </a:spcBef>
              <a:spcAft>
                <a:spcPts val="0"/>
              </a:spcAft>
              <a:buNone/>
            </a:pPr>
            <a:endParaRPr lang="cs-CZ" sz="2400" b="1" dirty="0">
              <a:solidFill>
                <a:schemeClr val="dk1"/>
              </a:solidFill>
              <a:latin typeface="Source Code Pro" panose="020B0509030403020204" pitchFamily="49" charset="0"/>
              <a:ea typeface="Source Code Pro" panose="020B0509030403020204" pitchFamily="49" charset="0"/>
            </a:endParaRP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E-shop</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srovnávače cen</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kvalita</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platba</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recenze</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cena</a:t>
            </a:r>
          </a:p>
          <a:p>
            <a:pPr marL="457200" lvl="0" indent="-350520" algn="l" rtl="0">
              <a:lnSpc>
                <a:spcPct val="100000"/>
              </a:lnSpc>
              <a:spcBef>
                <a:spcPts val="0"/>
              </a:spcBef>
              <a:spcAft>
                <a:spcPts val="0"/>
              </a:spcAft>
              <a:buClr>
                <a:schemeClr val="dk1"/>
              </a:buClr>
              <a:buSzPts val="1920"/>
              <a:buChar char="●"/>
            </a:pPr>
            <a:r>
              <a:rPr lang="cs-CZ" sz="2400" dirty="0">
                <a:solidFill>
                  <a:schemeClr val="dk1"/>
                </a:solidFill>
                <a:latin typeface="Source Code Pro" panose="020B0509030403020204" pitchFamily="49" charset="0"/>
                <a:ea typeface="Source Code Pro" panose="020B0509030403020204" pitchFamily="49" charset="0"/>
              </a:rPr>
              <a:t>sleva</a:t>
            </a:r>
          </a:p>
          <a:p>
            <a:endParaRPr lang="cs-CZ" dirty="0"/>
          </a:p>
        </p:txBody>
      </p:sp>
      <p:pic>
        <p:nvPicPr>
          <p:cNvPr id="4" name="Obrázek 3">
            <a:extLst>
              <a:ext uri="{FF2B5EF4-FFF2-40B4-BE49-F238E27FC236}">
                <a16:creationId xmlns:a16="http://schemas.microsoft.com/office/drawing/2014/main" id="{0E2FBDEA-EE3E-DEE8-D340-9F7E0F9EDA0F}"/>
              </a:ext>
            </a:extLst>
          </p:cNvPr>
          <p:cNvPicPr>
            <a:picLocks noChangeAspect="1"/>
          </p:cNvPicPr>
          <p:nvPr/>
        </p:nvPicPr>
        <p:blipFill>
          <a:blip r:embed="rId7"/>
          <a:stretch>
            <a:fillRect/>
          </a:stretch>
        </p:blipFill>
        <p:spPr>
          <a:xfrm>
            <a:off x="839046" y="583679"/>
            <a:ext cx="5534025" cy="5248275"/>
          </a:xfrm>
          <a:prstGeom prst="rect">
            <a:avLst/>
          </a:prstGeom>
        </p:spPr>
      </p:pic>
    </p:spTree>
    <p:extLst>
      <p:ext uri="{BB962C8B-B14F-4D97-AF65-F5344CB8AC3E}">
        <p14:creationId xmlns:p14="http://schemas.microsoft.com/office/powerpoint/2010/main" val="228073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85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93963" y="83127"/>
            <a:ext cx="11877963" cy="6491844"/>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961447" y="1410635"/>
            <a:ext cx="10269106" cy="3877985"/>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1:</a:t>
            </a:r>
          </a:p>
          <a:p>
            <a:pPr algn="ctr"/>
            <a:endParaRPr lang="cs-CZ" sz="2400" b="1" dirty="0">
              <a:solidFill>
                <a:schemeClr val="dk1"/>
              </a:solidFill>
              <a:latin typeface="Source Code Pro" panose="020B0509030403020204" pitchFamily="49" charset="0"/>
              <a:ea typeface="Source Code Pro" panose="020B0509030403020204" pitchFamily="49" charset="0"/>
            </a:endParaRPr>
          </a:p>
          <a:p>
            <a:pPr algn="ctr"/>
            <a:r>
              <a:rPr lang="cs-CZ" sz="2200" dirty="0">
                <a:solidFill>
                  <a:schemeClr val="dk1"/>
                </a:solidFill>
                <a:latin typeface="Source Code Pro" panose="020B0509030403020204" pitchFamily="49" charset="0"/>
                <a:ea typeface="Source Code Pro" panose="020B0509030403020204" pitchFamily="49" charset="0"/>
              </a:rPr>
              <a:t>Markéta chce elektrickou koloběžku. Má k dispozici 12 000 Kč, ale neví, kterou elektrokoloběžku si vybrat. Podívej se na internet a zorientuj </a:t>
            </a:r>
            <a:r>
              <a:rPr lang="en-US" sz="2200" dirty="0">
                <a:solidFill>
                  <a:schemeClr val="dk1"/>
                </a:solidFill>
                <a:latin typeface="Source Code Pro" panose="020B0509030403020204" pitchFamily="49" charset="0"/>
                <a:ea typeface="Source Code Pro" panose="020B0509030403020204" pitchFamily="49" charset="0"/>
              </a:rPr>
              <a:t>se v tom, </a:t>
            </a:r>
            <a:r>
              <a:rPr lang="cs-CZ" sz="2200" dirty="0">
                <a:solidFill>
                  <a:schemeClr val="dk1"/>
                </a:solidFill>
                <a:latin typeface="Source Code Pro" panose="020B0509030403020204" pitchFamily="49" charset="0"/>
                <a:ea typeface="Source Code Pro" panose="020B0509030403020204" pitchFamily="49" charset="0"/>
              </a:rPr>
              <a:t>které parametry ovlivňují cenu samotné elektrokoloběžky. Podle parametrů vyber vhodnou elektrokoloběžku pro Markétu. Jen si dávej pozor</a:t>
            </a:r>
            <a:r>
              <a:rPr lang="en-US" sz="2200" dirty="0">
                <a:solidFill>
                  <a:schemeClr val="dk1"/>
                </a:solidFill>
                <a:latin typeface="Source Code Pro" panose="020B0509030403020204" pitchFamily="49" charset="0"/>
                <a:ea typeface="Source Code Pro" panose="020B0509030403020204" pitchFamily="49" charset="0"/>
              </a:rPr>
              <a:t>, </a:t>
            </a:r>
            <a:r>
              <a:rPr lang="cs-CZ" sz="2200" dirty="0">
                <a:solidFill>
                  <a:schemeClr val="dk1"/>
                </a:solidFill>
                <a:latin typeface="Source Code Pro" panose="020B0509030403020204" pitchFamily="49" charset="0"/>
                <a:ea typeface="Source Code Pro" panose="020B0509030403020204" pitchFamily="49" charset="0"/>
              </a:rPr>
              <a:t>ať nepřekročíš Markétin rozpočet</a:t>
            </a:r>
            <a:r>
              <a:rPr lang="en-US" sz="2200" dirty="0">
                <a:solidFill>
                  <a:schemeClr val="dk1"/>
                </a:solidFill>
                <a:latin typeface="Source Code Pro" panose="020B0509030403020204" pitchFamily="49" charset="0"/>
                <a:ea typeface="Source Code Pro" panose="020B0509030403020204" pitchFamily="49" charset="0"/>
              </a:rPr>
              <a:t>.</a:t>
            </a:r>
            <a:endParaRPr lang="cs-CZ" sz="2200" dirty="0">
              <a:solidFill>
                <a:schemeClr val="dk1"/>
              </a:solidFill>
              <a:latin typeface="Source Code Pro" panose="020B0509030403020204" pitchFamily="49" charset="0"/>
              <a:ea typeface="Source Code Pro" panose="020B0509030403020204" pitchFamily="49" charset="0"/>
            </a:endParaRPr>
          </a:p>
          <a:p>
            <a:pPr algn="ctr"/>
            <a:endParaRPr lang="cs-CZ" sz="2200" dirty="0">
              <a:solidFill>
                <a:schemeClr val="dk1"/>
              </a:solidFill>
              <a:latin typeface="Source Code Pro" panose="020B0509030403020204" pitchFamily="49" charset="0"/>
              <a:ea typeface="Source Code Pro" panose="020B0509030403020204" pitchFamily="49" charset="0"/>
            </a:endParaRPr>
          </a:p>
          <a:p>
            <a:pPr algn="ctr"/>
            <a:r>
              <a:rPr lang="cs-CZ" sz="2200" b="1" dirty="0">
                <a:solidFill>
                  <a:schemeClr val="dk1"/>
                </a:solidFill>
                <a:latin typeface="Source Code Pro" panose="020B0509030403020204" pitchFamily="49" charset="0"/>
                <a:ea typeface="Source Code Pro" panose="020B0509030403020204" pitchFamily="49" charset="0"/>
              </a:rPr>
              <a:t>Napiš, podle kterých parametrů jsi elektrokoloběžku pro Markétu hledal(a), a tři své tipy na konkrétní elektrokoloběžky.</a:t>
            </a:r>
          </a:p>
        </p:txBody>
      </p:sp>
      <p:pic>
        <p:nvPicPr>
          <p:cNvPr id="9" name="Grafický objekt 8" descr="Kontrolní seznam se souvislou výplní">
            <a:extLst>
              <a:ext uri="{FF2B5EF4-FFF2-40B4-BE49-F238E27FC236}">
                <a16:creationId xmlns:a16="http://schemas.microsoft.com/office/drawing/2014/main" id="{26D5D164-C92B-45AB-812A-B4C4F9B28E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9348" y="1104651"/>
            <a:ext cx="790260" cy="759753"/>
          </a:xfrm>
          <a:prstGeom prst="rect">
            <a:avLst/>
          </a:prstGeom>
        </p:spPr>
      </p:pic>
      <p:pic>
        <p:nvPicPr>
          <p:cNvPr id="10" name="Grafický objekt 24">
            <a:extLst>
              <a:ext uri="{FF2B5EF4-FFF2-40B4-BE49-F238E27FC236}">
                <a16:creationId xmlns:a16="http://schemas.microsoft.com/office/drawing/2014/main" id="{7DE488BE-DD4F-42DB-ACB0-93F525463D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29852" y="1104650"/>
            <a:ext cx="769697" cy="759753"/>
          </a:xfrm>
          <a:prstGeom prst="rect">
            <a:avLst/>
          </a:prstGeom>
        </p:spPr>
      </p:pic>
    </p:spTree>
    <p:extLst>
      <p:ext uri="{BB962C8B-B14F-4D97-AF65-F5344CB8AC3E}">
        <p14:creationId xmlns:p14="http://schemas.microsoft.com/office/powerpoint/2010/main" val="2338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85000"/>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93963" y="314036"/>
            <a:ext cx="11877963" cy="4350328"/>
          </a:xfrm>
          <a:prstGeom prst="rect">
            <a:avLst/>
          </a:prstGeom>
          <a:effectLst/>
        </p:spPr>
      </p:pic>
      <p:sp>
        <p:nvSpPr>
          <p:cNvPr id="16" name="TextovéPole 15">
            <a:extLst>
              <a:ext uri="{FF2B5EF4-FFF2-40B4-BE49-F238E27FC236}">
                <a16:creationId xmlns:a16="http://schemas.microsoft.com/office/drawing/2014/main" id="{12DFCD49-6601-4908-82AD-2035B6187B43}"/>
              </a:ext>
            </a:extLst>
          </p:cNvPr>
          <p:cNvSpPr txBox="1"/>
          <p:nvPr/>
        </p:nvSpPr>
        <p:spPr>
          <a:xfrm>
            <a:off x="961447" y="1410635"/>
            <a:ext cx="10269106" cy="830997"/>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1</a:t>
            </a:r>
          </a:p>
          <a:p>
            <a:pPr algn="ctr"/>
            <a:endParaRPr lang="cs-CZ" sz="2400" b="1" dirty="0">
              <a:solidFill>
                <a:schemeClr val="dk1"/>
              </a:solidFill>
              <a:latin typeface="Source Code Pro" panose="020B0509030403020204" pitchFamily="49" charset="0"/>
              <a:ea typeface="Source Code Pro" panose="020B0509030403020204" pitchFamily="49" charset="0"/>
            </a:endParaRPr>
          </a:p>
        </p:txBody>
      </p:sp>
      <p:pic>
        <p:nvPicPr>
          <p:cNvPr id="9" name="Grafický objekt 8" descr="Kontrolní seznam se souvislou výplní">
            <a:extLst>
              <a:ext uri="{FF2B5EF4-FFF2-40B4-BE49-F238E27FC236}">
                <a16:creationId xmlns:a16="http://schemas.microsoft.com/office/drawing/2014/main" id="{26D5D164-C92B-45AB-812A-B4C4F9B28E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9348" y="1104651"/>
            <a:ext cx="790260" cy="759753"/>
          </a:xfrm>
          <a:prstGeom prst="rect">
            <a:avLst/>
          </a:prstGeom>
        </p:spPr>
      </p:pic>
      <p:pic>
        <p:nvPicPr>
          <p:cNvPr id="10" name="Grafický objekt 24">
            <a:extLst>
              <a:ext uri="{FF2B5EF4-FFF2-40B4-BE49-F238E27FC236}">
                <a16:creationId xmlns:a16="http://schemas.microsoft.com/office/drawing/2014/main" id="{7DE488BE-DD4F-42DB-ACB0-93F525463D7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29852" y="1104650"/>
            <a:ext cx="769697" cy="759753"/>
          </a:xfrm>
          <a:prstGeom prst="rect">
            <a:avLst/>
          </a:prstGeom>
        </p:spPr>
      </p:pic>
      <p:pic>
        <p:nvPicPr>
          <p:cNvPr id="3" name="Obrázek 2">
            <a:extLst>
              <a:ext uri="{FF2B5EF4-FFF2-40B4-BE49-F238E27FC236}">
                <a16:creationId xmlns:a16="http://schemas.microsoft.com/office/drawing/2014/main" id="{B6079A26-F409-4B29-A8F5-3909018BD0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2462" y="2760330"/>
            <a:ext cx="9900964" cy="3129194"/>
          </a:xfrm>
          <a:prstGeom prst="rect">
            <a:avLst/>
          </a:prstGeom>
        </p:spPr>
      </p:pic>
    </p:spTree>
    <p:extLst>
      <p:ext uri="{BB962C8B-B14F-4D97-AF65-F5344CB8AC3E}">
        <p14:creationId xmlns:p14="http://schemas.microsoft.com/office/powerpoint/2010/main" val="1626441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lum bright="70000" contrast="-70000"/>
            <a:alphaModFix/>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88900" y="0"/>
            <a:ext cx="12047530" cy="6680200"/>
          </a:xfrm>
          <a:prstGeom prst="rect">
            <a:avLst/>
          </a:prstGeom>
        </p:spPr>
      </p:pic>
      <p:pic>
        <p:nvPicPr>
          <p:cNvPr id="9" name="Obrázek 8">
            <a:extLst>
              <a:ext uri="{FF2B5EF4-FFF2-40B4-BE49-F238E27FC236}">
                <a16:creationId xmlns:a16="http://schemas.microsoft.com/office/drawing/2014/main" id="{1D46C8ED-ECE1-4A7B-BE71-CC7D56E1FAF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82595" y="563571"/>
            <a:ext cx="8112305" cy="5972280"/>
          </a:xfrm>
          <a:prstGeom prst="rect">
            <a:avLst/>
          </a:prstGeom>
        </p:spPr>
      </p:pic>
    </p:spTree>
    <p:extLst>
      <p:ext uri="{BB962C8B-B14F-4D97-AF65-F5344CB8AC3E}">
        <p14:creationId xmlns:p14="http://schemas.microsoft.com/office/powerpoint/2010/main" val="252902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7" name="Obrázek 16">
            <a:extLst>
              <a:ext uri="{FF2B5EF4-FFF2-40B4-BE49-F238E27FC236}">
                <a16:creationId xmlns:a16="http://schemas.microsoft.com/office/drawing/2014/main" id="{6F33A72F-E049-40B0-A41B-507851A06556}"/>
              </a:ext>
            </a:extLst>
          </p:cNvPr>
          <p:cNvPicPr>
            <a:picLocks noChangeAspect="1"/>
          </p:cNvPicPr>
          <p:nvPr/>
        </p:nvPicPr>
        <p:blipFill>
          <a:blip r:embed="rId3" cstate="print">
            <a:alphaModFix amt="35000"/>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152400"/>
            <a:ext cx="12083845" cy="5238749"/>
          </a:xfrm>
          <a:prstGeom prst="rect">
            <a:avLst/>
          </a:prstGeom>
          <a:effectLst/>
        </p:spPr>
      </p:pic>
      <p:pic>
        <p:nvPicPr>
          <p:cNvPr id="15" name="Grafický objekt 14" descr="Kontrolní seznam se souvislou výplní">
            <a:extLst>
              <a:ext uri="{FF2B5EF4-FFF2-40B4-BE49-F238E27FC236}">
                <a16:creationId xmlns:a16="http://schemas.microsoft.com/office/drawing/2014/main" id="{854F8F10-10C2-4BBC-8A6E-B311C9B0BB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2137" y="972224"/>
            <a:ext cx="790260" cy="759753"/>
          </a:xfrm>
          <a:prstGeom prst="rect">
            <a:avLst/>
          </a:prstGeom>
        </p:spPr>
      </p:pic>
      <p:sp>
        <p:nvSpPr>
          <p:cNvPr id="18" name="TextovéPole 17">
            <a:extLst>
              <a:ext uri="{FF2B5EF4-FFF2-40B4-BE49-F238E27FC236}">
                <a16:creationId xmlns:a16="http://schemas.microsoft.com/office/drawing/2014/main" id="{6C70D289-CF36-4704-933A-64A237C029A1}"/>
              </a:ext>
            </a:extLst>
          </p:cNvPr>
          <p:cNvSpPr txBox="1"/>
          <p:nvPr/>
        </p:nvSpPr>
        <p:spPr>
          <a:xfrm>
            <a:off x="1329452" y="1275653"/>
            <a:ext cx="9533095" cy="2062103"/>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2:</a:t>
            </a: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000" dirty="0">
                <a:solidFill>
                  <a:schemeClr val="dk1"/>
                </a:solidFill>
                <a:latin typeface="Source Code Pro" panose="020B0509030403020204" pitchFamily="49" charset="0"/>
                <a:ea typeface="Source Code Pro" panose="020B0509030403020204" pitchFamily="49" charset="0"/>
              </a:rPr>
              <a:t>Ve dvojicích si představte vytipované modely koloběžek.</a:t>
            </a:r>
          </a:p>
          <a:p>
            <a:pPr algn="ctr"/>
            <a:endParaRPr lang="cs-CZ" sz="2000" dirty="0">
              <a:solidFill>
                <a:schemeClr val="dk1"/>
              </a:solidFill>
              <a:latin typeface="Source Code Pro" panose="020B0509030403020204" pitchFamily="49" charset="0"/>
              <a:ea typeface="Source Code Pro" panose="020B0509030403020204" pitchFamily="49" charset="0"/>
            </a:endParaRPr>
          </a:p>
          <a:p>
            <a:pPr algn="ctr"/>
            <a:endParaRPr lang="cs-CZ" sz="2000" dirty="0">
              <a:solidFill>
                <a:schemeClr val="dk1"/>
              </a:solidFill>
              <a:latin typeface="Source Code Pro" panose="020B0509030403020204" pitchFamily="49" charset="0"/>
              <a:ea typeface="Source Code Pro" panose="020B0509030403020204" pitchFamily="49" charset="0"/>
            </a:endParaRPr>
          </a:p>
          <a:p>
            <a:pPr algn="ctr"/>
            <a:r>
              <a:rPr lang="cs-CZ" sz="2000" b="1" dirty="0">
                <a:solidFill>
                  <a:schemeClr val="dk1"/>
                </a:solidFill>
                <a:latin typeface="Source Code Pro" panose="020B0509030403020204" pitchFamily="49" charset="0"/>
                <a:ea typeface="Source Code Pro" panose="020B0509030403020204" pitchFamily="49" charset="0"/>
              </a:rPr>
              <a:t>Na základě recenzí vyberte nejvhodnější koloběžku.</a:t>
            </a:r>
          </a:p>
        </p:txBody>
      </p:sp>
      <p:pic>
        <p:nvPicPr>
          <p:cNvPr id="19" name="Grafický objekt 24">
            <a:extLst>
              <a:ext uri="{FF2B5EF4-FFF2-40B4-BE49-F238E27FC236}">
                <a16:creationId xmlns:a16="http://schemas.microsoft.com/office/drawing/2014/main" id="{CDECB787-79EF-483E-AC5A-5C33697861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50840" y="977135"/>
            <a:ext cx="769697" cy="759752"/>
          </a:xfrm>
          <a:prstGeom prst="rect">
            <a:avLst/>
          </a:prstGeom>
        </p:spPr>
      </p:pic>
      <p:pic>
        <p:nvPicPr>
          <p:cNvPr id="3" name="Obrázek 2">
            <a:extLst>
              <a:ext uri="{FF2B5EF4-FFF2-40B4-BE49-F238E27FC236}">
                <a16:creationId xmlns:a16="http://schemas.microsoft.com/office/drawing/2014/main" id="{65A765FB-4CAB-444A-901F-96AFD19FBD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6809" y="3520245"/>
            <a:ext cx="4983182" cy="2121134"/>
          </a:xfrm>
          <a:prstGeom prst="rect">
            <a:avLst/>
          </a:prstGeom>
        </p:spPr>
      </p:pic>
    </p:spTree>
    <p:extLst>
      <p:ext uri="{BB962C8B-B14F-4D97-AF65-F5344CB8AC3E}">
        <p14:creationId xmlns:p14="http://schemas.microsoft.com/office/powerpoint/2010/main" val="390690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1" name="Obrázek 20">
            <a:extLst>
              <a:ext uri="{FF2B5EF4-FFF2-40B4-BE49-F238E27FC236}">
                <a16:creationId xmlns:a16="http://schemas.microsoft.com/office/drawing/2014/main" id="{526F7644-2661-42A0-B41D-6A9A6474F5CE}"/>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470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65099" y="304800"/>
            <a:ext cx="12026899" cy="3616998"/>
          </a:xfrm>
          <a:prstGeom prst="rect">
            <a:avLst/>
          </a:prstGeom>
          <a:effectLst/>
        </p:spPr>
      </p:pic>
      <p:pic>
        <p:nvPicPr>
          <p:cNvPr id="15" name="Grafický objekt 14" descr="Kontrolní seznam se souvislou výplní">
            <a:extLst>
              <a:ext uri="{FF2B5EF4-FFF2-40B4-BE49-F238E27FC236}">
                <a16:creationId xmlns:a16="http://schemas.microsoft.com/office/drawing/2014/main" id="{854F8F10-10C2-4BBC-8A6E-B311C9B0BB2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2137" y="724574"/>
            <a:ext cx="790260" cy="759753"/>
          </a:xfrm>
          <a:prstGeom prst="rect">
            <a:avLst/>
          </a:prstGeom>
        </p:spPr>
      </p:pic>
      <p:sp>
        <p:nvSpPr>
          <p:cNvPr id="18" name="TextovéPole 17">
            <a:extLst>
              <a:ext uri="{FF2B5EF4-FFF2-40B4-BE49-F238E27FC236}">
                <a16:creationId xmlns:a16="http://schemas.microsoft.com/office/drawing/2014/main" id="{6C70D289-CF36-4704-933A-64A237C029A1}"/>
              </a:ext>
            </a:extLst>
          </p:cNvPr>
          <p:cNvSpPr txBox="1"/>
          <p:nvPr/>
        </p:nvSpPr>
        <p:spPr>
          <a:xfrm>
            <a:off x="1329452" y="1028003"/>
            <a:ext cx="9533095" cy="2369880"/>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3a:</a:t>
            </a: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000" dirty="0">
                <a:solidFill>
                  <a:schemeClr val="dk1"/>
                </a:solidFill>
                <a:latin typeface="Source Code Pro" panose="020B0509030403020204" pitchFamily="49" charset="0"/>
                <a:ea typeface="Source Code Pro" panose="020B0509030403020204" pitchFamily="49" charset="0"/>
              </a:rPr>
              <a:t>Vaším úkolem je najít kvalitní a důvěryhodný e-shop, na kterém vybranou elektrokoloběžku nabízejí.</a:t>
            </a:r>
          </a:p>
          <a:p>
            <a:pPr algn="ctr"/>
            <a:r>
              <a:rPr lang="cs-CZ" sz="2000" dirty="0">
                <a:solidFill>
                  <a:schemeClr val="dk1"/>
                </a:solidFill>
                <a:latin typeface="Source Code Pro" panose="020B0509030403020204" pitchFamily="49" charset="0"/>
                <a:ea typeface="Source Code Pro" panose="020B0509030403020204" pitchFamily="49" charset="0"/>
              </a:rPr>
              <a:t>Můžete použít vyhledávač Google, nebo kterýkoliv jiný. Rozhodně stojí za vyzkoušení použití některých on-line srovnávačů: heureka.cz, zbozi.cz, dTest.cz</a:t>
            </a:r>
          </a:p>
        </p:txBody>
      </p:sp>
      <p:pic>
        <p:nvPicPr>
          <p:cNvPr id="19" name="Grafický objekt 24">
            <a:extLst>
              <a:ext uri="{FF2B5EF4-FFF2-40B4-BE49-F238E27FC236}">
                <a16:creationId xmlns:a16="http://schemas.microsoft.com/office/drawing/2014/main" id="{CDECB787-79EF-483E-AC5A-5C336978614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50840" y="729485"/>
            <a:ext cx="769697" cy="759752"/>
          </a:xfrm>
          <a:prstGeom prst="rect">
            <a:avLst/>
          </a:prstGeom>
        </p:spPr>
      </p:pic>
      <p:pic>
        <p:nvPicPr>
          <p:cNvPr id="10" name="Obrázek 9">
            <a:extLst>
              <a:ext uri="{FF2B5EF4-FFF2-40B4-BE49-F238E27FC236}">
                <a16:creationId xmlns:a16="http://schemas.microsoft.com/office/drawing/2014/main" id="{400C0F74-1E21-4367-B5FF-F17FBB63F018}"/>
              </a:ext>
            </a:extLst>
          </p:cNvPr>
          <p:cNvPicPr>
            <a:picLocks noChangeAspect="1"/>
          </p:cNvPicPr>
          <p:nvPr/>
        </p:nvPicPr>
        <p:blipFill>
          <a:blip r:embed="rId3" cstate="print">
            <a:alphaModFix amt="40000"/>
            <a:extLst>
              <a:ext uri="{BEBA8EAE-BF5A-486C-A8C5-ECC9F3942E4B}">
                <a14:imgProps xmlns:a14="http://schemas.microsoft.com/office/drawing/2010/main">
                  <a14:imgLayer r:embed="rId4">
                    <a14:imgEffect>
                      <a14:colorTemperature colorTemp="470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65099" y="3822700"/>
            <a:ext cx="12026899" cy="2007297"/>
          </a:xfrm>
          <a:prstGeom prst="rect">
            <a:avLst/>
          </a:prstGeom>
          <a:effectLst/>
        </p:spPr>
      </p:pic>
      <p:pic>
        <p:nvPicPr>
          <p:cNvPr id="11" name="Grafický objekt 10" descr="Kontrolní seznam se souvislou výplní">
            <a:extLst>
              <a:ext uri="{FF2B5EF4-FFF2-40B4-BE49-F238E27FC236}">
                <a16:creationId xmlns:a16="http://schemas.microsoft.com/office/drawing/2014/main" id="{24C40BFC-81FF-4742-8FF5-68F06B3E9A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22137" y="4060926"/>
            <a:ext cx="790260" cy="759753"/>
          </a:xfrm>
          <a:prstGeom prst="rect">
            <a:avLst/>
          </a:prstGeom>
        </p:spPr>
      </p:pic>
      <p:sp>
        <p:nvSpPr>
          <p:cNvPr id="13" name="TextovéPole 12">
            <a:extLst>
              <a:ext uri="{FF2B5EF4-FFF2-40B4-BE49-F238E27FC236}">
                <a16:creationId xmlns:a16="http://schemas.microsoft.com/office/drawing/2014/main" id="{C51E51E7-6D49-4FDC-A71D-92EF80DEBB26}"/>
              </a:ext>
            </a:extLst>
          </p:cNvPr>
          <p:cNvSpPr txBox="1"/>
          <p:nvPr/>
        </p:nvSpPr>
        <p:spPr>
          <a:xfrm>
            <a:off x="1329452" y="4364355"/>
            <a:ext cx="9533095" cy="1138773"/>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Úkol č. 3b:</a:t>
            </a:r>
          </a:p>
          <a:p>
            <a:pPr algn="ctr"/>
            <a:endParaRPr lang="cs-CZ" sz="2400" dirty="0">
              <a:solidFill>
                <a:schemeClr val="dk1"/>
              </a:solidFill>
              <a:latin typeface="Source Code Pro" panose="020B0509030403020204" pitchFamily="49" charset="0"/>
              <a:ea typeface="Source Code Pro" panose="020B0509030403020204" pitchFamily="49" charset="0"/>
            </a:endParaRPr>
          </a:p>
          <a:p>
            <a:pPr algn="ctr"/>
            <a:r>
              <a:rPr lang="cs-CZ" sz="2000" dirty="0">
                <a:solidFill>
                  <a:schemeClr val="dk1"/>
                </a:solidFill>
                <a:latin typeface="Source Code Pro" panose="020B0509030403020204" pitchFamily="49" charset="0"/>
                <a:ea typeface="Source Code Pro" panose="020B0509030403020204" pitchFamily="49" charset="0"/>
              </a:rPr>
              <a:t>Co nabízí srovnávač navíc oproti vyhledávači?</a:t>
            </a:r>
          </a:p>
        </p:txBody>
      </p:sp>
      <p:pic>
        <p:nvPicPr>
          <p:cNvPr id="14" name="Grafický objekt 24">
            <a:extLst>
              <a:ext uri="{FF2B5EF4-FFF2-40B4-BE49-F238E27FC236}">
                <a16:creationId xmlns:a16="http://schemas.microsoft.com/office/drawing/2014/main" id="{6FB595AF-90A6-47CC-B27A-3548B5CAD93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050840" y="4065837"/>
            <a:ext cx="769697" cy="759752"/>
          </a:xfrm>
          <a:prstGeom prst="rect">
            <a:avLst/>
          </a:prstGeom>
        </p:spPr>
      </p:pic>
    </p:spTree>
    <p:extLst>
      <p:ext uri="{BB962C8B-B14F-4D97-AF65-F5344CB8AC3E}">
        <p14:creationId xmlns:p14="http://schemas.microsoft.com/office/powerpoint/2010/main" val="260134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8164198C-8DB6-43D6-ABD9-2CF21850502F}"/>
              </a:ext>
            </a:extLst>
          </p:cNvPr>
          <p:cNvPicPr>
            <a:picLocks noChangeAspect="1"/>
          </p:cNvPicPr>
          <p:nvPr/>
        </p:nvPicPr>
        <p:blipFill>
          <a:blip r:embed="rId3" cstate="print">
            <a:alphaModFix amt="50000"/>
            <a:duotone>
              <a:prstClr val="black"/>
              <a:schemeClr val="accent2">
                <a:tint val="45000"/>
                <a:satMod val="400000"/>
              </a:schemeClr>
            </a:duotone>
            <a:extLst>
              <a:ext uri="{BEBA8EAE-BF5A-486C-A8C5-ECC9F3942E4B}">
                <a14:imgProps xmlns:a14="http://schemas.microsoft.com/office/drawing/2010/main">
                  <a14:imgLayer r:embed="rId4">
                    <a14:imgEffect>
                      <a14:colorTemperature colorTemp="5660"/>
                    </a14:imgEffect>
                    <a14:imgEffect>
                      <a14:saturation sat="392000"/>
                    </a14:imgEffect>
                  </a14:imgLayer>
                </a14:imgProps>
              </a:ext>
              <a:ext uri="{28A0092B-C50C-407E-A947-70E740481C1C}">
                <a14:useLocalDpi xmlns:a14="http://schemas.microsoft.com/office/drawing/2010/main" val="0"/>
              </a:ext>
            </a:extLst>
          </a:blip>
          <a:stretch>
            <a:fillRect/>
          </a:stretch>
        </p:blipFill>
        <p:spPr>
          <a:xfrm>
            <a:off x="108155" y="577687"/>
            <a:ext cx="12083845" cy="1079213"/>
          </a:xfrm>
          <a:prstGeom prst="rect">
            <a:avLst/>
          </a:prstGeom>
          <a:effectLst/>
        </p:spPr>
      </p:pic>
      <p:pic>
        <p:nvPicPr>
          <p:cNvPr id="10" name="Grafický objekt 9" descr="Bublina chatu se souvislou výplní">
            <a:extLst>
              <a:ext uri="{FF2B5EF4-FFF2-40B4-BE49-F238E27FC236}">
                <a16:creationId xmlns:a16="http://schemas.microsoft.com/office/drawing/2014/main" id="{87FD43BD-FAF6-4314-85BA-1B0C4997846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4254621" y="716161"/>
            <a:ext cx="759753" cy="759753"/>
          </a:xfrm>
          <a:prstGeom prst="rect">
            <a:avLst/>
          </a:prstGeom>
        </p:spPr>
      </p:pic>
      <p:sp>
        <p:nvSpPr>
          <p:cNvPr id="11" name="TextovéPole 10">
            <a:extLst>
              <a:ext uri="{FF2B5EF4-FFF2-40B4-BE49-F238E27FC236}">
                <a16:creationId xmlns:a16="http://schemas.microsoft.com/office/drawing/2014/main" id="{AA4FEF2D-0AF1-4B49-A432-9901DFD8ED37}"/>
              </a:ext>
            </a:extLst>
          </p:cNvPr>
          <p:cNvSpPr txBox="1"/>
          <p:nvPr/>
        </p:nvSpPr>
        <p:spPr>
          <a:xfrm>
            <a:off x="927916" y="918236"/>
            <a:ext cx="9696449" cy="738664"/>
          </a:xfrm>
          <a:prstGeom prst="rect">
            <a:avLst/>
          </a:prstGeom>
          <a:noFill/>
        </p:spPr>
        <p:txBody>
          <a:bodyPr wrap="square" rtlCol="0">
            <a:spAutoFit/>
          </a:bodyPr>
          <a:lstStyle/>
          <a:p>
            <a:pPr algn="ctr"/>
            <a:r>
              <a:rPr lang="cs-CZ" sz="2400" b="1" dirty="0">
                <a:solidFill>
                  <a:schemeClr val="dk1"/>
                </a:solidFill>
                <a:latin typeface="Source Code Pro" panose="020B0509030403020204" pitchFamily="49" charset="0"/>
                <a:ea typeface="Source Code Pro" panose="020B0509030403020204" pitchFamily="49" charset="0"/>
              </a:rPr>
              <a:t>         Společná diskuse:</a:t>
            </a:r>
            <a:endParaRPr lang="pl-PL" sz="2400" dirty="0">
              <a:solidFill>
                <a:schemeClr val="dk1"/>
              </a:solidFill>
              <a:latin typeface="Source Code Pro" panose="020B0509030403020204" pitchFamily="49" charset="0"/>
              <a:ea typeface="Source Code Pro" panose="020B0509030403020204" pitchFamily="49" charset="0"/>
            </a:endParaRPr>
          </a:p>
          <a:p>
            <a:endParaRPr lang="cs-CZ" dirty="0"/>
          </a:p>
        </p:txBody>
      </p:sp>
      <p:pic>
        <p:nvPicPr>
          <p:cNvPr id="18" name="Grafický objekt 24">
            <a:extLst>
              <a:ext uri="{FF2B5EF4-FFF2-40B4-BE49-F238E27FC236}">
                <a16:creationId xmlns:a16="http://schemas.microsoft.com/office/drawing/2014/main" id="{5A93190A-9329-4392-9BCE-743919D0028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10736" y="722827"/>
            <a:ext cx="668009" cy="659378"/>
          </a:xfrm>
          <a:prstGeom prst="rect">
            <a:avLst/>
          </a:prstGeom>
        </p:spPr>
      </p:pic>
      <p:sp>
        <p:nvSpPr>
          <p:cNvPr id="14" name="TextovéPole 13">
            <a:extLst>
              <a:ext uri="{FF2B5EF4-FFF2-40B4-BE49-F238E27FC236}">
                <a16:creationId xmlns:a16="http://schemas.microsoft.com/office/drawing/2014/main" id="{AC92A9B4-19BD-4B66-A7C5-622CCCBEE3F3}"/>
              </a:ext>
            </a:extLst>
          </p:cNvPr>
          <p:cNvSpPr txBox="1"/>
          <p:nvPr/>
        </p:nvSpPr>
        <p:spPr>
          <a:xfrm>
            <a:off x="901700" y="1690688"/>
            <a:ext cx="10388600" cy="2677656"/>
          </a:xfrm>
          <a:prstGeom prst="rect">
            <a:avLst/>
          </a:prstGeom>
          <a:noFill/>
        </p:spPr>
        <p:txBody>
          <a:bodyPr wrap="square" rtlCol="0">
            <a:spAutoFit/>
          </a:bodyPr>
          <a:lstStyle/>
          <a:p>
            <a:pPr marL="114300" lvl="0" algn="l" rtl="0">
              <a:lnSpc>
                <a:spcPct val="150000"/>
              </a:lnSpc>
              <a:spcBef>
                <a:spcPts val="0"/>
              </a:spcBef>
              <a:spcAft>
                <a:spcPts val="0"/>
              </a:spcAft>
              <a:buClr>
                <a:schemeClr val="dk1"/>
              </a:buClr>
              <a:buSzPts val="1800"/>
            </a:pPr>
            <a:r>
              <a:rPr lang="cs-CZ" sz="2000" b="1" dirty="0">
                <a:solidFill>
                  <a:schemeClr val="dk1"/>
                </a:solidFill>
                <a:latin typeface="Source Code Pro" panose="020B0509030403020204" pitchFamily="49" charset="0"/>
                <a:ea typeface="Source Code Pro" panose="020B0509030403020204" pitchFamily="49" charset="0"/>
              </a:rPr>
              <a:t>Co nabízí srovnávač navíc oproti vyhledávači?</a:t>
            </a:r>
          </a:p>
          <a:p>
            <a:pPr marL="457200" lvl="0" indent="-342900" algn="l" rtl="0">
              <a:lnSpc>
                <a:spcPct val="150000"/>
              </a:lnSpc>
              <a:spcBef>
                <a:spcPts val="0"/>
              </a:spcBef>
              <a:spcAft>
                <a:spcPts val="0"/>
              </a:spcAft>
              <a:buClr>
                <a:schemeClr val="dk1"/>
              </a:buClr>
              <a:buSzPts val="1800"/>
              <a:buChar char="●"/>
            </a:pPr>
            <a:r>
              <a:rPr lang="cs-CZ" sz="2000" dirty="0">
                <a:solidFill>
                  <a:schemeClr val="dk1"/>
                </a:solidFill>
                <a:latin typeface="Source Code Pro" panose="020B0509030403020204" pitchFamily="49" charset="0"/>
                <a:ea typeface="Source Code Pro" panose="020B0509030403020204" pitchFamily="49" charset="0"/>
              </a:rPr>
              <a:t>Můžeme porovnat ceny na více e-shopech.</a:t>
            </a:r>
          </a:p>
          <a:p>
            <a:pPr marL="457200" lvl="0" indent="-342900" algn="l" rtl="0">
              <a:lnSpc>
                <a:spcPct val="150000"/>
              </a:lnSpc>
              <a:spcBef>
                <a:spcPts val="0"/>
              </a:spcBef>
              <a:spcAft>
                <a:spcPts val="0"/>
              </a:spcAft>
              <a:buClr>
                <a:schemeClr val="dk1"/>
              </a:buClr>
              <a:buSzPts val="1800"/>
              <a:buChar char="●"/>
            </a:pPr>
            <a:r>
              <a:rPr lang="cs-CZ" sz="2000" dirty="0">
                <a:solidFill>
                  <a:schemeClr val="dk1"/>
                </a:solidFill>
                <a:latin typeface="Source Code Pro" panose="020B0509030403020204" pitchFamily="49" charset="0"/>
                <a:ea typeface="Source Code Pro" panose="020B0509030403020204" pitchFamily="49" charset="0"/>
              </a:rPr>
              <a:t>Můžeme si přečíst recenze na konkrétní výrobky i konkrétní e-shopy.</a:t>
            </a:r>
          </a:p>
          <a:p>
            <a:pPr marL="457200" lvl="0" indent="-342900" algn="l" rtl="0">
              <a:lnSpc>
                <a:spcPct val="150000"/>
              </a:lnSpc>
              <a:spcBef>
                <a:spcPts val="0"/>
              </a:spcBef>
              <a:spcAft>
                <a:spcPts val="0"/>
              </a:spcAft>
              <a:buClr>
                <a:schemeClr val="dk1"/>
              </a:buClr>
              <a:buSzPts val="1800"/>
              <a:buChar char="●"/>
            </a:pPr>
            <a:r>
              <a:rPr lang="cs-CZ" sz="2000" dirty="0">
                <a:solidFill>
                  <a:schemeClr val="dk1"/>
                </a:solidFill>
                <a:latin typeface="Source Code Pro" panose="020B0509030403020204" pitchFamily="49" charset="0"/>
                <a:ea typeface="Source Code Pro" panose="020B0509030403020204" pitchFamily="49" charset="0"/>
              </a:rPr>
              <a:t>Můžeme si vybrat e-shop, který má od srovnávače garanci kvality.</a:t>
            </a:r>
          </a:p>
          <a:p>
            <a:pPr marL="457200" lvl="0" indent="-342900" algn="l" rtl="0">
              <a:lnSpc>
                <a:spcPct val="150000"/>
              </a:lnSpc>
              <a:spcBef>
                <a:spcPts val="0"/>
              </a:spcBef>
              <a:spcAft>
                <a:spcPts val="0"/>
              </a:spcAft>
              <a:buClr>
                <a:schemeClr val="dk1"/>
              </a:buClr>
              <a:buSzPts val="1800"/>
              <a:buChar char="●"/>
            </a:pPr>
            <a:r>
              <a:rPr lang="cs-CZ" sz="2000" dirty="0">
                <a:solidFill>
                  <a:schemeClr val="dk1"/>
                </a:solidFill>
                <a:latin typeface="Source Code Pro" panose="020B0509030403020204" pitchFamily="49" charset="0"/>
                <a:ea typeface="Source Code Pro" panose="020B0509030403020204" pitchFamily="49" charset="0"/>
              </a:rPr>
              <a:t>Někdy můžeme přes srovnávač rovnou nakupovat.</a:t>
            </a:r>
          </a:p>
          <a:p>
            <a:pPr marL="114300" lvl="0" algn="l" rtl="0">
              <a:spcBef>
                <a:spcPts val="0"/>
              </a:spcBef>
              <a:spcAft>
                <a:spcPts val="0"/>
              </a:spcAft>
              <a:buClr>
                <a:schemeClr val="dk1"/>
              </a:buClr>
              <a:buSzPts val="1800"/>
            </a:pPr>
            <a:endParaRPr lang="cs-CZ" dirty="0">
              <a:solidFill>
                <a:schemeClr val="dk1"/>
              </a:solidFill>
              <a:latin typeface="Source Code Pro" panose="020B0509030403020204" pitchFamily="49" charset="0"/>
              <a:ea typeface="Source Code Pro" panose="020B0509030403020204" pitchFamily="49" charset="0"/>
            </a:endParaRPr>
          </a:p>
        </p:txBody>
      </p:sp>
    </p:spTree>
    <p:extLst>
      <p:ext uri="{BB962C8B-B14F-4D97-AF65-F5344CB8AC3E}">
        <p14:creationId xmlns:p14="http://schemas.microsoft.com/office/powerpoint/2010/main" val="274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anim calcmode="lin" valueType="num">
                                      <p:cBhvr additive="base">
                                        <p:cTn id="1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 calcmode="lin" valueType="num">
                                      <p:cBhvr additive="base">
                                        <p:cTn id="1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anim calcmode="lin" valueType="num">
                                      <p:cBhvr additive="base">
                                        <p:cTn id="1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10819</TotalTime>
  <Words>1079</Words>
  <Application>Microsoft Office PowerPoint</Application>
  <PresentationFormat>Širokoúhlá obrazovka</PresentationFormat>
  <Paragraphs>97</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Calibri Light</vt:lpstr>
      <vt:lpstr>Courier New</vt:lpstr>
      <vt:lpstr>Source Code Pro</vt:lpstr>
      <vt:lpstr>Office Theme</vt:lpstr>
      <vt:lpstr>E-shop a srovnávače cen  </vt:lpstr>
      <vt:lpstr>Vítejte ve světě online marketingu, kterým vás provede Marek a Markéta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Platební metody</vt:lpstr>
      <vt:lpstr>Prezentace aplikace PowerPoint</vt:lpstr>
      <vt:lpstr>Způsoby dopravy</vt:lpstr>
      <vt:lpstr>Prezentace aplikace PowerPoint</vt:lpstr>
      <vt:lpstr>Prezentace aplikace PowerPoint</vt:lpstr>
      <vt:lpstr>Prezentace aplikace PowerPoint</vt:lpstr>
      <vt:lpstr>Slevy</vt:lpstr>
      <vt:lpstr>Prezentace aplikace PowerPoint</vt:lpstr>
      <vt:lpstr>Důvěryhodný e-shop</vt:lpstr>
      <vt:lpstr>Těšíme se na příště!</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Holi ♠</dc:creator>
  <cp:lastModifiedBy>Jitka Burešová</cp:lastModifiedBy>
  <cp:revision>157</cp:revision>
  <dcterms:created xsi:type="dcterms:W3CDTF">2022-10-12T13:33:50Z</dcterms:created>
  <dcterms:modified xsi:type="dcterms:W3CDTF">2023-07-13T18:35:43Z</dcterms:modified>
</cp:coreProperties>
</file>