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68" r:id="rId5"/>
    <p:sldId id="259" r:id="rId6"/>
    <p:sldId id="260" r:id="rId7"/>
    <p:sldId id="266" r:id="rId8"/>
    <p:sldId id="261" r:id="rId9"/>
    <p:sldId id="269" r:id="rId10"/>
    <p:sldId id="270" r:id="rId11"/>
    <p:sldId id="262" r:id="rId12"/>
    <p:sldId id="271" r:id="rId13"/>
    <p:sldId id="263" r:id="rId14"/>
    <p:sldId id="272" r:id="rId15"/>
    <p:sldId id="277" r:id="rId16"/>
    <p:sldId id="264" r:id="rId17"/>
    <p:sldId id="265" r:id="rId18"/>
    <p:sldId id="273" r:id="rId19"/>
    <p:sldId id="274" r:id="rId20"/>
    <p:sldId id="275" r:id="rId21"/>
    <p:sldId id="276" r:id="rId22"/>
    <p:sldId id="278" r:id="rId2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92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8995AEF-B949-49B8-9543-7DE85B016C9E}" type="datetimeFigureOut">
              <a:rPr lang="cs-CZ"/>
              <a:pPr>
                <a:defRPr/>
              </a:pPr>
              <a:t>8.2.2012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4E8E795-0449-4DE4-99D3-5057B39460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1FC9B0-EE8A-44F8-8C7A-E4305D63188F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římá spojovací čára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Přímá spojovací čár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Přímá spojovací čára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Přímá spojovací čára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Přímá spojovací čár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Přímá spojovací čára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Elipsa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Elipsa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Elipsa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Elipsa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22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E7902-03B1-4BEA-8A02-416C55444D13}" type="datetimeFigureOut">
              <a:rPr lang="cs-CZ"/>
              <a:pPr>
                <a:defRPr/>
              </a:pPr>
              <a:t>8.2.2012</a:t>
            </a:fld>
            <a:endParaRPr lang="cs-CZ"/>
          </a:p>
        </p:txBody>
      </p:sp>
      <p:sp>
        <p:nvSpPr>
          <p:cNvPr id="23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D2AAE-BA1E-4ACA-A83F-E50566FDFCF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361B1-107A-4F09-BDC9-E24EF63CB4A3}" type="datetimeFigureOut">
              <a:rPr lang="cs-CZ"/>
              <a:pPr>
                <a:defRPr/>
              </a:pPr>
              <a:t>8.2.2012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8DEA8-9A02-493A-89FD-DC40747FC5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ACA80-D5F6-4742-975C-AD32075EAD9D}" type="datetimeFigureOut">
              <a:rPr lang="cs-CZ"/>
              <a:pPr>
                <a:defRPr/>
              </a:pPr>
              <a:t>8.2.2012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8BD88-60EB-40E8-A1D3-AA16CF826C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96EEFD5-5736-4E25-9D14-8044D8CA6C94}" type="datetimeFigureOut">
              <a:rPr lang="cs-CZ"/>
              <a:pPr>
                <a:defRPr/>
              </a:pPr>
              <a:t>8.2.2012</a:t>
            </a:fld>
            <a:endParaRPr lang="cs-CZ"/>
          </a:p>
        </p:txBody>
      </p:sp>
      <p:sp>
        <p:nvSpPr>
          <p:cNvPr id="5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D376C2E-C7BB-4557-A83F-872E12F9D1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římá spojovací čára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Přímá spojovací čár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Přímá spojovací čára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Přímá spojovací čára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Přímá spojovací čár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Elipsa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Elipsa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Elipsa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Elipsa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Přímá spojovací čára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0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91B30-5C35-455C-B0D6-DBD905AA1910}" type="datetimeFigureOut">
              <a:rPr lang="cs-CZ"/>
              <a:pPr>
                <a:defRPr/>
              </a:pPr>
              <a:t>8.2.2012</a:t>
            </a:fld>
            <a:endParaRPr lang="cs-CZ"/>
          </a:p>
        </p:txBody>
      </p:sp>
      <p:sp>
        <p:nvSpPr>
          <p:cNvPr id="2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703A-4A1A-4CCC-BD56-B4F785C738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B22E6-CA3C-4E1B-8A05-74B848BF2E69}" type="datetimeFigureOut">
              <a:rPr lang="cs-CZ"/>
              <a:pPr>
                <a:defRPr/>
              </a:pPr>
              <a:t>8.2.2012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0CA4-98D7-4858-852B-F6FA15190C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4DF1B-3859-43D3-BDD1-5AF1E3C40A40}" type="datetimeFigureOut">
              <a:rPr lang="cs-CZ"/>
              <a:pPr>
                <a:defRPr/>
              </a:pPr>
              <a:t>8.2.2012</a:t>
            </a:fld>
            <a:endParaRPr lang="cs-CZ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C08FF-7516-461C-A9D9-B2316CD9DA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7FD5A93-49F3-4DBE-BEB2-82B0564AD048}" type="datetimeFigureOut">
              <a:rPr lang="cs-CZ"/>
              <a:pPr>
                <a:defRPr/>
              </a:pPr>
              <a:t>8.2.2012</a:t>
            </a:fld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E6C3EF5-D8A5-4829-B793-13E5C9D6C0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135A4-07F4-46C0-8CC0-0D9DFF610859}" type="datetimeFigureOut">
              <a:rPr lang="cs-CZ"/>
              <a:pPr>
                <a:defRPr/>
              </a:pPr>
              <a:t>8.2.2012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ABA83-2AD7-49ED-A8CE-B652E9EFFC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Přímá spojovací čár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Přímá spojovací čára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Přímá spojovací čár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římá spojovací čár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Elipsa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2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514438E-935D-4A75-8A15-BA813DBB4D51}" type="datetimeFigureOut">
              <a:rPr lang="cs-CZ"/>
              <a:pPr>
                <a:defRPr/>
              </a:pPr>
              <a:t>8.2.2012</a:t>
            </a:fld>
            <a:endParaRPr lang="cs-CZ"/>
          </a:p>
        </p:txBody>
      </p:sp>
      <p:sp>
        <p:nvSpPr>
          <p:cNvPr id="13" name="Zástupný symbol pro číslo snímku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2DFB1FB-E296-4362-8FD4-2E8E6299AD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Elipsa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Přímá spojovací čár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římá spojovací čár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Přímá spojovací čár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Přímá spojovací čára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2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DDF720D-C4F8-4F9D-A86E-FF1597F106A9}" type="datetimeFigureOut">
              <a:rPr lang="cs-CZ"/>
              <a:pPr>
                <a:defRPr/>
              </a:pPr>
              <a:t>8.2.2012</a:t>
            </a:fld>
            <a:endParaRPr lang="cs-CZ"/>
          </a:p>
        </p:txBody>
      </p:sp>
      <p:sp>
        <p:nvSpPr>
          <p:cNvPr id="13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729D7ED-BA01-43C1-BE32-344E7FBD0C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028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1B6BEB-AA97-41A7-B9BE-BD30B2835496}" type="datetimeFigureOut">
              <a:rPr lang="cs-CZ"/>
              <a:pPr>
                <a:defRPr/>
              </a:pPr>
              <a:t>8.2.2012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D9DDB5-FD14-4B2E-AD6A-163A332369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67" r:id="rId4"/>
    <p:sldLayoutId id="2147483668" r:id="rId5"/>
    <p:sldLayoutId id="2147483675" r:id="rId6"/>
    <p:sldLayoutId id="2147483669" r:id="rId7"/>
    <p:sldLayoutId id="2147483676" r:id="rId8"/>
    <p:sldLayoutId id="2147483677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3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dirty="0" smtClean="0">
                <a:solidFill>
                  <a:srgbClr val="FF0000"/>
                </a:solidFill>
                <a:latin typeface="Matisse ITC" pitchFamily="82" charset="0"/>
              </a:rPr>
              <a:t>Koťata volají jaro</a:t>
            </a:r>
            <a:endParaRPr lang="cs-CZ" sz="4800" dirty="0">
              <a:solidFill>
                <a:srgbClr val="FF0000"/>
              </a:solidFill>
              <a:latin typeface="Matisse ITC" pitchFamily="82" charset="0"/>
            </a:endParaRPr>
          </a:p>
        </p:txBody>
      </p:sp>
      <p:sp>
        <p:nvSpPr>
          <p:cNvPr id="14338" name="Podnadpis 2"/>
          <p:cNvSpPr>
            <a:spLocks noGrp="1"/>
          </p:cNvSpPr>
          <p:nvPr>
            <p:ph type="subTitle" idx="1"/>
          </p:nvPr>
        </p:nvSpPr>
        <p:spPr>
          <a:xfrm>
            <a:off x="2286000" y="5003800"/>
            <a:ext cx="6172200" cy="1371600"/>
          </a:xfrm>
        </p:spPr>
        <p:txBody>
          <a:bodyPr/>
          <a:lstStyle/>
          <a:p>
            <a:pPr eaLnBrk="1" hangingPunct="1"/>
            <a:endParaRPr lang="cs-CZ" sz="3200" smtClean="0">
              <a:solidFill>
                <a:srgbClr val="FF0000"/>
              </a:solidFill>
              <a:latin typeface="Matisse ITC"/>
            </a:endParaRPr>
          </a:p>
          <a:p>
            <a:pPr eaLnBrk="1" hangingPunct="1"/>
            <a:r>
              <a:rPr lang="cs-CZ" sz="3200" smtClean="0">
                <a:solidFill>
                  <a:srgbClr val="FF0000"/>
                </a:solidFill>
                <a:latin typeface="Matisse ITC"/>
              </a:rPr>
              <a:t>Jarní putování za dobrodružstvím</a:t>
            </a:r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400" dirty="0" smtClean="0">
                <a:solidFill>
                  <a:srgbClr val="FF0000"/>
                </a:solidFill>
                <a:latin typeface="Matisse ITC" pitchFamily="82" charset="0"/>
              </a:rPr>
              <a:t>Vodník nám u rybníka nechal kamínky</a:t>
            </a:r>
            <a:endParaRPr lang="cs-CZ" sz="4400" dirty="0">
              <a:solidFill>
                <a:srgbClr val="FF0000"/>
              </a:solidFill>
              <a:latin typeface="Matisse ITC" pitchFamily="82" charset="0"/>
            </a:endParaRPr>
          </a:p>
        </p:txBody>
      </p:sp>
      <p:pic>
        <p:nvPicPr>
          <p:cNvPr id="4" name="Zástupný symbol pro obsah 3" descr="ˇkolka Koťata 2011 březen 07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  <a:prstGeom prst="ellipse">
            <a:avLst/>
          </a:prstGeo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solidFill>
                  <a:srgbClr val="FF0000"/>
                </a:solidFill>
                <a:latin typeface="Matisse ITC" pitchFamily="82" charset="0"/>
              </a:rPr>
              <a:t>Vodník nás poslal ke studánce</a:t>
            </a:r>
            <a:endParaRPr lang="cs-CZ" sz="4000" dirty="0">
              <a:solidFill>
                <a:srgbClr val="FF0000"/>
              </a:solidFill>
              <a:latin typeface="Matisse ITC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28775"/>
            <a:ext cx="7467600" cy="252095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</a:pPr>
            <a:endParaRPr lang="cs-CZ" sz="2000" smtClean="0">
              <a:solidFill>
                <a:srgbClr val="FF0000"/>
              </a:solidFill>
              <a:latin typeface="Matisse ITC"/>
            </a:endParaRPr>
          </a:p>
          <a:p>
            <a:pPr algn="ctr" eaLnBrk="1" hangingPunct="1">
              <a:lnSpc>
                <a:spcPct val="80000"/>
              </a:lnSpc>
            </a:pPr>
            <a:endParaRPr lang="cs-CZ" sz="2000" smtClean="0">
              <a:solidFill>
                <a:srgbClr val="FF0000"/>
              </a:solidFill>
              <a:latin typeface="Matisse ITC"/>
            </a:endParaRPr>
          </a:p>
          <a:p>
            <a:pPr algn="ctr" eaLnBrk="1" hangingPunct="1">
              <a:lnSpc>
                <a:spcPct val="80000"/>
              </a:lnSpc>
            </a:pPr>
            <a:endParaRPr lang="cs-CZ" sz="2000" smtClean="0">
              <a:solidFill>
                <a:srgbClr val="FF0000"/>
              </a:solidFill>
              <a:latin typeface="Matisse ITC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000" smtClean="0">
                <a:solidFill>
                  <a:srgbClr val="FF0000"/>
                </a:solidFill>
                <a:latin typeface="Matisse ITC"/>
              </a:rPr>
              <a:t>Děti nejprve trochu váhaly, jestli se ke studánce vydat, ale zvědavost zvítězila. Vědí ale, kde je studánka?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000" smtClean="0">
                <a:solidFill>
                  <a:srgbClr val="FF0000"/>
                </a:solidFill>
                <a:latin typeface="Matisse ITC"/>
              </a:rPr>
              <a:t>Honzík nás posílal ke studánce u nich na zahradě, ale my se vydali ke studánce v Zelenči. Našli jsme ji blízko cyklostezky</a:t>
            </a:r>
            <a:br>
              <a:rPr lang="cs-CZ" sz="2000" smtClean="0">
                <a:solidFill>
                  <a:srgbClr val="FF0000"/>
                </a:solidFill>
                <a:latin typeface="Matisse ITC"/>
              </a:rPr>
            </a:br>
            <a:r>
              <a:rPr lang="cs-CZ" sz="2000" smtClean="0">
                <a:solidFill>
                  <a:srgbClr val="FF0000"/>
                </a:solidFill>
                <a:latin typeface="Matisse ITC"/>
              </a:rPr>
              <a:t>a těšili se na víly…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sz="2000" smtClean="0">
              <a:solidFill>
                <a:srgbClr val="FF0000"/>
              </a:solidFill>
              <a:latin typeface="Matisse ITC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sz="2000" smtClean="0">
              <a:solidFill>
                <a:srgbClr val="FF0000"/>
              </a:solidFill>
              <a:latin typeface="Matisse ITC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sz="2000" smtClean="0">
              <a:solidFill>
                <a:srgbClr val="FF0000"/>
              </a:solidFill>
              <a:latin typeface="Matisse ITC"/>
            </a:endParaRPr>
          </a:p>
        </p:txBody>
      </p:sp>
      <p:pic>
        <p:nvPicPr>
          <p:cNvPr id="4" name="Obrázek 3" descr="ˇkolka Koťata 2011 březen 0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856" y="4193611"/>
            <a:ext cx="3384376" cy="2538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800" dirty="0" smtClean="0">
                <a:solidFill>
                  <a:srgbClr val="FF0000"/>
                </a:solidFill>
                <a:latin typeface="Matisse ITC" pitchFamily="82" charset="0"/>
              </a:rPr>
              <a:t>Víly jsme u studánky nenašli</a:t>
            </a:r>
            <a:endParaRPr lang="cs-CZ" sz="4800" dirty="0">
              <a:solidFill>
                <a:srgbClr val="FF0000"/>
              </a:solidFill>
              <a:latin typeface="Matisse ITC" pitchFamily="82" charset="0"/>
            </a:endParaRPr>
          </a:p>
        </p:txBody>
      </p:sp>
      <p:pic>
        <p:nvPicPr>
          <p:cNvPr id="26626" name="Zástupný symbol pro obsah 3" descr="ˇkolka Koťata 2011 březen 084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41388" y="1600200"/>
            <a:ext cx="6499225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400" dirty="0" smtClean="0">
                <a:solidFill>
                  <a:srgbClr val="FF0000"/>
                </a:solidFill>
                <a:latin typeface="Matisse ITC" pitchFamily="82" charset="0"/>
              </a:rPr>
              <a:t>Víly</a:t>
            </a:r>
            <a:endParaRPr lang="cs-CZ" sz="4400" dirty="0">
              <a:solidFill>
                <a:srgbClr val="FF0000"/>
              </a:solidFill>
              <a:latin typeface="Matisse ITC" pitchFamily="82" charset="0"/>
            </a:endParaRPr>
          </a:p>
        </p:txBody>
      </p:sp>
      <p:sp>
        <p:nvSpPr>
          <p:cNvPr id="27650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algn="ctr" eaLnBrk="1" hangingPunct="1"/>
            <a:endParaRPr lang="cs-CZ" smtClean="0">
              <a:latin typeface="Matisse ITC"/>
            </a:endParaRPr>
          </a:p>
          <a:p>
            <a:pPr lvl="2" algn="ctr" eaLnBrk="1" hangingPunct="1">
              <a:buFont typeface="Wingdings" pitchFamily="2" charset="2"/>
              <a:buNone/>
            </a:pPr>
            <a:r>
              <a:rPr lang="cs-CZ" sz="3200" smtClean="0">
                <a:solidFill>
                  <a:srgbClr val="FF0000"/>
                </a:solidFill>
                <a:latin typeface="Matisse ITC"/>
              </a:rPr>
              <a:t>Víly na nás u studánky nečekaly, ale nechaly dopis. Děti byly trochu zklamané, hlavně holčičky se na opravdovou vílu moc těšily. Na stesky ale nebyl čas. Vždyť poklad stále ještě nemáme a víly nás posílají hledat na stráň. Jenže, kde je v Zelenči nějaká stráň? Kam se vypravíme?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400" dirty="0" smtClean="0">
                <a:solidFill>
                  <a:srgbClr val="FF0000"/>
                </a:solidFill>
                <a:latin typeface="Matisse ITC" pitchFamily="82" charset="0"/>
              </a:rPr>
              <a:t>Víly nám nechaly dopis</a:t>
            </a:r>
            <a:endParaRPr lang="cs-CZ" sz="4400" dirty="0">
              <a:solidFill>
                <a:srgbClr val="FF0000"/>
              </a:solidFill>
              <a:latin typeface="Matisse ITC" pitchFamily="82" charset="0"/>
            </a:endParaRPr>
          </a:p>
        </p:txBody>
      </p:sp>
      <p:pic>
        <p:nvPicPr>
          <p:cNvPr id="4" name="Zástupný symbol pro obsah 3" descr="ˇkolka Koťata 2011 březen 09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  <a:prstGeom prst="hear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Obrázek 3" descr="Dopis od Jarněne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3513"/>
            <a:ext cx="6948488" cy="788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solidFill>
                  <a:srgbClr val="FF0000"/>
                </a:solidFill>
                <a:latin typeface="Matisse ITC" pitchFamily="82" charset="0"/>
              </a:rPr>
              <a:t>Dopis od </a:t>
            </a:r>
            <a:r>
              <a:rPr lang="cs-CZ" sz="4000" dirty="0" err="1" smtClean="0">
                <a:solidFill>
                  <a:srgbClr val="FF0000"/>
                </a:solidFill>
                <a:latin typeface="Matisse ITC" pitchFamily="82" charset="0"/>
              </a:rPr>
              <a:t>Jarněnek</a:t>
            </a:r>
            <a:endParaRPr lang="cs-CZ" sz="4000" dirty="0">
              <a:solidFill>
                <a:srgbClr val="FF0000"/>
              </a:solidFill>
              <a:latin typeface="Matisse ITC" pitchFamily="82" charset="0"/>
            </a:endParaRPr>
          </a:p>
        </p:txBody>
      </p:sp>
      <p:pic>
        <p:nvPicPr>
          <p:cNvPr id="4" name="Zástupný symbol pro obsah 3" descr="ˇkolka Koťata 2011 březen 08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6294380" cy="5565105"/>
          </a:xfrm>
          <a:prstGeom prst="star12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solidFill>
                  <a:srgbClr val="FF0000"/>
                </a:solidFill>
                <a:latin typeface="Matisse ITC" pitchFamily="82" charset="0"/>
              </a:rPr>
              <a:t>Hledáme cestu ke stráni</a:t>
            </a:r>
            <a:endParaRPr lang="cs-CZ" sz="4000" dirty="0">
              <a:solidFill>
                <a:srgbClr val="FF0000"/>
              </a:solidFill>
              <a:latin typeface="Matisse ITC" pitchFamily="82" charset="0"/>
            </a:endParaRPr>
          </a:p>
        </p:txBody>
      </p:sp>
      <p:sp>
        <p:nvSpPr>
          <p:cNvPr id="31746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algn="just" eaLnBrk="1" hangingPunct="1"/>
            <a:endParaRPr lang="cs-CZ" smtClean="0">
              <a:latin typeface="Matisse ITC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smtClean="0">
                <a:latin typeface="Matisse ITC"/>
              </a:rPr>
              <a:t>   </a:t>
            </a:r>
            <a:r>
              <a:rPr lang="cs-CZ" smtClean="0">
                <a:solidFill>
                  <a:srgbClr val="FF0000"/>
                </a:solidFill>
                <a:latin typeface="Matisse ITC"/>
              </a:rPr>
              <a:t>Jarněnky nám na cestu nakreslily kytičky, které nás mají k pokladu dovést. Všechny děti se zapojily do hledání kytiček. Máme dost práce jim stačit. Co asi bude v pokladu? Najdeme ho?</a:t>
            </a:r>
          </a:p>
          <a:p>
            <a:pPr algn="just" eaLnBrk="1" hangingPunct="1"/>
            <a:endParaRPr lang="cs-CZ" smtClean="0">
              <a:solidFill>
                <a:srgbClr val="FF0000"/>
              </a:solidFill>
              <a:latin typeface="Matisse ITC"/>
            </a:endParaRPr>
          </a:p>
        </p:txBody>
      </p:sp>
      <p:pic>
        <p:nvPicPr>
          <p:cNvPr id="4" name="Obrázek 3" descr="ˇkolka Koťata 2011 březen 0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3915054"/>
            <a:ext cx="3923928" cy="29429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74676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solidFill>
                  <a:srgbClr val="FF0000"/>
                </a:solidFill>
                <a:latin typeface="Matisse ITC" pitchFamily="82" charset="0"/>
              </a:rPr>
              <a:t>Kam nás kytičky dovedou?</a:t>
            </a:r>
            <a:endParaRPr lang="cs-CZ" sz="4000" dirty="0">
              <a:solidFill>
                <a:srgbClr val="FF0000"/>
              </a:solidFill>
              <a:latin typeface="Matisse ITC" pitchFamily="82" charset="0"/>
            </a:endParaRPr>
          </a:p>
        </p:txBody>
      </p:sp>
      <p:pic>
        <p:nvPicPr>
          <p:cNvPr id="4" name="Zástupný symbol pro obsah 3" descr="ˇkolka Koťata 2011 březen 10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  <a:prstGeom prst="cloudCallou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cs-CZ" sz="4800" cap="none" smtClean="0">
                <a:solidFill>
                  <a:srgbClr val="FF0000"/>
                </a:solidFill>
                <a:latin typeface="Matisse ITC"/>
              </a:rPr>
              <a:t>HURÁ NA STRÁŇ</a:t>
            </a:r>
            <a:br>
              <a:rPr lang="cs-CZ" sz="4800" cap="none" smtClean="0">
                <a:solidFill>
                  <a:srgbClr val="FF0000"/>
                </a:solidFill>
                <a:latin typeface="Matisse ITC"/>
              </a:rPr>
            </a:br>
            <a:r>
              <a:rPr lang="cs-CZ" sz="4800" cap="none" smtClean="0">
                <a:solidFill>
                  <a:srgbClr val="FF0000"/>
                </a:solidFill>
                <a:latin typeface="Matisse ITC"/>
              </a:rPr>
              <a:t>U ŠKOLKY</a:t>
            </a:r>
          </a:p>
        </p:txBody>
      </p:sp>
      <p:pic>
        <p:nvPicPr>
          <p:cNvPr id="4" name="Zástupný symbol pro obsah 3" descr="ˇkolka Koťata 2011 březen 10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  <a:prstGeom prst="snip2DiagRect">
            <a:avLst/>
          </a:prstGeom>
          <a:scene3d>
            <a:camera prst="perspectiveAbove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rgbClr val="FF0000"/>
                </a:solidFill>
                <a:latin typeface="Matisse ITC" pitchFamily="82" charset="0"/>
              </a:rPr>
              <a:t>Naše Morana</a:t>
            </a:r>
            <a:endParaRPr lang="cs-CZ" dirty="0">
              <a:solidFill>
                <a:srgbClr val="FF0000"/>
              </a:solidFill>
              <a:latin typeface="Matisse ITC" pitchFamily="82" charset="0"/>
            </a:endParaRPr>
          </a:p>
        </p:txBody>
      </p:sp>
      <p:pic>
        <p:nvPicPr>
          <p:cNvPr id="4" name="Zástupný symbol pro obsah 3" descr="P101035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800" dirty="0" smtClean="0">
                <a:solidFill>
                  <a:srgbClr val="FF0000"/>
                </a:solidFill>
                <a:latin typeface="Matisse ITC" pitchFamily="82" charset="0"/>
              </a:rPr>
              <a:t>Najdou děti poklad?</a:t>
            </a:r>
            <a:endParaRPr lang="cs-CZ" sz="4800" dirty="0">
              <a:solidFill>
                <a:srgbClr val="FF0000"/>
              </a:solidFill>
              <a:latin typeface="Matisse ITC" pitchFamily="82" charset="0"/>
            </a:endParaRPr>
          </a:p>
        </p:txBody>
      </p:sp>
      <p:pic>
        <p:nvPicPr>
          <p:cNvPr id="4" name="Zástupný symbol pro obsah 3" descr="ˇkolka Koťata 2011 březen 1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  <a:prstGeom prst="roundRect">
            <a:avLst>
              <a:gd name="adj" fmla="val 16667"/>
            </a:avLst>
          </a:prstGeom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cs-CZ" sz="4800" cap="none" smtClean="0">
                <a:solidFill>
                  <a:srgbClr val="FF0000"/>
                </a:solidFill>
                <a:latin typeface="Matisse ITC"/>
              </a:rPr>
              <a:t>POKLAD JSME NAŠLI</a:t>
            </a:r>
            <a:br>
              <a:rPr lang="cs-CZ" sz="4800" cap="none" smtClean="0">
                <a:solidFill>
                  <a:srgbClr val="FF0000"/>
                </a:solidFill>
                <a:latin typeface="Matisse ITC"/>
              </a:rPr>
            </a:br>
            <a:r>
              <a:rPr lang="cs-CZ" sz="4800" cap="none" smtClean="0">
                <a:solidFill>
                  <a:srgbClr val="FF0000"/>
                </a:solidFill>
                <a:latin typeface="Matisse ITC"/>
              </a:rPr>
              <a:t>A VYKOPALI</a:t>
            </a:r>
          </a:p>
        </p:txBody>
      </p:sp>
      <p:sp>
        <p:nvSpPr>
          <p:cNvPr id="35842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smtClean="0">
                <a:solidFill>
                  <a:srgbClr val="FF0000"/>
                </a:solidFill>
                <a:latin typeface="Matisse ITC"/>
              </a:rPr>
              <a:t>	Na stráni u školky děti poklad nakonec našly, pomohl nám Honzík, bráška Davídka a Martínka, který se na výpravu za jarem vydal spolu s námi. </a:t>
            </a:r>
            <a:br>
              <a:rPr lang="cs-CZ" smtClean="0">
                <a:solidFill>
                  <a:srgbClr val="FF0000"/>
                </a:solidFill>
                <a:latin typeface="Matisse ITC"/>
              </a:rPr>
            </a:br>
            <a:r>
              <a:rPr lang="cs-CZ" smtClean="0">
                <a:solidFill>
                  <a:srgbClr val="FF0000"/>
                </a:solidFill>
                <a:latin typeface="Matisse ITC"/>
              </a:rPr>
              <a:t>V truhle děti našly lentilky a pamětní minci. Vodníka ani víly jsme letos neviděli, ale možná za rok se nám to podaří…</a:t>
            </a:r>
          </a:p>
          <a:p>
            <a:pPr eaLnBrk="1" hangingPunct="1"/>
            <a:endParaRPr lang="cs-CZ" smtClean="0">
              <a:solidFill>
                <a:srgbClr val="FF0000"/>
              </a:solidFill>
              <a:latin typeface="Matisse ITC"/>
            </a:endParaRPr>
          </a:p>
          <a:p>
            <a:pPr eaLnBrk="1" hangingPunct="1"/>
            <a:endParaRPr lang="cs-CZ" smtClean="0">
              <a:solidFill>
                <a:srgbClr val="FF0000"/>
              </a:solidFill>
              <a:latin typeface="Matisse ITC"/>
            </a:endParaRPr>
          </a:p>
          <a:p>
            <a:pPr eaLnBrk="1" hangingPunct="1"/>
            <a:endParaRPr lang="cs-CZ" smtClean="0">
              <a:solidFill>
                <a:srgbClr val="FF0000"/>
              </a:solidFill>
              <a:latin typeface="Matisse ITC"/>
            </a:endParaRPr>
          </a:p>
        </p:txBody>
      </p:sp>
      <p:pic>
        <p:nvPicPr>
          <p:cNvPr id="35843" name="Obrázek 3" descr="Mince pamětní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3573463"/>
            <a:ext cx="5672137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26495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cs-CZ" sz="3600" cap="none" smtClean="0">
                <a:solidFill>
                  <a:srgbClr val="FF0000"/>
                </a:solidFill>
                <a:latin typeface="Matisse ITC"/>
              </a:rPr>
              <a:t>POUŽITÉ FOTOGRAFIE JSOU ZVEŘEJNĚNY SE SOUHLASEM ZÁKONNÝCH ZÁSTUPCŮ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908175" y="5373688"/>
            <a:ext cx="6016625" cy="1100137"/>
          </a:xfrm>
        </p:spPr>
        <p:txBody>
          <a:bodyPr>
            <a:norm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cs-CZ" smtClean="0">
                <a:latin typeface="Matisse ITC"/>
              </a:rPr>
              <a:t>Autorkou fotografií je E. Janáková</a:t>
            </a:r>
            <a:br>
              <a:rPr lang="cs-CZ" smtClean="0">
                <a:latin typeface="Matisse ITC"/>
              </a:rPr>
            </a:br>
            <a:r>
              <a:rPr lang="cs-CZ" smtClean="0">
                <a:latin typeface="Matisse ITC"/>
              </a:rPr>
              <a:t>Prezentaci připravila M. Záhumenská</a:t>
            </a:r>
            <a:br>
              <a:rPr lang="cs-CZ" smtClean="0">
                <a:latin typeface="Matisse ITC"/>
              </a:rPr>
            </a:br>
            <a:endParaRPr lang="cs-CZ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400" dirty="0" smtClean="0">
                <a:solidFill>
                  <a:srgbClr val="FF0000"/>
                </a:solidFill>
                <a:latin typeface="Matisse ITC" pitchFamily="82" charset="0"/>
              </a:rPr>
              <a:t>Morana</a:t>
            </a:r>
            <a:endParaRPr lang="cs-CZ" sz="4400" dirty="0">
              <a:solidFill>
                <a:srgbClr val="FF0000"/>
              </a:solidFill>
              <a:latin typeface="Matisse ITC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200" smtClean="0">
                <a:solidFill>
                  <a:srgbClr val="FF0000"/>
                </a:solidFill>
                <a:latin typeface="Matisse ITC"/>
                <a:cs typeface="Tahoma" pitchFamily="34" charset="0"/>
              </a:rPr>
              <a:t> 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200" smtClean="0">
                <a:solidFill>
                  <a:srgbClr val="FF0000"/>
                </a:solidFill>
                <a:latin typeface="Matisse ITC"/>
                <a:cs typeface="Tahoma" pitchFamily="34" charset="0"/>
              </a:rPr>
              <a:t>Morana ten symbol zimy,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200" smtClean="0">
                <a:solidFill>
                  <a:srgbClr val="FF0000"/>
                </a:solidFill>
                <a:latin typeface="Matisse ITC"/>
                <a:cs typeface="Tahoma" pitchFamily="34" charset="0"/>
              </a:rPr>
              <a:t>letos bude hodně jiný.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200" smtClean="0">
                <a:solidFill>
                  <a:srgbClr val="FF0000"/>
                </a:solidFill>
                <a:latin typeface="Matisse ITC"/>
                <a:cs typeface="Tahoma" pitchFamily="34" charset="0"/>
              </a:rPr>
              <a:t>Z chleba jsme ji vytvořily,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200" smtClean="0">
                <a:solidFill>
                  <a:srgbClr val="FF0000"/>
                </a:solidFill>
                <a:latin typeface="Matisse ITC"/>
                <a:cs typeface="Tahoma" pitchFamily="34" charset="0"/>
              </a:rPr>
              <a:t>kačenkám tak přilepšily.</a:t>
            </a:r>
          </a:p>
          <a:p>
            <a:pPr algn="ctr" eaLnBrk="1" hangingPunct="1">
              <a:lnSpc>
                <a:spcPct val="80000"/>
              </a:lnSpc>
            </a:pPr>
            <a:r>
              <a:rPr lang="cs-CZ" sz="2200" smtClean="0">
                <a:solidFill>
                  <a:srgbClr val="FF0000"/>
                </a:solidFill>
                <a:latin typeface="Matisse ITC"/>
                <a:cs typeface="Tahoma" pitchFamily="34" charset="0"/>
              </a:rPr>
              <a:t> 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200" smtClean="0">
                <a:solidFill>
                  <a:srgbClr val="FF0000"/>
                </a:solidFill>
                <a:latin typeface="Matisse ITC"/>
                <a:cs typeface="Tahoma" pitchFamily="34" charset="0"/>
              </a:rPr>
              <a:t>Až ho kačky s kapry sní,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200" smtClean="0">
                <a:solidFill>
                  <a:srgbClr val="FF0000"/>
                </a:solidFill>
                <a:latin typeface="Matisse ITC"/>
                <a:cs typeface="Tahoma" pitchFamily="34" charset="0"/>
              </a:rPr>
              <a:t>jaro už k nám vstoupit smí.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200" smtClean="0">
                <a:solidFill>
                  <a:srgbClr val="FF0000"/>
                </a:solidFill>
                <a:latin typeface="Matisse ITC"/>
                <a:cs typeface="Tahoma" pitchFamily="34" charset="0"/>
              </a:rPr>
              <a:t>V Zelenči ho přivítáme,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200" smtClean="0">
                <a:solidFill>
                  <a:srgbClr val="FF0000"/>
                </a:solidFill>
                <a:latin typeface="Matisse ITC"/>
                <a:cs typeface="Tahoma" pitchFamily="34" charset="0"/>
              </a:rPr>
              <a:t>jarní slavnost přichystáme.</a:t>
            </a:r>
          </a:p>
          <a:p>
            <a:pPr algn="ctr" eaLnBrk="1" hangingPunct="1">
              <a:lnSpc>
                <a:spcPct val="80000"/>
              </a:lnSpc>
            </a:pPr>
            <a:r>
              <a:rPr lang="cs-CZ" sz="2200" smtClean="0">
                <a:solidFill>
                  <a:srgbClr val="FF0000"/>
                </a:solidFill>
                <a:latin typeface="Matisse ITC"/>
                <a:cs typeface="Tahoma" pitchFamily="34" charset="0"/>
              </a:rPr>
              <a:t> 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200" smtClean="0">
                <a:solidFill>
                  <a:srgbClr val="FF0000"/>
                </a:solidFill>
                <a:latin typeface="Matisse ITC"/>
                <a:cs typeface="Tahoma" pitchFamily="34" charset="0"/>
              </a:rPr>
              <a:t>Chceme, aby bylo jaro.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200" smtClean="0">
                <a:solidFill>
                  <a:srgbClr val="FF0000"/>
                </a:solidFill>
                <a:latin typeface="Matisse ITC"/>
                <a:cs typeface="Tahoma" pitchFamily="34" charset="0"/>
              </a:rPr>
              <a:t>A tu zimu s sebou vzalo…</a:t>
            </a:r>
            <a:endParaRPr lang="cs-CZ" sz="2200" smtClean="0">
              <a:solidFill>
                <a:srgbClr val="FF0000"/>
              </a:solidFill>
              <a:latin typeface="Matisse ITC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sz="2200" smtClean="0">
              <a:solidFill>
                <a:srgbClr val="FF0000"/>
              </a:solidFill>
              <a:latin typeface="Matisse ITC"/>
            </a:endParaRPr>
          </a:p>
          <a:p>
            <a:pPr eaLnBrk="1" hangingPunct="1">
              <a:lnSpc>
                <a:spcPct val="80000"/>
              </a:lnSpc>
            </a:pPr>
            <a:endParaRPr lang="cs-CZ" sz="2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cs-CZ" sz="4400" cap="none" smtClean="0">
                <a:solidFill>
                  <a:srgbClr val="FF0000"/>
                </a:solidFill>
                <a:latin typeface="Matisse ITC"/>
              </a:rPr>
              <a:t>VÝROBA „MORANY“</a:t>
            </a:r>
            <a:br>
              <a:rPr lang="cs-CZ" sz="4400" cap="none" smtClean="0">
                <a:solidFill>
                  <a:srgbClr val="FF0000"/>
                </a:solidFill>
                <a:latin typeface="Matisse ITC"/>
              </a:rPr>
            </a:br>
            <a:r>
              <a:rPr lang="cs-CZ" sz="4400" cap="none" smtClean="0">
                <a:solidFill>
                  <a:srgbClr val="FF0000"/>
                </a:solidFill>
                <a:latin typeface="Matisse ITC"/>
              </a:rPr>
              <a:t>Z CHLEBA  A ROHLÍKŮ</a:t>
            </a:r>
          </a:p>
        </p:txBody>
      </p:sp>
      <p:pic>
        <p:nvPicPr>
          <p:cNvPr id="4" name="Zástupný symbol pro obsah 3" descr="ˇkolka Koťata 2011 březen 04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5" name="Vývojový diagram: děrná páska 4"/>
          <p:cNvSpPr/>
          <p:nvPr/>
        </p:nvSpPr>
        <p:spPr>
          <a:xfrm>
            <a:off x="5867400" y="5229225"/>
            <a:ext cx="914400" cy="804863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solidFill>
                  <a:srgbClr val="FF0000"/>
                </a:solidFill>
                <a:latin typeface="Matisse ITC" pitchFamily="82" charset="0"/>
              </a:rPr>
              <a:t>Výroba Morany</a:t>
            </a:r>
            <a:endParaRPr lang="cs-CZ" sz="4000" dirty="0">
              <a:solidFill>
                <a:srgbClr val="FF0000"/>
              </a:solidFill>
              <a:latin typeface="Matisse ITC" pitchFamily="82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algn="just" eaLnBrk="1" hangingPunct="1"/>
            <a:endParaRPr lang="cs-CZ" smtClean="0">
              <a:solidFill>
                <a:srgbClr val="FF0000"/>
              </a:solidFill>
              <a:latin typeface="Matisse ITC"/>
            </a:endParaRPr>
          </a:p>
          <a:p>
            <a:pPr algn="just" eaLnBrk="1" hangingPunct="1"/>
            <a:endParaRPr lang="cs-CZ" smtClean="0">
              <a:solidFill>
                <a:srgbClr val="FF0000"/>
              </a:solidFill>
              <a:latin typeface="Matisse ITC"/>
            </a:endParaRPr>
          </a:p>
          <a:p>
            <a:pPr algn="just" eaLnBrk="1" hangingPunct="1"/>
            <a:endParaRPr lang="cs-CZ" smtClean="0">
              <a:solidFill>
                <a:srgbClr val="FF0000"/>
              </a:solidFill>
              <a:latin typeface="Matisse ITC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smtClean="0">
                <a:solidFill>
                  <a:srgbClr val="FF0000"/>
                </a:solidFill>
                <a:latin typeface="Matisse ITC"/>
              </a:rPr>
              <a:t>   Moranu jsme letos vyrobili z chleba a rohlíků. Děti práce hodně bavila, vysvětlili jsme si, že na chlebu</a:t>
            </a:r>
            <a:br>
              <a:rPr lang="cs-CZ" smtClean="0">
                <a:solidFill>
                  <a:srgbClr val="FF0000"/>
                </a:solidFill>
                <a:latin typeface="Matisse ITC"/>
              </a:rPr>
            </a:br>
            <a:r>
              <a:rPr lang="cs-CZ" smtClean="0">
                <a:solidFill>
                  <a:srgbClr val="FF0000"/>
                </a:solidFill>
                <a:latin typeface="Matisse ITC"/>
              </a:rPr>
              <a:t>i rohlíkách si pochutnají kachny a kapříci.  Ve školce byla akce na utopení Morany přichystána na čtvrtek. V naší třídě ale bylo hodně dětí  nemocných, a proto jsme ji přesunuli na středu  </a:t>
            </a:r>
            <a:br>
              <a:rPr lang="cs-CZ" smtClean="0">
                <a:solidFill>
                  <a:srgbClr val="FF0000"/>
                </a:solidFill>
                <a:latin typeface="Matisse ITC"/>
              </a:rPr>
            </a:br>
            <a:r>
              <a:rPr lang="cs-CZ" smtClean="0">
                <a:solidFill>
                  <a:srgbClr val="FF0000"/>
                </a:solidFill>
                <a:latin typeface="Matisse ITC"/>
              </a:rPr>
              <a:t>23. 3. Na školkovou akci jsme se ale šli podívat</a:t>
            </a:r>
            <a:br>
              <a:rPr lang="cs-CZ" smtClean="0">
                <a:solidFill>
                  <a:srgbClr val="FF0000"/>
                </a:solidFill>
                <a:latin typeface="Matisse ITC"/>
              </a:rPr>
            </a:br>
            <a:r>
              <a:rPr lang="cs-CZ" smtClean="0">
                <a:solidFill>
                  <a:srgbClr val="FF0000"/>
                </a:solidFill>
                <a:latin typeface="Matisse ITC"/>
              </a:rPr>
              <a:t>a Morany ostatních tříd si pečlivě prohlédli.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solidFill>
                  <a:srgbClr val="FF0000"/>
                </a:solidFill>
                <a:latin typeface="Matisse ITC" pitchFamily="82" charset="0"/>
              </a:rPr>
              <a:t>U rybníka jsme našli dopis od vodníka</a:t>
            </a:r>
            <a:endParaRPr lang="cs-CZ" sz="4000" dirty="0">
              <a:solidFill>
                <a:srgbClr val="FF0000"/>
              </a:solidFill>
              <a:latin typeface="Matisse ITC" pitchFamily="82" charset="0"/>
            </a:endParaRPr>
          </a:p>
        </p:txBody>
      </p:sp>
      <p:pic>
        <p:nvPicPr>
          <p:cNvPr id="4" name="Zástupný symbol pro obsah 3" descr="ˇkolka Koťata 2011 březen 069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984375"/>
            <a:ext cx="6498167" cy="4873625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21506" name="Zástupný symbol pro obsah 5" descr="Vodníkův nářek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-488950"/>
            <a:ext cx="7705725" cy="7466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solidFill>
                  <a:srgbClr val="FF0000"/>
                </a:solidFill>
                <a:latin typeface="Matisse ITC" pitchFamily="82" charset="0"/>
              </a:rPr>
              <a:t>Vodník</a:t>
            </a:r>
            <a:endParaRPr lang="cs-CZ" sz="4000" dirty="0">
              <a:solidFill>
                <a:srgbClr val="FF0000"/>
              </a:solidFill>
              <a:latin typeface="Matisse ITC" pitchFamily="82" charset="0"/>
            </a:endParaRPr>
          </a:p>
        </p:txBody>
      </p:sp>
      <p:sp>
        <p:nvSpPr>
          <p:cNvPr id="22530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cs-CZ" smtClean="0">
              <a:solidFill>
                <a:srgbClr val="FF0000"/>
              </a:solidFill>
              <a:latin typeface="Matisse ITC"/>
            </a:endParaRPr>
          </a:p>
          <a:p>
            <a:pPr eaLnBrk="1" hangingPunct="1"/>
            <a:endParaRPr lang="cs-CZ" smtClean="0">
              <a:solidFill>
                <a:srgbClr val="FF0000"/>
              </a:solidFill>
              <a:latin typeface="Matisse ITC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cs-CZ" smtClean="0">
                <a:solidFill>
                  <a:srgbClr val="FF0000"/>
                </a:solidFill>
                <a:latin typeface="Matisse ITC"/>
              </a:rPr>
              <a:t>V dopise se děti dozvěděly, že vodník u rybníka poztrácel pentličky a neumí je sám najít. Koťata se rozběhla pentličky posbírat.</a:t>
            </a:r>
          </a:p>
          <a:p>
            <a:pPr algn="ctr" eaLnBrk="1" hangingPunct="1">
              <a:buFont typeface="Wingdings" pitchFamily="2" charset="2"/>
              <a:buNone/>
            </a:pPr>
            <a:endParaRPr lang="cs-CZ" smtClean="0">
              <a:solidFill>
                <a:srgbClr val="FF0000"/>
              </a:solidFill>
              <a:latin typeface="Matisse ITC"/>
            </a:endParaRPr>
          </a:p>
          <a:p>
            <a:pPr algn="ctr" eaLnBrk="1" hangingPunct="1">
              <a:buFont typeface="Wingdings" pitchFamily="2" charset="2"/>
              <a:buNone/>
            </a:pPr>
            <a:endParaRPr lang="cs-CZ" smtClean="0">
              <a:solidFill>
                <a:srgbClr val="FF0000"/>
              </a:solidFill>
              <a:latin typeface="Matisse ITC"/>
            </a:endParaRPr>
          </a:p>
          <a:p>
            <a:pPr eaLnBrk="1" hangingPunct="1"/>
            <a:endParaRPr lang="cs-CZ" smtClean="0"/>
          </a:p>
        </p:txBody>
      </p:sp>
      <p:pic>
        <p:nvPicPr>
          <p:cNvPr id="4" name="Obrázek 3" descr="ˇkolka Koťata 2011 březen 0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3861048"/>
            <a:ext cx="3995936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800" dirty="0" smtClean="0">
                <a:solidFill>
                  <a:srgbClr val="FF0000"/>
                </a:solidFill>
                <a:latin typeface="Matisse ITC" pitchFamily="82" charset="0"/>
              </a:rPr>
              <a:t>Koťata sbírají pentličky</a:t>
            </a:r>
            <a:endParaRPr lang="cs-CZ" sz="4800" dirty="0">
              <a:solidFill>
                <a:srgbClr val="FF0000"/>
              </a:solidFill>
              <a:latin typeface="Matisse ITC" pitchFamily="82" charset="0"/>
            </a:endParaRPr>
          </a:p>
        </p:txBody>
      </p:sp>
      <p:pic>
        <p:nvPicPr>
          <p:cNvPr id="4" name="Zástupný symbol pro obsah 3" descr="ˇkolka Koťata 2011 březen 07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ohatý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194</TotalTime>
  <Words>395</Words>
  <Application>Microsoft Office PowerPoint</Application>
  <PresentationFormat>Předvádění na obrazovce (4:3)</PresentationFormat>
  <Paragraphs>65</Paragraphs>
  <Slides>22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Šablona návrhu</vt:lpstr>
      </vt:variant>
      <vt:variant>
        <vt:i4>7</vt:i4>
      </vt:variant>
      <vt:variant>
        <vt:lpstr>Nadpisy snímků</vt:lpstr>
      </vt:variant>
      <vt:variant>
        <vt:i4>22</vt:i4>
      </vt:variant>
    </vt:vector>
  </HeadingPairs>
  <TitlesOfParts>
    <vt:vector size="36" baseType="lpstr">
      <vt:lpstr>Arial</vt:lpstr>
      <vt:lpstr>Century Schoolbook</vt:lpstr>
      <vt:lpstr>Wingdings</vt:lpstr>
      <vt:lpstr>Wingdings 2</vt:lpstr>
      <vt:lpstr>Calibri</vt:lpstr>
      <vt:lpstr>Matisse ITC</vt:lpstr>
      <vt:lpstr>Tahoma</vt:lpstr>
      <vt:lpstr>Arkýř</vt:lpstr>
      <vt:lpstr>Arkýř</vt:lpstr>
      <vt:lpstr>Arkýř</vt:lpstr>
      <vt:lpstr>Arkýř</vt:lpstr>
      <vt:lpstr>Arkýř</vt:lpstr>
      <vt:lpstr>Arkýř</vt:lpstr>
      <vt:lpstr>Arkýř</vt:lpstr>
      <vt:lpstr>KOŤATA VOLAJÍ JARO</vt:lpstr>
      <vt:lpstr>NAŠE MORANA</vt:lpstr>
      <vt:lpstr>MORANA</vt:lpstr>
      <vt:lpstr>VÝROBA „MORANY“ Z CHLEBA  A ROHLÍKŮ</vt:lpstr>
      <vt:lpstr>VÝROBA MORANY</vt:lpstr>
      <vt:lpstr>U RYBNÍKA JSME NAŠLI DOPIS OD VODNÍKA</vt:lpstr>
      <vt:lpstr>Snímek 7</vt:lpstr>
      <vt:lpstr>VODNÍK</vt:lpstr>
      <vt:lpstr>KOŤATA SBÍRAJÍ PENTLIČKY</vt:lpstr>
      <vt:lpstr>VODNÍK NÁM U RYBNÍKA NECHAL KAMÍNKY</vt:lpstr>
      <vt:lpstr>VODNÍK NÁS POSLAL KE STUDÁNCE</vt:lpstr>
      <vt:lpstr>VÍLY JSME U STUDÁNKY NENAŠLI</vt:lpstr>
      <vt:lpstr>VÍLY</vt:lpstr>
      <vt:lpstr>VÍLY NÁM NECHALY DOPIS</vt:lpstr>
      <vt:lpstr>Snímek 15</vt:lpstr>
      <vt:lpstr>DOPIS OD JARNĚNEK</vt:lpstr>
      <vt:lpstr>HLEDÁME CESTU KE STRÁNI</vt:lpstr>
      <vt:lpstr>KAM NÁS KYTIČKY DOVEDOU?</vt:lpstr>
      <vt:lpstr>HURÁ NA STRÁŇ U ŠKOLKY</vt:lpstr>
      <vt:lpstr>NAJDOU DĚTI POKLAD?</vt:lpstr>
      <vt:lpstr>POKLAD JSME NAŠLI A VYKOPALI</vt:lpstr>
      <vt:lpstr>POUŽITÉ FOTOGRAFIE JSOU ZVEŘEJNĚNY SE SOUHLASEM ZÁKONNÝCH ZÁSTUPCŮ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Koťata volají jaro</dc:title>
  <dc:creator>Michaela Záhumenská</dc:creator>
  <cp:lastModifiedBy>Hlavata</cp:lastModifiedBy>
  <cp:revision>25</cp:revision>
  <dcterms:created xsi:type="dcterms:W3CDTF">2011-03-19T12:00:07Z</dcterms:created>
  <dcterms:modified xsi:type="dcterms:W3CDTF">2012-02-08T08:34:30Z</dcterms:modified>
</cp:coreProperties>
</file>