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6"/>
  </p:notesMasterIdLst>
  <p:sldIdLst>
    <p:sldId id="295" r:id="rId2"/>
    <p:sldId id="261" r:id="rId3"/>
    <p:sldId id="258" r:id="rId4"/>
    <p:sldId id="265" r:id="rId5"/>
    <p:sldId id="268" r:id="rId6"/>
    <p:sldId id="281" r:id="rId7"/>
    <p:sldId id="323" r:id="rId8"/>
    <p:sldId id="324" r:id="rId9"/>
    <p:sldId id="322" r:id="rId10"/>
    <p:sldId id="302" r:id="rId11"/>
    <p:sldId id="303" r:id="rId12"/>
    <p:sldId id="304" r:id="rId13"/>
    <p:sldId id="305" r:id="rId14"/>
    <p:sldId id="307" r:id="rId15"/>
    <p:sldId id="306" r:id="rId16"/>
    <p:sldId id="309" r:id="rId17"/>
    <p:sldId id="310" r:id="rId18"/>
    <p:sldId id="315" r:id="rId19"/>
    <p:sldId id="316" r:id="rId20"/>
    <p:sldId id="317" r:id="rId21"/>
    <p:sldId id="318" r:id="rId22"/>
    <p:sldId id="319" r:id="rId23"/>
    <p:sldId id="320" r:id="rId24"/>
    <p:sldId id="32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02E788B5-E8B3-497A-B36F-2307217D97CB}">
          <p14:sldIdLst>
            <p14:sldId id="295"/>
          </p14:sldIdLst>
        </p14:section>
        <p14:section name="Oddíl bez názvu" id="{AC70E594-CBA5-4E9D-9FC9-AD9993612358}">
          <p14:sldIdLst>
            <p14:sldId id="261"/>
            <p14:sldId id="258"/>
            <p14:sldId id="265"/>
            <p14:sldId id="268"/>
            <p14:sldId id="281"/>
            <p14:sldId id="323"/>
            <p14:sldId id="324"/>
            <p14:sldId id="322"/>
            <p14:sldId id="302"/>
            <p14:sldId id="303"/>
            <p14:sldId id="304"/>
            <p14:sldId id="305"/>
            <p14:sldId id="307"/>
            <p14:sldId id="306"/>
            <p14:sldId id="309"/>
            <p14:sldId id="310"/>
            <p14:sldId id="315"/>
            <p14:sldId id="316"/>
            <p14:sldId id="317"/>
            <p14:sldId id="318"/>
            <p14:sldId id="319"/>
            <p14:sldId id="320"/>
            <p14:sldId id="3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i ♠" initials="H♠" lastIdx="1" clrIdx="0">
    <p:extLst>
      <p:ext uri="{19B8F6BF-5375-455C-9EA6-DF929625EA0E}">
        <p15:presenceInfo xmlns:p15="http://schemas.microsoft.com/office/powerpoint/2012/main" userId="e7dc267b8082ae02" providerId="Windows Live"/>
      </p:ext>
    </p:extLst>
  </p:cmAuthor>
  <p:cmAuthor id="2" name="Uživatel systému Windows" initials="UsW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D0D0"/>
    <a:srgbClr val="693D90"/>
    <a:srgbClr val="693C90"/>
    <a:srgbClr val="D5CBE4"/>
    <a:srgbClr val="DEEBF7"/>
    <a:srgbClr val="E1E1FF"/>
    <a:srgbClr val="6600FF"/>
    <a:srgbClr val="FFFF00"/>
    <a:srgbClr val="FFCC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4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3-06-20T17:17:23.911" idx="3">
    <p:pos x="7680" y="-120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E67B1-65B0-4810-8864-75212859033B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9D481-FA98-4C41-9BF6-F283112EA2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2180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4025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703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305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2846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1892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612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7000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9129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12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4365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022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8313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6.png"/><Relationship Id="rId7" Type="http://schemas.openxmlformats.org/officeDocument/2006/relationships/image" Target="../media/image33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microsoft.com/office/2007/relationships/hdphoto" Target="../media/hdphoto1.wdp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2.png"/><Relationship Id="rId3" Type="http://schemas.openxmlformats.org/officeDocument/2006/relationships/image" Target="../media/image36.png"/><Relationship Id="rId7" Type="http://schemas.openxmlformats.org/officeDocument/2006/relationships/image" Target="../media/image33.svg"/><Relationship Id="rId12" Type="http://schemas.openxmlformats.org/officeDocument/2006/relationships/image" Target="../media/image41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40.png"/><Relationship Id="rId5" Type="http://schemas.microsoft.com/office/2007/relationships/hdphoto" Target="../media/hdphoto1.wdp"/><Relationship Id="rId10" Type="http://schemas.openxmlformats.org/officeDocument/2006/relationships/image" Target="../media/image39.svg"/><Relationship Id="rId4" Type="http://schemas.openxmlformats.org/officeDocument/2006/relationships/image" Target="../media/image37.png"/><Relationship Id="rId9" Type="http://schemas.openxmlformats.org/officeDocument/2006/relationships/image" Target="../media/image38.png"/><Relationship Id="rId14" Type="http://schemas.openxmlformats.org/officeDocument/2006/relationships/image" Target="../media/image4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28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49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openxmlformats.org/officeDocument/2006/relationships/image" Target="../media/image50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1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5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6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7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png"/><Relationship Id="rId4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" Type="http://schemas.openxmlformats.org/officeDocument/2006/relationships/image" Target="../media/image6.jpe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5" Type="http://schemas.openxmlformats.org/officeDocument/2006/relationships/image" Target="../media/image22.svg"/><Relationship Id="rId10" Type="http://schemas.openxmlformats.org/officeDocument/2006/relationships/image" Target="../media/image17.png"/><Relationship Id="rId19" Type="http://schemas.openxmlformats.org/officeDocument/2006/relationships/image" Target="../media/image26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28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cký objekt 7" descr="Notebook se souvislou výplní">
            <a:extLst>
              <a:ext uri="{FF2B5EF4-FFF2-40B4-BE49-F238E27FC236}">
                <a16:creationId xmlns:a16="http://schemas.microsoft.com/office/drawing/2014/main" id="{2E02D915-17B9-4863-A0AA-26424EA4D6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02913" y="3429000"/>
            <a:ext cx="2586178" cy="258617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DB1836B-525C-47BA-B721-F7BD4A1188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7100" y="676275"/>
            <a:ext cx="10274300" cy="3106015"/>
          </a:xfrm>
        </p:spPr>
        <p:txBody>
          <a:bodyPr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dirty="0">
                <a:solidFill>
                  <a:schemeClr val="tx2">
                    <a:lumMod val="10000"/>
                  </a:schemeClr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Přesvědčovací techniky 1:</a:t>
            </a:r>
            <a:br>
              <a:rPr lang="cs-CZ" sz="4000" b="1" dirty="0">
                <a:solidFill>
                  <a:schemeClr val="tx2">
                    <a:lumMod val="10000"/>
                  </a:schemeClr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</a:br>
            <a:r>
              <a:rPr lang="cs-CZ" sz="2800" b="1" dirty="0">
                <a:solidFill>
                  <a:schemeClr val="tx2">
                    <a:lumMod val="10000"/>
                  </a:schemeClr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Zpravodajství versus reklama a PR článek, skrytá reklama</a:t>
            </a:r>
            <a:br>
              <a:rPr lang="cs-CZ" sz="4000" b="1" dirty="0">
                <a:solidFill>
                  <a:schemeClr val="tx2">
                    <a:lumMod val="10000"/>
                  </a:schemeClr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</a:br>
            <a:endParaRPr lang="cs-CZ" sz="4000" b="1" dirty="0">
              <a:solidFill>
                <a:schemeClr val="tx2">
                  <a:lumMod val="10000"/>
                </a:schemeClr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22D81C1-EE50-4CD2-A59F-1D55B8114E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55951"/>
            <a:ext cx="9144000" cy="1655762"/>
          </a:xfrm>
        </p:spPr>
        <p:txBody>
          <a:bodyPr/>
          <a:lstStyle/>
          <a:p>
            <a:r>
              <a:rPr lang="cs-CZ" dirty="0">
                <a:latin typeface="Source Code Pro" panose="020B0509030403020204" pitchFamily="49" charset="0"/>
                <a:ea typeface="Source Code Pro" panose="020B0509030403020204" pitchFamily="49" charset="0"/>
              </a:rPr>
              <a:t>Pracovní list 2</a:t>
            </a:r>
          </a:p>
        </p:txBody>
      </p:sp>
      <p:pic>
        <p:nvPicPr>
          <p:cNvPr id="6" name="Grafický objekt 5" descr="Zaškrtnutí se souvislou výplní">
            <a:extLst>
              <a:ext uri="{FF2B5EF4-FFF2-40B4-BE49-F238E27FC236}">
                <a16:creationId xmlns:a16="http://schemas.microsoft.com/office/drawing/2014/main" id="{FB6E3A30-F607-4FF9-A100-C50E4A0D55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708444" y="4188177"/>
            <a:ext cx="826523" cy="82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98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05BCC876-C076-4653-81F8-C20E401AF5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6532" y="-37180"/>
            <a:ext cx="9733808" cy="973380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555DB37-52AB-4BAB-986D-6E64F2AA8B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817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25" y="695324"/>
            <a:ext cx="4876800" cy="1352551"/>
          </a:xfrm>
          <a:prstGeom prst="rect">
            <a:avLst/>
          </a:prstGeom>
          <a:effectLst/>
        </p:spPr>
      </p:pic>
      <p:pic>
        <p:nvPicPr>
          <p:cNvPr id="8" name="Grafický objekt 7" descr="Kontrolní seznam se souvislou výplní">
            <a:extLst>
              <a:ext uri="{FF2B5EF4-FFF2-40B4-BE49-F238E27FC236}">
                <a16:creationId xmlns:a16="http://schemas.microsoft.com/office/drawing/2014/main" id="{12E1382B-32FC-46F5-AD91-40F34AC7B5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13220" y="1021781"/>
            <a:ext cx="718418" cy="69068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1F22DD20-B1C5-4D38-98CE-E574E7274C48}"/>
              </a:ext>
            </a:extLst>
          </p:cNvPr>
          <p:cNvSpPr txBox="1"/>
          <p:nvPr/>
        </p:nvSpPr>
        <p:spPr>
          <a:xfrm>
            <a:off x="76201" y="1297977"/>
            <a:ext cx="12201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      Úkol č. 2:</a:t>
            </a:r>
          </a:p>
          <a:p>
            <a:pPr algn="ctr"/>
            <a:endParaRPr lang="cs-CZ" sz="2400" b="1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algn="ctr"/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Zaškrtněte ✓ pojmy, které vystihují jednotlivé typy článků.</a:t>
            </a:r>
            <a:endParaRPr lang="cs-CZ" b="1" dirty="0"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pic>
        <p:nvPicPr>
          <p:cNvPr id="3" name="Grafický objekt 11">
            <a:extLst>
              <a:ext uri="{FF2B5EF4-FFF2-40B4-BE49-F238E27FC236}">
                <a16:creationId xmlns:a16="http://schemas.microsoft.com/office/drawing/2014/main" id="{AA423D9D-C912-B3A3-2D84-C19EF0BCD04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74270" y="1021781"/>
            <a:ext cx="699725" cy="69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062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05BCC876-C076-4653-81F8-C20E401AF5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6532" y="-37180"/>
            <a:ext cx="9733808" cy="973380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555DB37-52AB-4BAB-986D-6E64F2AA8B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817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25" y="695324"/>
            <a:ext cx="4876800" cy="1352551"/>
          </a:xfrm>
          <a:prstGeom prst="rect">
            <a:avLst/>
          </a:prstGeom>
          <a:effectLst/>
        </p:spPr>
      </p:pic>
      <p:pic>
        <p:nvPicPr>
          <p:cNvPr id="8" name="Grafický objekt 7" descr="Kontrolní seznam se souvislou výplní">
            <a:extLst>
              <a:ext uri="{FF2B5EF4-FFF2-40B4-BE49-F238E27FC236}">
                <a16:creationId xmlns:a16="http://schemas.microsoft.com/office/drawing/2014/main" id="{12E1382B-32FC-46F5-AD91-40F34AC7B5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13220" y="1021781"/>
            <a:ext cx="718418" cy="69068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1F22DD20-B1C5-4D38-98CE-E574E7274C48}"/>
              </a:ext>
            </a:extLst>
          </p:cNvPr>
          <p:cNvSpPr txBox="1"/>
          <p:nvPr/>
        </p:nvSpPr>
        <p:spPr>
          <a:xfrm>
            <a:off x="76201" y="1297977"/>
            <a:ext cx="12201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      Úkol č. 2:</a:t>
            </a:r>
          </a:p>
          <a:p>
            <a:pPr algn="ctr"/>
            <a:endParaRPr lang="cs-CZ" sz="2400" b="1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algn="ctr"/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Zaškrtněte ✓ pojmy, které vystihují jednotlivé typy článků.</a:t>
            </a:r>
            <a:endParaRPr lang="cs-CZ" b="1" dirty="0"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E277BC67-2DFB-40F2-938A-8848BEA1209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74270" y="1021781"/>
            <a:ext cx="699725" cy="690684"/>
          </a:xfrm>
          <a:prstGeom prst="rect">
            <a:avLst/>
          </a:prstGeom>
        </p:spPr>
      </p:pic>
      <p:pic>
        <p:nvPicPr>
          <p:cNvPr id="3" name="Grafický objekt 2" descr="Zaškrtnutí se souvislou výplní">
            <a:extLst>
              <a:ext uri="{FF2B5EF4-FFF2-40B4-BE49-F238E27FC236}">
                <a16:creationId xmlns:a16="http://schemas.microsoft.com/office/drawing/2014/main" id="{B21CF89C-2D99-4B34-A33C-6D07A5AB23A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67738" y="3069191"/>
            <a:ext cx="463900" cy="463900"/>
          </a:xfrm>
          <a:prstGeom prst="rect">
            <a:avLst/>
          </a:prstGeom>
        </p:spPr>
      </p:pic>
      <p:pic>
        <p:nvPicPr>
          <p:cNvPr id="10" name="Grafický objekt 9" descr="Zaškrtnutí se souvislou výplní">
            <a:extLst>
              <a:ext uri="{FF2B5EF4-FFF2-40B4-BE49-F238E27FC236}">
                <a16:creationId xmlns:a16="http://schemas.microsoft.com/office/drawing/2014/main" id="{34A1FA60-524E-458F-957B-130FC150816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67738" y="3707299"/>
            <a:ext cx="463900" cy="463900"/>
          </a:xfrm>
          <a:prstGeom prst="rect">
            <a:avLst/>
          </a:prstGeom>
        </p:spPr>
      </p:pic>
      <p:pic>
        <p:nvPicPr>
          <p:cNvPr id="11" name="Grafický objekt 10" descr="Zaškrtnutí se souvislou výplní">
            <a:extLst>
              <a:ext uri="{FF2B5EF4-FFF2-40B4-BE49-F238E27FC236}">
                <a16:creationId xmlns:a16="http://schemas.microsoft.com/office/drawing/2014/main" id="{7C00A940-E4EE-4408-A9A9-B001BA38E6F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67738" y="4015028"/>
            <a:ext cx="463900" cy="463900"/>
          </a:xfrm>
          <a:prstGeom prst="rect">
            <a:avLst/>
          </a:prstGeom>
        </p:spPr>
      </p:pic>
      <p:pic>
        <p:nvPicPr>
          <p:cNvPr id="14" name="Grafický objekt 13" descr="Zaškrtnutí se souvislou výplní">
            <a:extLst>
              <a:ext uri="{FF2B5EF4-FFF2-40B4-BE49-F238E27FC236}">
                <a16:creationId xmlns:a16="http://schemas.microsoft.com/office/drawing/2014/main" id="{94527836-8FCC-4D22-9A28-EF879ED35DC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67738" y="4345407"/>
            <a:ext cx="463900" cy="463900"/>
          </a:xfrm>
          <a:prstGeom prst="rect">
            <a:avLst/>
          </a:prstGeom>
        </p:spPr>
      </p:pic>
      <p:pic>
        <p:nvPicPr>
          <p:cNvPr id="15" name="Grafický objekt 14" descr="Zaškrtnutí se souvislou výplní">
            <a:extLst>
              <a:ext uri="{FF2B5EF4-FFF2-40B4-BE49-F238E27FC236}">
                <a16:creationId xmlns:a16="http://schemas.microsoft.com/office/drawing/2014/main" id="{510788A6-5697-4B9E-9757-8E8301FA95A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67738" y="4658259"/>
            <a:ext cx="463900" cy="463900"/>
          </a:xfrm>
          <a:prstGeom prst="rect">
            <a:avLst/>
          </a:prstGeom>
        </p:spPr>
      </p:pic>
      <p:pic>
        <p:nvPicPr>
          <p:cNvPr id="16" name="Grafický objekt 15" descr="Zaškrtnutí se souvislou výplní">
            <a:extLst>
              <a:ext uri="{FF2B5EF4-FFF2-40B4-BE49-F238E27FC236}">
                <a16:creationId xmlns:a16="http://schemas.microsoft.com/office/drawing/2014/main" id="{07DCBA09-39BC-4916-BCB6-E99C013698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67738" y="5292002"/>
            <a:ext cx="463900" cy="463900"/>
          </a:xfrm>
          <a:prstGeom prst="rect">
            <a:avLst/>
          </a:prstGeom>
        </p:spPr>
      </p:pic>
      <p:pic>
        <p:nvPicPr>
          <p:cNvPr id="17" name="Grafický objekt 16" descr="Zaškrtnutí se souvislou výplní">
            <a:extLst>
              <a:ext uri="{FF2B5EF4-FFF2-40B4-BE49-F238E27FC236}">
                <a16:creationId xmlns:a16="http://schemas.microsoft.com/office/drawing/2014/main" id="{FE8824A1-9E93-43E0-AF46-8DB998CCB19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91969" y="3391132"/>
            <a:ext cx="463900" cy="463900"/>
          </a:xfrm>
          <a:prstGeom prst="rect">
            <a:avLst/>
          </a:prstGeom>
        </p:spPr>
      </p:pic>
      <p:pic>
        <p:nvPicPr>
          <p:cNvPr id="18" name="Grafický objekt 17" descr="Zaškrtnutí se souvislou výplní">
            <a:extLst>
              <a:ext uri="{FF2B5EF4-FFF2-40B4-BE49-F238E27FC236}">
                <a16:creationId xmlns:a16="http://schemas.microsoft.com/office/drawing/2014/main" id="{26828025-30B8-4BA6-869A-5C089138782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91969" y="4015028"/>
            <a:ext cx="463900" cy="463900"/>
          </a:xfrm>
          <a:prstGeom prst="rect">
            <a:avLst/>
          </a:prstGeom>
        </p:spPr>
      </p:pic>
      <p:pic>
        <p:nvPicPr>
          <p:cNvPr id="19" name="Grafický objekt 18" descr="Zaškrtnutí se souvislou výplní">
            <a:extLst>
              <a:ext uri="{FF2B5EF4-FFF2-40B4-BE49-F238E27FC236}">
                <a16:creationId xmlns:a16="http://schemas.microsoft.com/office/drawing/2014/main" id="{4DE25E58-9596-4256-8BAC-E25C10894C7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91969" y="4964398"/>
            <a:ext cx="463900" cy="463900"/>
          </a:xfrm>
          <a:prstGeom prst="rect">
            <a:avLst/>
          </a:prstGeom>
        </p:spPr>
      </p:pic>
      <p:pic>
        <p:nvPicPr>
          <p:cNvPr id="20" name="Grafický objekt 19" descr="Zaškrtnutí se souvislou výplní">
            <a:extLst>
              <a:ext uri="{FF2B5EF4-FFF2-40B4-BE49-F238E27FC236}">
                <a16:creationId xmlns:a16="http://schemas.microsoft.com/office/drawing/2014/main" id="{7434AEF6-F721-47BA-BFCE-9CF7BCC64E1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216200" y="3391132"/>
            <a:ext cx="463900" cy="463900"/>
          </a:xfrm>
          <a:prstGeom prst="rect">
            <a:avLst/>
          </a:prstGeom>
        </p:spPr>
      </p:pic>
      <p:pic>
        <p:nvPicPr>
          <p:cNvPr id="21" name="Grafický objekt 20" descr="Zaškrtnutí se souvislou výplní">
            <a:extLst>
              <a:ext uri="{FF2B5EF4-FFF2-40B4-BE49-F238E27FC236}">
                <a16:creationId xmlns:a16="http://schemas.microsoft.com/office/drawing/2014/main" id="{06C3A6E1-2C69-490D-B9E5-606F510D9DF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216200" y="3707299"/>
            <a:ext cx="463900" cy="463900"/>
          </a:xfrm>
          <a:prstGeom prst="rect">
            <a:avLst/>
          </a:prstGeom>
        </p:spPr>
      </p:pic>
      <p:pic>
        <p:nvPicPr>
          <p:cNvPr id="22" name="Grafický objekt 21" descr="Zaškrtnutí se souvislou výplní">
            <a:extLst>
              <a:ext uri="{FF2B5EF4-FFF2-40B4-BE49-F238E27FC236}">
                <a16:creationId xmlns:a16="http://schemas.microsoft.com/office/drawing/2014/main" id="{D5C5687F-A95D-4557-B94D-C0777076D3F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216200" y="4015028"/>
            <a:ext cx="463900" cy="463900"/>
          </a:xfrm>
          <a:prstGeom prst="rect">
            <a:avLst/>
          </a:prstGeom>
        </p:spPr>
      </p:pic>
      <p:pic>
        <p:nvPicPr>
          <p:cNvPr id="23" name="Grafický objekt 22" descr="Zaškrtnutí se souvislou výplní">
            <a:extLst>
              <a:ext uri="{FF2B5EF4-FFF2-40B4-BE49-F238E27FC236}">
                <a16:creationId xmlns:a16="http://schemas.microsoft.com/office/drawing/2014/main" id="{F04835C7-64B7-4471-805D-B2E3F7D6771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216200" y="4340325"/>
            <a:ext cx="463900" cy="463900"/>
          </a:xfrm>
          <a:prstGeom prst="rect">
            <a:avLst/>
          </a:prstGeom>
        </p:spPr>
      </p:pic>
      <p:pic>
        <p:nvPicPr>
          <p:cNvPr id="24" name="Grafický objekt 23" descr="Zaškrtnutí se souvislou výplní">
            <a:extLst>
              <a:ext uri="{FF2B5EF4-FFF2-40B4-BE49-F238E27FC236}">
                <a16:creationId xmlns:a16="http://schemas.microsoft.com/office/drawing/2014/main" id="{81626C30-3445-4E6A-A4C7-4B63C5B25E2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216200" y="5295451"/>
            <a:ext cx="463900" cy="4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6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38FCBC85-39D7-4056-B37B-5D8DD9D6C2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50000"/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817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901" y="508001"/>
            <a:ext cx="6232896" cy="1477228"/>
          </a:xfrm>
          <a:prstGeom prst="rect">
            <a:avLst/>
          </a:prstGeom>
          <a:effectLst/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164198C-8DB6-43D6-ABD9-2CF2185050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0"/>
            <a:ext cx="12047530" cy="66802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D46C8ED-ECE1-4A7B-BE71-CC7D56E1FAF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871" y="-1143000"/>
            <a:ext cx="10297029" cy="8716248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923F71B-3A70-4EB0-97C0-DF10A2594FA2}"/>
              </a:ext>
            </a:extLst>
          </p:cNvPr>
          <p:cNvSpPr txBox="1"/>
          <p:nvPr/>
        </p:nvSpPr>
        <p:spPr>
          <a:xfrm>
            <a:off x="5382129" y="101548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693D90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Zkuste doplnit Markétu</a:t>
            </a:r>
          </a:p>
        </p:txBody>
      </p:sp>
      <p:cxnSp>
        <p:nvCxnSpPr>
          <p:cNvPr id="11" name="Spojnice: zakřivená 10">
            <a:extLst>
              <a:ext uri="{FF2B5EF4-FFF2-40B4-BE49-F238E27FC236}">
                <a16:creationId xmlns:a16="http://schemas.microsoft.com/office/drawing/2014/main" id="{32771BE1-80E7-4B89-9D1F-629BB991AAA7}"/>
              </a:ext>
            </a:extLst>
          </p:cNvPr>
          <p:cNvCxnSpPr>
            <a:cxnSpLocks/>
          </p:cNvCxnSpPr>
          <p:nvPr/>
        </p:nvCxnSpPr>
        <p:spPr>
          <a:xfrm>
            <a:off x="9333014" y="1545618"/>
            <a:ext cx="516743" cy="879220"/>
          </a:xfrm>
          <a:prstGeom prst="curvedConnector2">
            <a:avLst/>
          </a:prstGeom>
          <a:ln w="38100">
            <a:solidFill>
              <a:srgbClr val="7030A0"/>
            </a:solidFill>
            <a:headEnd type="none"/>
            <a:tailEnd type="arrow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59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8164198C-8DB6-43D6-ABD9-2CF2185050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0"/>
            <a:ext cx="12047530" cy="66802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D46C8ED-ECE1-4A7B-BE71-CC7D56E1FA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871" y="-1143000"/>
            <a:ext cx="10297028" cy="871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39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2555DB37-52AB-4BAB-986D-6E64F2AA8B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817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1" y="431800"/>
            <a:ext cx="8826500" cy="5016500"/>
          </a:xfrm>
          <a:prstGeom prst="rect">
            <a:avLst/>
          </a:prstGeom>
          <a:effectLst/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05BCC876-C076-4653-81F8-C20E401AF5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828" y="661799"/>
            <a:ext cx="6627668" cy="6627668"/>
          </a:xfrm>
          <a:prstGeom prst="rect">
            <a:avLst/>
          </a:prstGeom>
        </p:spPr>
      </p:pic>
      <p:pic>
        <p:nvPicPr>
          <p:cNvPr id="8" name="Grafický objekt 7" descr="Kontrolní seznam se souvislou výplní">
            <a:extLst>
              <a:ext uri="{FF2B5EF4-FFF2-40B4-BE49-F238E27FC236}">
                <a16:creationId xmlns:a16="http://schemas.microsoft.com/office/drawing/2014/main" id="{12E1382B-32FC-46F5-AD91-40F34AC7B5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28670" y="1021781"/>
            <a:ext cx="718418" cy="69068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1F22DD20-B1C5-4D38-98CE-E574E7274C48}"/>
              </a:ext>
            </a:extLst>
          </p:cNvPr>
          <p:cNvSpPr txBox="1"/>
          <p:nvPr/>
        </p:nvSpPr>
        <p:spPr>
          <a:xfrm>
            <a:off x="7589720" y="1297977"/>
            <a:ext cx="37061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      Úkol č. 3:</a:t>
            </a:r>
          </a:p>
          <a:p>
            <a:pPr algn="ctr"/>
            <a:endParaRPr lang="cs-CZ" sz="2400" b="1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algn="ctr"/>
            <a:r>
              <a:rPr lang="cs-CZ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Na každém stanovišti si prohlédněte obrázek a zaznamenejte do tabulky odpovědi na následující tři otázky.</a:t>
            </a:r>
          </a:p>
        </p:txBody>
      </p:sp>
      <p:cxnSp>
        <p:nvCxnSpPr>
          <p:cNvPr id="10" name="Spojnice: zakřivená 9">
            <a:extLst>
              <a:ext uri="{FF2B5EF4-FFF2-40B4-BE49-F238E27FC236}">
                <a16:creationId xmlns:a16="http://schemas.microsoft.com/office/drawing/2014/main" id="{78B43B3E-8769-4F9E-AEDB-206B49D06711}"/>
              </a:ext>
            </a:extLst>
          </p:cNvPr>
          <p:cNvCxnSpPr>
            <a:cxnSpLocks/>
          </p:cNvCxnSpPr>
          <p:nvPr/>
        </p:nvCxnSpPr>
        <p:spPr>
          <a:xfrm rot="10800000" flipV="1">
            <a:off x="3073401" y="1021781"/>
            <a:ext cx="555499" cy="904526"/>
          </a:xfrm>
          <a:prstGeom prst="curvedConnector2">
            <a:avLst/>
          </a:prstGeom>
          <a:ln w="38100">
            <a:solidFill>
              <a:schemeClr val="accent2">
                <a:lumMod val="75000"/>
              </a:schemeClr>
            </a:solidFill>
            <a:headEnd type="none"/>
            <a:tailEnd type="arrow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E277BC67-2DFB-40F2-938A-8848BEA1209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9720" y="1021781"/>
            <a:ext cx="699725" cy="69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563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8164198C-8DB6-43D6-ABD9-2CF2185050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0"/>
            <a:ext cx="12047530" cy="66802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D46C8ED-ECE1-4A7B-BE71-CC7D56E1FA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" t="145" r="-750" b="33413"/>
          <a:stretch/>
        </p:blipFill>
        <p:spPr>
          <a:xfrm>
            <a:off x="207159" y="-1905000"/>
            <a:ext cx="11984841" cy="7962900"/>
          </a:xfrm>
          <a:prstGeom prst="rect">
            <a:avLst/>
          </a:prstGeom>
        </p:spPr>
      </p:pic>
      <p:cxnSp>
        <p:nvCxnSpPr>
          <p:cNvPr id="8" name="Spojnice: zakřivená 7">
            <a:extLst>
              <a:ext uri="{FF2B5EF4-FFF2-40B4-BE49-F238E27FC236}">
                <a16:creationId xmlns:a16="http://schemas.microsoft.com/office/drawing/2014/main" id="{9343D0BF-82CE-4E26-B5D6-E7070E600B22}"/>
              </a:ext>
            </a:extLst>
          </p:cNvPr>
          <p:cNvCxnSpPr>
            <a:cxnSpLocks/>
          </p:cNvCxnSpPr>
          <p:nvPr/>
        </p:nvCxnSpPr>
        <p:spPr>
          <a:xfrm rot="10800000" flipV="1">
            <a:off x="6704756" y="1252538"/>
            <a:ext cx="927945" cy="1008062"/>
          </a:xfrm>
          <a:prstGeom prst="curvedConnector2">
            <a:avLst/>
          </a:prstGeom>
          <a:ln w="38100">
            <a:solidFill>
              <a:srgbClr val="693C90"/>
            </a:solidFill>
            <a:headEnd type="none"/>
            <a:tailEnd type="arrow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0DB01697-2A37-429E-B180-BF5FA2F2E862}"/>
              </a:ext>
            </a:extLst>
          </p:cNvPr>
          <p:cNvSpPr txBox="1"/>
          <p:nvPr/>
        </p:nvSpPr>
        <p:spPr>
          <a:xfrm>
            <a:off x="6398129" y="990928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693D90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Skrytá reklama</a:t>
            </a:r>
          </a:p>
        </p:txBody>
      </p:sp>
    </p:spTree>
    <p:extLst>
      <p:ext uri="{BB962C8B-B14F-4D97-AF65-F5344CB8AC3E}">
        <p14:creationId xmlns:p14="http://schemas.microsoft.com/office/powerpoint/2010/main" val="3257932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A6844DE5-2957-46F6-A8F2-6DEA4DBD1C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079499"/>
            <a:ext cx="8064500" cy="5161281"/>
          </a:xfrm>
          <a:prstGeom prst="rect">
            <a:avLst/>
          </a:prstGeom>
          <a:effectLst/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2B9B4611-102E-4630-8BB7-8A56D879D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617219"/>
            <a:ext cx="10388600" cy="606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Obrázek 1 </a:t>
            </a:r>
            <a:r>
              <a:rPr lang="cs" sz="2400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Instagram, příspěvek na profilu influencera </a:t>
            </a:r>
            <a:endParaRPr lang="cs-CZ" sz="2400" b="1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F24940D-B6C9-48A1-B03C-7B426DBB7F1E}"/>
              </a:ext>
            </a:extLst>
          </p:cNvPr>
          <p:cNvSpPr txBox="1"/>
          <p:nvPr/>
        </p:nvSpPr>
        <p:spPr>
          <a:xfrm>
            <a:off x="804301" y="1609686"/>
            <a:ext cx="3556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Je tu reklama.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Propaguje firmu </a:t>
            </a:r>
            <a:r>
              <a:rPr lang="cs-CZ" dirty="0" err="1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Pepis.shop</a:t>
            </a: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. 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Influencer firmu označil v komentáři, obrázek ukazuje potraviny, influencer se těší, že je ochutná - sledující budou chtít také ochutnat a potraviny si koupí.</a:t>
            </a:r>
          </a:p>
        </p:txBody>
      </p:sp>
      <p:pic>
        <p:nvPicPr>
          <p:cNvPr id="11" name="Google Shape;138;p25">
            <a:extLst>
              <a:ext uri="{FF2B5EF4-FFF2-40B4-BE49-F238E27FC236}">
                <a16:creationId xmlns:a16="http://schemas.microsoft.com/office/drawing/2014/main" id="{A6249747-E28F-4979-87EB-CA151CE7E1E2}"/>
              </a:ext>
            </a:extLst>
          </p:cNvPr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4834401" y="1986082"/>
            <a:ext cx="6163033" cy="334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023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A6844DE5-2957-46F6-A8F2-6DEA4DBD1C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079499"/>
            <a:ext cx="8064500" cy="5161281"/>
          </a:xfrm>
          <a:prstGeom prst="rect">
            <a:avLst/>
          </a:prstGeom>
          <a:effectLst/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2B9B4611-102E-4630-8BB7-8A56D879D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617219"/>
            <a:ext cx="10388600" cy="606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Obrázek 2 </a:t>
            </a:r>
            <a:r>
              <a:rPr lang="pt-BR" sz="2400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Instagram, příspěvek na profilu influencera </a:t>
            </a:r>
            <a:endParaRPr lang="cs-CZ" sz="2400" b="1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F24940D-B6C9-48A1-B03C-7B426DBB7F1E}"/>
              </a:ext>
            </a:extLst>
          </p:cNvPr>
          <p:cNvSpPr txBox="1"/>
          <p:nvPr/>
        </p:nvSpPr>
        <p:spPr>
          <a:xfrm>
            <a:off x="804301" y="1609686"/>
            <a:ext cx="3556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Je tu reklama.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Propaguje merch influencera. 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Influencer představuje svůj nový merch a chce, aby si ho fanoušci koupili.</a:t>
            </a:r>
          </a:p>
        </p:txBody>
      </p:sp>
      <p:pic>
        <p:nvPicPr>
          <p:cNvPr id="6" name="Google Shape;145;p26">
            <a:extLst>
              <a:ext uri="{FF2B5EF4-FFF2-40B4-BE49-F238E27FC236}">
                <a16:creationId xmlns:a16="http://schemas.microsoft.com/office/drawing/2014/main" id="{C840DE83-F525-47E6-BB26-8C3333C3A42D}"/>
              </a:ext>
            </a:extLst>
          </p:cNvPr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4900050" y="2010548"/>
            <a:ext cx="6036800" cy="32991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1324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A6844DE5-2957-46F6-A8F2-6DEA4DBD1C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0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749300"/>
            <a:ext cx="8064500" cy="5905500"/>
          </a:xfrm>
          <a:prstGeom prst="rect">
            <a:avLst/>
          </a:prstGeom>
          <a:effectLst/>
        </p:spPr>
      </p:pic>
      <p:pic>
        <p:nvPicPr>
          <p:cNvPr id="7" name="Google Shape;152;p27">
            <a:extLst>
              <a:ext uri="{FF2B5EF4-FFF2-40B4-BE49-F238E27FC236}">
                <a16:creationId xmlns:a16="http://schemas.microsoft.com/office/drawing/2014/main" id="{9E3520D6-6F01-464E-A8D6-2E460D4C4DDC}"/>
              </a:ext>
            </a:extLst>
          </p:cNvPr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4900050" y="1686243"/>
            <a:ext cx="6036800" cy="398107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2B9B4611-102E-4630-8BB7-8A56D879D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617219"/>
            <a:ext cx="10388600" cy="606744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cs-CZ" sz="22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Obrázek 3</a:t>
            </a:r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</a:t>
            </a:r>
            <a:r>
              <a:rPr lang="pt-BR" sz="2400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YouTube - youtuber riderkoo, video ze hry Roblox</a:t>
            </a:r>
            <a:endParaRPr lang="cs-CZ" sz="2400" b="1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F24940D-B6C9-48A1-B03C-7B426DBB7F1E}"/>
              </a:ext>
            </a:extLst>
          </p:cNvPr>
          <p:cNvSpPr txBox="1"/>
          <p:nvPr/>
        </p:nvSpPr>
        <p:spPr>
          <a:xfrm>
            <a:off x="804301" y="1609686"/>
            <a:ext cx="3556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Je tu reklama.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Propaguje Adidas a Doritos (chipsy). 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Product placement v počítačové hře - firma si za umístění značky zaplatila. Cílem je zvýšit znalost značky hráčů hry.</a:t>
            </a:r>
          </a:p>
        </p:txBody>
      </p:sp>
    </p:spTree>
    <p:extLst>
      <p:ext uri="{BB962C8B-B14F-4D97-AF65-F5344CB8AC3E}">
        <p14:creationId xmlns:p14="http://schemas.microsoft.com/office/powerpoint/2010/main" val="2012321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A6844DE5-2957-46F6-A8F2-6DEA4DBD1C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00" y="617219"/>
            <a:ext cx="7239000" cy="6037581"/>
          </a:xfrm>
          <a:prstGeom prst="rect">
            <a:avLst/>
          </a:prstGeom>
          <a:effectLst/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2B9B4611-102E-4630-8BB7-8A56D879D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617219"/>
            <a:ext cx="10388600" cy="606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Obrázek 4 </a:t>
            </a:r>
            <a:r>
              <a:rPr lang="pl-PL" sz="2400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odkazy na články na webu Garáž.cz od Seznam.cz</a:t>
            </a:r>
            <a:endParaRPr lang="cs-CZ" sz="2400" b="1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F24940D-B6C9-48A1-B03C-7B426DBB7F1E}"/>
              </a:ext>
            </a:extLst>
          </p:cNvPr>
          <p:cNvSpPr txBox="1"/>
          <p:nvPr/>
        </p:nvSpPr>
        <p:spPr>
          <a:xfrm>
            <a:off x="804301" y="1609686"/>
            <a:ext cx="37538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Prostřední článek je reklama.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Propaguje značku Opel. 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Nativní reklama - skrytá reklama, tedy text napsaný firmou, který je umístěn mezi redakčními články - označeno slovem reklama.</a:t>
            </a:r>
          </a:p>
        </p:txBody>
      </p:sp>
      <p:pic>
        <p:nvPicPr>
          <p:cNvPr id="6" name="Google Shape;161;p28">
            <a:extLst>
              <a:ext uri="{FF2B5EF4-FFF2-40B4-BE49-F238E27FC236}">
                <a16:creationId xmlns:a16="http://schemas.microsoft.com/office/drawing/2014/main" id="{B2E805D1-2BF5-42DE-8FBE-1692311F6273}"/>
              </a:ext>
            </a:extLst>
          </p:cNvPr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5213350" y="1511432"/>
            <a:ext cx="5410200" cy="4330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8861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>
            <a:extLst>
              <a:ext uri="{FF2B5EF4-FFF2-40B4-BE49-F238E27FC236}">
                <a16:creationId xmlns:a16="http://schemas.microsoft.com/office/drawing/2014/main" id="{D825525F-2243-448A-9455-C0B2C36C4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10" y="511110"/>
            <a:ext cx="12038990" cy="1886015"/>
          </a:xfrm>
          <a:prstGeom prst="rect">
            <a:avLst/>
          </a:prstGeom>
          <a:effectLst/>
        </p:spPr>
      </p:pic>
      <p:sp>
        <p:nvSpPr>
          <p:cNvPr id="12" name="Nadpis 11">
            <a:extLst>
              <a:ext uri="{FF2B5EF4-FFF2-40B4-BE49-F238E27FC236}">
                <a16:creationId xmlns:a16="http://schemas.microsoft.com/office/drawing/2014/main" id="{79E84ECE-0FCE-4714-B008-35846DED6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44363"/>
            <a:ext cx="9144000" cy="1384819"/>
          </a:xfrm>
        </p:spPr>
        <p:txBody>
          <a:bodyPr>
            <a:normAutofit fontScale="90000"/>
          </a:bodyPr>
          <a:lstStyle/>
          <a:p>
            <a:r>
              <a:rPr lang="cs-CZ" sz="22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Vítejte ve světě online marketingu, kterým vás provede</a:t>
            </a:r>
            <a:br>
              <a:rPr lang="cs-CZ" sz="18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</a:br>
            <a:r>
              <a:rPr lang="cs-CZ" sz="49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Marek a Markéta</a:t>
            </a:r>
            <a:br>
              <a:rPr lang="cs-CZ" sz="18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</a:br>
            <a:endParaRPr lang="cs-CZ" sz="1800" dirty="0"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sp>
        <p:nvSpPr>
          <p:cNvPr id="39" name="Ovál 38">
            <a:extLst>
              <a:ext uri="{FF2B5EF4-FFF2-40B4-BE49-F238E27FC236}">
                <a16:creationId xmlns:a16="http://schemas.microsoft.com/office/drawing/2014/main" id="{E9A4D432-EDC9-4507-A33B-5CA2D73F7F1C}"/>
              </a:ext>
            </a:extLst>
          </p:cNvPr>
          <p:cNvSpPr/>
          <p:nvPr/>
        </p:nvSpPr>
        <p:spPr>
          <a:xfrm>
            <a:off x="873843" y="1939533"/>
            <a:ext cx="3354792" cy="3354792"/>
          </a:xfrm>
          <a:custGeom>
            <a:avLst/>
            <a:gdLst>
              <a:gd name="connsiteX0" fmla="*/ 0 w 3354792"/>
              <a:gd name="connsiteY0" fmla="*/ 1677396 h 3354792"/>
              <a:gd name="connsiteX1" fmla="*/ 1677396 w 3354792"/>
              <a:gd name="connsiteY1" fmla="*/ 0 h 3354792"/>
              <a:gd name="connsiteX2" fmla="*/ 3354792 w 3354792"/>
              <a:gd name="connsiteY2" fmla="*/ 1677396 h 3354792"/>
              <a:gd name="connsiteX3" fmla="*/ 1677396 w 3354792"/>
              <a:gd name="connsiteY3" fmla="*/ 3354792 h 3354792"/>
              <a:gd name="connsiteX4" fmla="*/ 0 w 3354792"/>
              <a:gd name="connsiteY4" fmla="*/ 1677396 h 3354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4792" h="3354792" fill="none" extrusionOk="0">
                <a:moveTo>
                  <a:pt x="0" y="1677396"/>
                </a:moveTo>
                <a:cubicBezTo>
                  <a:pt x="-66159" y="764255"/>
                  <a:pt x="683030" y="-124675"/>
                  <a:pt x="1677396" y="0"/>
                </a:cubicBezTo>
                <a:cubicBezTo>
                  <a:pt x="2703282" y="-37648"/>
                  <a:pt x="3356677" y="602615"/>
                  <a:pt x="3354792" y="1677396"/>
                </a:cubicBezTo>
                <a:cubicBezTo>
                  <a:pt x="3345448" y="2557718"/>
                  <a:pt x="2703906" y="3397881"/>
                  <a:pt x="1677396" y="3354792"/>
                </a:cubicBezTo>
                <a:cubicBezTo>
                  <a:pt x="833674" y="3505194"/>
                  <a:pt x="98565" y="2581786"/>
                  <a:pt x="0" y="1677396"/>
                </a:cubicBezTo>
                <a:close/>
              </a:path>
              <a:path w="3354792" h="3354792" stroke="0" extrusionOk="0">
                <a:moveTo>
                  <a:pt x="0" y="1677396"/>
                </a:moveTo>
                <a:cubicBezTo>
                  <a:pt x="-27720" y="916382"/>
                  <a:pt x="723487" y="11488"/>
                  <a:pt x="1677396" y="0"/>
                </a:cubicBezTo>
                <a:cubicBezTo>
                  <a:pt x="2597128" y="26767"/>
                  <a:pt x="3383261" y="574426"/>
                  <a:pt x="3354792" y="1677396"/>
                </a:cubicBezTo>
                <a:cubicBezTo>
                  <a:pt x="3357356" y="2617962"/>
                  <a:pt x="2576302" y="3365146"/>
                  <a:pt x="1677396" y="3354792"/>
                </a:cubicBezTo>
                <a:cubicBezTo>
                  <a:pt x="904376" y="3320868"/>
                  <a:pt x="1460" y="2557477"/>
                  <a:pt x="0" y="1677396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62938058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Společně se podíváme na to, jaký je rozdíl mezi reklamou, PR článkem a redaktorským textem. </a:t>
            </a:r>
            <a:endParaRPr lang="cs-CZ" sz="2000" b="1" dirty="0">
              <a:solidFill>
                <a:schemeClr val="tx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sp>
        <p:nvSpPr>
          <p:cNvPr id="40" name="Ovál 39">
            <a:extLst>
              <a:ext uri="{FF2B5EF4-FFF2-40B4-BE49-F238E27FC236}">
                <a16:creationId xmlns:a16="http://schemas.microsoft.com/office/drawing/2014/main" id="{E07DB3EF-9DBA-43D0-B40D-B7DA8426ED09}"/>
              </a:ext>
            </a:extLst>
          </p:cNvPr>
          <p:cNvSpPr/>
          <p:nvPr/>
        </p:nvSpPr>
        <p:spPr>
          <a:xfrm>
            <a:off x="3546765" y="3825548"/>
            <a:ext cx="2406978" cy="2088089"/>
          </a:xfrm>
          <a:custGeom>
            <a:avLst/>
            <a:gdLst>
              <a:gd name="connsiteX0" fmla="*/ 0 w 2406978"/>
              <a:gd name="connsiteY0" fmla="*/ 1044045 h 2088089"/>
              <a:gd name="connsiteX1" fmla="*/ 1203489 w 2406978"/>
              <a:gd name="connsiteY1" fmla="*/ 0 h 2088089"/>
              <a:gd name="connsiteX2" fmla="*/ 2406978 w 2406978"/>
              <a:gd name="connsiteY2" fmla="*/ 1044045 h 2088089"/>
              <a:gd name="connsiteX3" fmla="*/ 1203489 w 2406978"/>
              <a:gd name="connsiteY3" fmla="*/ 2088090 h 2088089"/>
              <a:gd name="connsiteX4" fmla="*/ 0 w 2406978"/>
              <a:gd name="connsiteY4" fmla="*/ 1044045 h 2088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6978" h="2088089" fill="none" extrusionOk="0">
                <a:moveTo>
                  <a:pt x="0" y="1044045"/>
                </a:moveTo>
                <a:cubicBezTo>
                  <a:pt x="-88308" y="485132"/>
                  <a:pt x="480938" y="-106179"/>
                  <a:pt x="1203489" y="0"/>
                </a:cubicBezTo>
                <a:cubicBezTo>
                  <a:pt x="1964924" y="-36619"/>
                  <a:pt x="2407107" y="457260"/>
                  <a:pt x="2406978" y="1044045"/>
                </a:cubicBezTo>
                <a:cubicBezTo>
                  <a:pt x="2390638" y="1540079"/>
                  <a:pt x="1970534" y="2132154"/>
                  <a:pt x="1203489" y="2088090"/>
                </a:cubicBezTo>
                <a:cubicBezTo>
                  <a:pt x="542440" y="2094675"/>
                  <a:pt x="7489" y="1618983"/>
                  <a:pt x="0" y="1044045"/>
                </a:cubicBezTo>
                <a:close/>
              </a:path>
              <a:path w="2406978" h="2088089" stroke="0" extrusionOk="0">
                <a:moveTo>
                  <a:pt x="0" y="1044045"/>
                </a:moveTo>
                <a:cubicBezTo>
                  <a:pt x="-15773" y="561542"/>
                  <a:pt x="491819" y="19628"/>
                  <a:pt x="1203489" y="0"/>
                </a:cubicBezTo>
                <a:cubicBezTo>
                  <a:pt x="1851651" y="66262"/>
                  <a:pt x="2416574" y="407921"/>
                  <a:pt x="2406978" y="1044045"/>
                </a:cubicBezTo>
                <a:cubicBezTo>
                  <a:pt x="2410511" y="1640175"/>
                  <a:pt x="1759184" y="2129131"/>
                  <a:pt x="1203489" y="2088090"/>
                </a:cubicBezTo>
                <a:cubicBezTo>
                  <a:pt x="618565" y="2070452"/>
                  <a:pt x="1633" y="1568851"/>
                  <a:pt x="0" y="1044045"/>
                </a:cubicBezTo>
                <a:close/>
              </a:path>
            </a:pathLst>
          </a:custGeom>
          <a:solidFill>
            <a:srgbClr val="D5CBE4"/>
          </a:solidFill>
          <a:ln w="28575">
            <a:solidFill>
              <a:srgbClr val="693D90"/>
            </a:solidFill>
            <a:extLst>
              <a:ext uri="{C807C97D-BFC1-408E-A445-0C87EB9F89A2}">
                <ask:lineSketchStyleProps xmlns:ask="http://schemas.microsoft.com/office/drawing/2018/sketchyshapes" sd="362938058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A jak to poznáme?</a:t>
            </a:r>
          </a:p>
        </p:txBody>
      </p:sp>
      <p:pic>
        <p:nvPicPr>
          <p:cNvPr id="46" name="Obrázek 45">
            <a:extLst>
              <a:ext uri="{FF2B5EF4-FFF2-40B4-BE49-F238E27FC236}">
                <a16:creationId xmlns:a16="http://schemas.microsoft.com/office/drawing/2014/main" id="{38AFA432-EF31-4CF7-AC0F-9D495004BB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958" y="2309102"/>
            <a:ext cx="4199176" cy="553998"/>
          </a:xfrm>
          <a:prstGeom prst="rect">
            <a:avLst/>
          </a:prstGeom>
          <a:effectLst/>
        </p:spPr>
      </p:pic>
      <p:sp>
        <p:nvSpPr>
          <p:cNvPr id="47" name="Obdélník 46">
            <a:extLst>
              <a:ext uri="{FF2B5EF4-FFF2-40B4-BE49-F238E27FC236}">
                <a16:creationId xmlns:a16="http://schemas.microsoft.com/office/drawing/2014/main" id="{2C3498A1-8D96-4D31-BE65-7F5A84E4A4F9}"/>
              </a:ext>
            </a:extLst>
          </p:cNvPr>
          <p:cNvSpPr/>
          <p:nvPr/>
        </p:nvSpPr>
        <p:spPr>
          <a:xfrm>
            <a:off x="5476875" y="2775135"/>
            <a:ext cx="4848225" cy="371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E08F5592-DB21-4025-8FD3-D47F195DB5A2}"/>
              </a:ext>
            </a:extLst>
          </p:cNvPr>
          <p:cNvSpPr txBox="1"/>
          <p:nvPr/>
        </p:nvSpPr>
        <p:spPr>
          <a:xfrm>
            <a:off x="7553526" y="2426970"/>
            <a:ext cx="37335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100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(kteří jsou stejně jako vy rádi online</a:t>
            </a:r>
            <a:r>
              <a:rPr lang="cs-CZ" sz="1400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)</a:t>
            </a:r>
            <a:br>
              <a:rPr lang="cs-CZ" sz="1400" b="1" dirty="0">
                <a:latin typeface="Source Code Pro" panose="020B0509030403020204" pitchFamily="49" charset="0"/>
                <a:ea typeface="Source Code Pro" panose="020B0509030403020204" pitchFamily="49" charset="0"/>
              </a:rPr>
            </a:br>
            <a:endParaRPr lang="cs-CZ" sz="1400" b="1" dirty="0"/>
          </a:p>
        </p:txBody>
      </p:sp>
      <p:pic>
        <p:nvPicPr>
          <p:cNvPr id="51" name="Obrázek 50">
            <a:extLst>
              <a:ext uri="{FF2B5EF4-FFF2-40B4-BE49-F238E27FC236}">
                <a16:creationId xmlns:a16="http://schemas.microsoft.com/office/drawing/2014/main" id="{3AC71043-1977-44B2-8CB4-A223FB557D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539" y="2830378"/>
            <a:ext cx="3636394" cy="351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49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A6844DE5-2957-46F6-A8F2-6DEA4DBD1C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301" y="787400"/>
            <a:ext cx="6993498" cy="5753100"/>
          </a:xfrm>
          <a:prstGeom prst="rect">
            <a:avLst/>
          </a:prstGeom>
          <a:effectLst/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2B9B4611-102E-4630-8BB7-8A56D879D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617219"/>
            <a:ext cx="10388600" cy="606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Obrázek 5 </a:t>
            </a:r>
            <a:r>
              <a:rPr lang="pl-PL" sz="2400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vyhledávač Google - obrázky</a:t>
            </a:r>
            <a:endParaRPr lang="cs-CZ" sz="2400" b="1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F24940D-B6C9-48A1-B03C-7B426DBB7F1E}"/>
              </a:ext>
            </a:extLst>
          </p:cNvPr>
          <p:cNvSpPr txBox="1"/>
          <p:nvPr/>
        </p:nvSpPr>
        <p:spPr>
          <a:xfrm>
            <a:off x="804301" y="1609686"/>
            <a:ext cx="35560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Všechny 4 odkazy jsou reklama.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Propagují Megaknihy, 4kids, Muzeumlega, KITStore.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Firmy si zaplatily, aby se odkaz na jejich web ukázal na přední pozici ve hledávači - označeno slovem reklama.</a:t>
            </a:r>
          </a:p>
        </p:txBody>
      </p:sp>
      <p:pic>
        <p:nvPicPr>
          <p:cNvPr id="7" name="Google Shape;169;p29">
            <a:extLst>
              <a:ext uri="{FF2B5EF4-FFF2-40B4-BE49-F238E27FC236}">
                <a16:creationId xmlns:a16="http://schemas.microsoft.com/office/drawing/2014/main" id="{B471F8D6-E547-4201-9F0D-833143B51572}"/>
              </a:ext>
            </a:extLst>
          </p:cNvPr>
          <p:cNvPicPr preferRelativeResize="0"/>
          <p:nvPr/>
        </p:nvPicPr>
        <p:blipFill rotWithShape="1">
          <a:blip r:embed="rId5" cstate="print">
            <a:alphaModFix/>
          </a:blip>
          <a:srcRect b="18948"/>
          <a:stretch/>
        </p:blipFill>
        <p:spPr>
          <a:xfrm>
            <a:off x="5266032" y="1571358"/>
            <a:ext cx="5215935" cy="4129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649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A6844DE5-2957-46F6-A8F2-6DEA4DBD1C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0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-88900"/>
            <a:ext cx="3975100" cy="6946900"/>
          </a:xfrm>
          <a:prstGeom prst="rect">
            <a:avLst/>
          </a:prstGeom>
          <a:effectLst/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2B9B4611-102E-4630-8BB7-8A56D879D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617219"/>
            <a:ext cx="10388600" cy="606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Obrázek 6 </a:t>
            </a:r>
            <a:r>
              <a:rPr lang="pl-PL" sz="2400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vyhledávač Google - vše</a:t>
            </a:r>
            <a:endParaRPr lang="cs-CZ" sz="2400" b="1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F24940D-B6C9-48A1-B03C-7B426DBB7F1E}"/>
              </a:ext>
            </a:extLst>
          </p:cNvPr>
          <p:cNvSpPr txBox="1"/>
          <p:nvPr/>
        </p:nvSpPr>
        <p:spPr>
          <a:xfrm>
            <a:off x="804300" y="1609686"/>
            <a:ext cx="592669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Všechny 3 odkazy jsou reklama.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Propagují Heureku, </a:t>
            </a:r>
            <a:r>
              <a:rPr lang="cs-CZ" dirty="0" err="1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PSGamer</a:t>
            </a: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, Datart.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Firmy si zaplatily, aby se odkaz na jejich web ukázal na přední pozici ve vyhledávači - označeno slovem reklama.</a:t>
            </a:r>
          </a:p>
        </p:txBody>
      </p:sp>
      <p:pic>
        <p:nvPicPr>
          <p:cNvPr id="6" name="Google Shape;177;p30">
            <a:extLst>
              <a:ext uri="{FF2B5EF4-FFF2-40B4-BE49-F238E27FC236}">
                <a16:creationId xmlns:a16="http://schemas.microsoft.com/office/drawing/2014/main" id="{7B70685E-5E12-451B-A253-5FEC46662E23}"/>
              </a:ext>
            </a:extLst>
          </p:cNvPr>
          <p:cNvPicPr preferRelativeResize="0"/>
          <p:nvPr/>
        </p:nvPicPr>
        <p:blipFill rotWithShape="1">
          <a:blip r:embed="rId5" cstate="print">
            <a:alphaModFix/>
          </a:blip>
          <a:srcRect l="23604" r="48325"/>
          <a:stretch/>
        </p:blipFill>
        <p:spPr>
          <a:xfrm>
            <a:off x="7755402" y="920591"/>
            <a:ext cx="2542695" cy="5094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5924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A6844DE5-2957-46F6-A8F2-6DEA4DBD1C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700" y="1079499"/>
            <a:ext cx="9144000" cy="5161281"/>
          </a:xfrm>
          <a:prstGeom prst="rect">
            <a:avLst/>
          </a:prstGeom>
          <a:effectLst/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2B9B4611-102E-4630-8BB7-8A56D879D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617219"/>
            <a:ext cx="10388600" cy="606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Obrázek 7 </a:t>
            </a:r>
            <a:r>
              <a:rPr lang="pt-BR" sz="2400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YouTube - banner</a:t>
            </a:r>
            <a:endParaRPr lang="cs-CZ" sz="2400" b="1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F24940D-B6C9-48A1-B03C-7B426DBB7F1E}"/>
              </a:ext>
            </a:extLst>
          </p:cNvPr>
          <p:cNvSpPr txBox="1"/>
          <p:nvPr/>
        </p:nvSpPr>
        <p:spPr>
          <a:xfrm>
            <a:off x="804301" y="1609686"/>
            <a:ext cx="251039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Banner vpravo dole.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Propaguje Capri-Sun.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Firma si zaplatila banner umístěný na YouTube - označeno slovem reklama.</a:t>
            </a:r>
          </a:p>
        </p:txBody>
      </p:sp>
      <p:pic>
        <p:nvPicPr>
          <p:cNvPr id="7" name="Google Shape;187;p31">
            <a:extLst>
              <a:ext uri="{FF2B5EF4-FFF2-40B4-BE49-F238E27FC236}">
                <a16:creationId xmlns:a16="http://schemas.microsoft.com/office/drawing/2014/main" id="{38FB5E6E-FFAC-4137-9F12-F4C73D535763}"/>
              </a:ext>
            </a:extLst>
          </p:cNvPr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3886200" y="1886122"/>
            <a:ext cx="7289800" cy="35480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3523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4B98A28-B876-412D-BCAF-D225AD0092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0"/>
            <a:ext cx="12047530" cy="66802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D46C8ED-ECE1-4A7B-BE71-CC7D56E1FA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5751" y="-1587500"/>
            <a:ext cx="10297028" cy="871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586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ázek 24">
            <a:extLst>
              <a:ext uri="{FF2B5EF4-FFF2-40B4-BE49-F238E27FC236}">
                <a16:creationId xmlns:a16="http://schemas.microsoft.com/office/drawing/2014/main" id="{C21F475B-93C4-4583-93CB-735A525955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423392" y="1412645"/>
            <a:ext cx="7339444" cy="869258"/>
          </a:xfrm>
          <a:prstGeom prst="rect">
            <a:avLst/>
          </a:prstGeom>
          <a:effectLst/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D29168C5-5E4D-4F25-9A4B-43133985B6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grayscl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06"/>
          <a:stretch/>
        </p:blipFill>
        <p:spPr>
          <a:xfrm>
            <a:off x="4562763" y="2311131"/>
            <a:ext cx="3066474" cy="223573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BB755D48-10EA-4ECB-B853-C93BD0248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4267200"/>
            <a:ext cx="9982200" cy="1182256"/>
          </a:xfrm>
          <a:prstGeom prst="rect">
            <a:avLst/>
          </a:prstGeom>
          <a:effectLst/>
        </p:spPr>
      </p:pic>
      <p:sp>
        <p:nvSpPr>
          <p:cNvPr id="16" name="Nadpis 11">
            <a:extLst>
              <a:ext uri="{FF2B5EF4-FFF2-40B4-BE49-F238E27FC236}">
                <a16:creationId xmlns:a16="http://schemas.microsoft.com/office/drawing/2014/main" id="{8ECA62A8-50EC-411F-B712-5D5EF568DD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599708"/>
            <a:ext cx="9144000" cy="516389"/>
          </a:xfrm>
        </p:spPr>
        <p:txBody>
          <a:bodyPr>
            <a:noAutofit/>
          </a:bodyPr>
          <a:lstStyle/>
          <a:p>
            <a:r>
              <a:rPr lang="cs-CZ" sz="3600" dirty="0">
                <a:latin typeface="Source Code Pro" panose="020B0509030403020204" pitchFamily="49" charset="0"/>
                <a:ea typeface="Source Code Pro" panose="020B0509030403020204" pitchFamily="49" charset="0"/>
              </a:rPr>
              <a:t>Těšíme se na příště!</a:t>
            </a:r>
          </a:p>
        </p:txBody>
      </p:sp>
      <p:sp>
        <p:nvSpPr>
          <p:cNvPr id="23" name="Nadpis 1">
            <a:extLst>
              <a:ext uri="{FF2B5EF4-FFF2-40B4-BE49-F238E27FC236}">
                <a16:creationId xmlns:a16="http://schemas.microsoft.com/office/drawing/2014/main" id="{7A141526-ED18-4BA1-8F3A-746ED45F8E59}"/>
              </a:ext>
            </a:extLst>
          </p:cNvPr>
          <p:cNvSpPr txBox="1">
            <a:spLocks/>
          </p:cNvSpPr>
          <p:nvPr/>
        </p:nvSpPr>
        <p:spPr>
          <a:xfrm>
            <a:off x="898814" y="1657487"/>
            <a:ext cx="10388600" cy="4407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693D90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A to je pro dnešek vše.</a:t>
            </a:r>
          </a:p>
        </p:txBody>
      </p:sp>
    </p:spTree>
    <p:extLst>
      <p:ext uri="{BB962C8B-B14F-4D97-AF65-F5344CB8AC3E}">
        <p14:creationId xmlns:p14="http://schemas.microsoft.com/office/powerpoint/2010/main" val="691031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rázek 25">
            <a:extLst>
              <a:ext uri="{FF2B5EF4-FFF2-40B4-BE49-F238E27FC236}">
                <a16:creationId xmlns:a16="http://schemas.microsoft.com/office/drawing/2014/main" id="{772FA5D9-7DC6-4D7F-A465-FB49A14B54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099"/>
            <a:ext cx="12344400" cy="102076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8F6F416-F2D2-4CEA-858B-350F1CE0C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964" y="365125"/>
            <a:ext cx="10945091" cy="1410522"/>
          </a:xfrm>
        </p:spPr>
        <p:txBody>
          <a:bodyPr>
            <a:normAutofit/>
          </a:bodyPr>
          <a:lstStyle/>
          <a:p>
            <a:pPr algn="ctr"/>
            <a:r>
              <a:rPr lang="cs-CZ" sz="2300" dirty="0">
                <a:latin typeface="Source Code Pro" panose="020B0509030403020204" pitchFamily="49" charset="0"/>
                <a:ea typeface="Source Code Pro" panose="020B0509030403020204" pitchFamily="49" charset="0"/>
              </a:rPr>
              <a:t>Nejprve si připomeneme znalosti z prvního pracovního listu: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5C35B85E-E010-42D6-A461-A5918656B6AE}"/>
              </a:ext>
            </a:extLst>
          </p:cNvPr>
          <p:cNvSpPr/>
          <p:nvPr/>
        </p:nvSpPr>
        <p:spPr>
          <a:xfrm>
            <a:off x="1636778" y="1715762"/>
            <a:ext cx="2528822" cy="1410522"/>
          </a:xfrm>
          <a:custGeom>
            <a:avLst/>
            <a:gdLst>
              <a:gd name="connsiteX0" fmla="*/ 0 w 2528822"/>
              <a:gd name="connsiteY0" fmla="*/ 705261 h 1410522"/>
              <a:gd name="connsiteX1" fmla="*/ 1264411 w 2528822"/>
              <a:gd name="connsiteY1" fmla="*/ 0 h 1410522"/>
              <a:gd name="connsiteX2" fmla="*/ 2528822 w 2528822"/>
              <a:gd name="connsiteY2" fmla="*/ 705261 h 1410522"/>
              <a:gd name="connsiteX3" fmla="*/ 1264411 w 2528822"/>
              <a:gd name="connsiteY3" fmla="*/ 1410522 h 1410522"/>
              <a:gd name="connsiteX4" fmla="*/ 0 w 2528822"/>
              <a:gd name="connsiteY4" fmla="*/ 705261 h 1410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8822" h="1410522" fill="none" extrusionOk="0">
                <a:moveTo>
                  <a:pt x="0" y="705261"/>
                </a:moveTo>
                <a:cubicBezTo>
                  <a:pt x="79856" y="382492"/>
                  <a:pt x="486443" y="-99889"/>
                  <a:pt x="1264411" y="0"/>
                </a:cubicBezTo>
                <a:cubicBezTo>
                  <a:pt x="1892475" y="4411"/>
                  <a:pt x="2521191" y="346593"/>
                  <a:pt x="2528822" y="705261"/>
                </a:cubicBezTo>
                <a:cubicBezTo>
                  <a:pt x="2528927" y="1063625"/>
                  <a:pt x="1892771" y="1434462"/>
                  <a:pt x="1264411" y="1410522"/>
                </a:cubicBezTo>
                <a:cubicBezTo>
                  <a:pt x="542375" y="1379830"/>
                  <a:pt x="37162" y="1073923"/>
                  <a:pt x="0" y="705261"/>
                </a:cubicBezTo>
                <a:close/>
              </a:path>
              <a:path w="2528822" h="1410522" stroke="0" extrusionOk="0">
                <a:moveTo>
                  <a:pt x="0" y="705261"/>
                </a:moveTo>
                <a:cubicBezTo>
                  <a:pt x="-8996" y="299167"/>
                  <a:pt x="577446" y="-5061"/>
                  <a:pt x="1264411" y="0"/>
                </a:cubicBezTo>
                <a:cubicBezTo>
                  <a:pt x="1984885" y="46976"/>
                  <a:pt x="2476087" y="340343"/>
                  <a:pt x="2528822" y="705261"/>
                </a:cubicBezTo>
                <a:cubicBezTo>
                  <a:pt x="2473727" y="1046956"/>
                  <a:pt x="2075615" y="1368565"/>
                  <a:pt x="1264411" y="1410522"/>
                </a:cubicBezTo>
                <a:cubicBezTo>
                  <a:pt x="559762" y="1403920"/>
                  <a:pt x="17043" y="1107680"/>
                  <a:pt x="0" y="70526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cs-CZ" sz="20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Co je reklama?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C61A74C7-218D-460F-95D1-26AB40CABAA3}"/>
              </a:ext>
            </a:extLst>
          </p:cNvPr>
          <p:cNvSpPr/>
          <p:nvPr/>
        </p:nvSpPr>
        <p:spPr>
          <a:xfrm>
            <a:off x="6974051" y="2523196"/>
            <a:ext cx="3213704" cy="1755302"/>
          </a:xfrm>
          <a:custGeom>
            <a:avLst/>
            <a:gdLst>
              <a:gd name="connsiteX0" fmla="*/ 0 w 3213704"/>
              <a:gd name="connsiteY0" fmla="*/ 877651 h 1755302"/>
              <a:gd name="connsiteX1" fmla="*/ 1606852 w 3213704"/>
              <a:gd name="connsiteY1" fmla="*/ 0 h 1755302"/>
              <a:gd name="connsiteX2" fmla="*/ 3213704 w 3213704"/>
              <a:gd name="connsiteY2" fmla="*/ 877651 h 1755302"/>
              <a:gd name="connsiteX3" fmla="*/ 1606852 w 3213704"/>
              <a:gd name="connsiteY3" fmla="*/ 1755302 h 1755302"/>
              <a:gd name="connsiteX4" fmla="*/ 0 w 3213704"/>
              <a:gd name="connsiteY4" fmla="*/ 877651 h 175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3704" h="1755302" fill="none" extrusionOk="0">
                <a:moveTo>
                  <a:pt x="0" y="877651"/>
                </a:moveTo>
                <a:cubicBezTo>
                  <a:pt x="-13359" y="387465"/>
                  <a:pt x="694074" y="45785"/>
                  <a:pt x="1606852" y="0"/>
                </a:cubicBezTo>
                <a:cubicBezTo>
                  <a:pt x="2532268" y="43607"/>
                  <a:pt x="3226669" y="406192"/>
                  <a:pt x="3213704" y="877651"/>
                </a:cubicBezTo>
                <a:cubicBezTo>
                  <a:pt x="3105483" y="1329200"/>
                  <a:pt x="2555206" y="1825649"/>
                  <a:pt x="1606852" y="1755302"/>
                </a:cubicBezTo>
                <a:cubicBezTo>
                  <a:pt x="669132" y="1823281"/>
                  <a:pt x="-69178" y="1298910"/>
                  <a:pt x="0" y="877651"/>
                </a:cubicBezTo>
                <a:close/>
              </a:path>
              <a:path w="3213704" h="1755302" stroke="0" extrusionOk="0">
                <a:moveTo>
                  <a:pt x="0" y="877651"/>
                </a:moveTo>
                <a:cubicBezTo>
                  <a:pt x="35431" y="340789"/>
                  <a:pt x="807538" y="138131"/>
                  <a:pt x="1606852" y="0"/>
                </a:cubicBezTo>
                <a:cubicBezTo>
                  <a:pt x="2484993" y="-25885"/>
                  <a:pt x="3257999" y="419433"/>
                  <a:pt x="3213704" y="877651"/>
                </a:cubicBezTo>
                <a:cubicBezTo>
                  <a:pt x="3205982" y="1278104"/>
                  <a:pt x="2478912" y="1762230"/>
                  <a:pt x="1606852" y="1755302"/>
                </a:cubicBezTo>
                <a:cubicBezTo>
                  <a:pt x="703792" y="1680359"/>
                  <a:pt x="38683" y="1418146"/>
                  <a:pt x="0" y="87765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617256088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Bef>
                <a:spcPts val="1600"/>
              </a:spcBef>
              <a:buNone/>
            </a:pPr>
            <a:r>
              <a:rPr lang="cs-CZ" sz="20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Jaké jsou funkce reklamy?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CF4D5488-0BF9-4932-B98C-CFC08EDDF33E}"/>
              </a:ext>
            </a:extLst>
          </p:cNvPr>
          <p:cNvSpPr/>
          <p:nvPr/>
        </p:nvSpPr>
        <p:spPr>
          <a:xfrm>
            <a:off x="2278858" y="4078759"/>
            <a:ext cx="3325091" cy="2007190"/>
          </a:xfrm>
          <a:custGeom>
            <a:avLst/>
            <a:gdLst>
              <a:gd name="connsiteX0" fmla="*/ 0 w 3325091"/>
              <a:gd name="connsiteY0" fmla="*/ 1003595 h 2007190"/>
              <a:gd name="connsiteX1" fmla="*/ 1662546 w 3325091"/>
              <a:gd name="connsiteY1" fmla="*/ 0 h 2007190"/>
              <a:gd name="connsiteX2" fmla="*/ 3325092 w 3325091"/>
              <a:gd name="connsiteY2" fmla="*/ 1003595 h 2007190"/>
              <a:gd name="connsiteX3" fmla="*/ 1662546 w 3325091"/>
              <a:gd name="connsiteY3" fmla="*/ 2007190 h 2007190"/>
              <a:gd name="connsiteX4" fmla="*/ 0 w 3325091"/>
              <a:gd name="connsiteY4" fmla="*/ 1003595 h 200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5091" h="2007190" fill="none" extrusionOk="0">
                <a:moveTo>
                  <a:pt x="0" y="1003595"/>
                </a:moveTo>
                <a:cubicBezTo>
                  <a:pt x="117226" y="547291"/>
                  <a:pt x="695969" y="-60669"/>
                  <a:pt x="1662546" y="0"/>
                </a:cubicBezTo>
                <a:cubicBezTo>
                  <a:pt x="2477789" y="6465"/>
                  <a:pt x="3308897" y="514772"/>
                  <a:pt x="3325092" y="1003595"/>
                </a:cubicBezTo>
                <a:cubicBezTo>
                  <a:pt x="3325407" y="1464164"/>
                  <a:pt x="2448111" y="2052580"/>
                  <a:pt x="1662546" y="2007190"/>
                </a:cubicBezTo>
                <a:cubicBezTo>
                  <a:pt x="736141" y="1996572"/>
                  <a:pt x="94340" y="1504953"/>
                  <a:pt x="0" y="1003595"/>
                </a:cubicBezTo>
                <a:close/>
              </a:path>
              <a:path w="3325091" h="2007190" stroke="0" extrusionOk="0">
                <a:moveTo>
                  <a:pt x="0" y="1003595"/>
                </a:moveTo>
                <a:cubicBezTo>
                  <a:pt x="-41705" y="372419"/>
                  <a:pt x="777550" y="-14807"/>
                  <a:pt x="1662546" y="0"/>
                </a:cubicBezTo>
                <a:cubicBezTo>
                  <a:pt x="2607298" y="56291"/>
                  <a:pt x="3264091" y="477766"/>
                  <a:pt x="3325092" y="1003595"/>
                </a:cubicBezTo>
                <a:cubicBezTo>
                  <a:pt x="3248518" y="1491416"/>
                  <a:pt x="2711707" y="1958516"/>
                  <a:pt x="1662546" y="2007190"/>
                </a:cubicBezTo>
                <a:cubicBezTo>
                  <a:pt x="709899" y="1971286"/>
                  <a:pt x="29276" y="1580049"/>
                  <a:pt x="0" y="100359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Bef>
                <a:spcPts val="1600"/>
              </a:spcBef>
              <a:buNone/>
            </a:pPr>
            <a:r>
              <a:rPr lang="pl-PL" sz="2000" b="1" dirty="0">
                <a:solidFill>
                  <a:schemeClr val="tx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Kde všude na internetu jsme reklamu našli?</a:t>
            </a:r>
          </a:p>
        </p:txBody>
      </p:sp>
      <p:pic>
        <p:nvPicPr>
          <p:cNvPr id="12" name="Grafický objekt 11" descr="Trefa do černého se souvislou výplní">
            <a:extLst>
              <a:ext uri="{FF2B5EF4-FFF2-40B4-BE49-F238E27FC236}">
                <a16:creationId xmlns:a16="http://schemas.microsoft.com/office/drawing/2014/main" id="{C2CEC88D-A316-406D-9C63-C79E2DF242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73723" y="3514465"/>
            <a:ext cx="1528067" cy="1528067"/>
          </a:xfrm>
          <a:prstGeom prst="rect">
            <a:avLst/>
          </a:prstGeom>
        </p:spPr>
      </p:pic>
      <p:pic>
        <p:nvPicPr>
          <p:cNvPr id="14" name="Grafický objekt 13" descr="Peníze se souvislou výplní">
            <a:extLst>
              <a:ext uri="{FF2B5EF4-FFF2-40B4-BE49-F238E27FC236}">
                <a16:creationId xmlns:a16="http://schemas.microsoft.com/office/drawing/2014/main" id="{02877FCF-BC3C-4602-B967-B5F6163420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11308" y="3202051"/>
            <a:ext cx="2152893" cy="2152893"/>
          </a:xfrm>
          <a:prstGeom prst="rect">
            <a:avLst/>
          </a:prstGeom>
        </p:spPr>
      </p:pic>
      <p:pic>
        <p:nvPicPr>
          <p:cNvPr id="16" name="Grafický objekt 15" descr="Nákupní vozík se souvislou výplní">
            <a:extLst>
              <a:ext uri="{FF2B5EF4-FFF2-40B4-BE49-F238E27FC236}">
                <a16:creationId xmlns:a16="http://schemas.microsoft.com/office/drawing/2014/main" id="{55E1446A-FEC1-4064-82FE-18E8335EE51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0942" y="3491875"/>
            <a:ext cx="1943815" cy="1943815"/>
          </a:xfrm>
          <a:prstGeom prst="rect">
            <a:avLst/>
          </a:prstGeom>
        </p:spPr>
      </p:pic>
      <p:pic>
        <p:nvPicPr>
          <p:cNvPr id="27" name="Grafický objekt 26" descr="Mozek v hlavě se souvislou výplní">
            <a:extLst>
              <a:ext uri="{FF2B5EF4-FFF2-40B4-BE49-F238E27FC236}">
                <a16:creationId xmlns:a16="http://schemas.microsoft.com/office/drawing/2014/main" id="{04F5B287-5573-4037-9682-5C13AF58CC0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17959" y="1899078"/>
            <a:ext cx="1799789" cy="1799789"/>
          </a:xfrm>
          <a:prstGeom prst="rect">
            <a:avLst/>
          </a:prstGeom>
        </p:spPr>
      </p:pic>
      <p:pic>
        <p:nvPicPr>
          <p:cNvPr id="29" name="Grafický objekt 28" descr="Ruka s ukazováčkem ukazujícím doprava se souvislou výplní">
            <a:extLst>
              <a:ext uri="{FF2B5EF4-FFF2-40B4-BE49-F238E27FC236}">
                <a16:creationId xmlns:a16="http://schemas.microsoft.com/office/drawing/2014/main" id="{45A713A3-D2A4-43FD-AFFF-C05B4CF5AFC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828723">
            <a:off x="6665331" y="1661202"/>
            <a:ext cx="914400" cy="914400"/>
          </a:xfrm>
          <a:prstGeom prst="rect">
            <a:avLst/>
          </a:prstGeom>
        </p:spPr>
      </p:pic>
      <p:pic>
        <p:nvPicPr>
          <p:cNvPr id="31" name="Grafický objekt 30" descr="Oči se souvislou výplní">
            <a:extLst>
              <a:ext uri="{FF2B5EF4-FFF2-40B4-BE49-F238E27FC236}">
                <a16:creationId xmlns:a16="http://schemas.microsoft.com/office/drawing/2014/main" id="{F5CBF8F5-AD85-46EC-BB74-C2B5C9B9023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360077" y="5160189"/>
            <a:ext cx="1227976" cy="1227976"/>
          </a:xfrm>
          <a:prstGeom prst="rect">
            <a:avLst/>
          </a:prstGeom>
        </p:spPr>
      </p:pic>
      <p:pic>
        <p:nvPicPr>
          <p:cNvPr id="33" name="Grafický objekt 32" descr="Bublina chatu se souvislou výplní">
            <a:extLst>
              <a:ext uri="{FF2B5EF4-FFF2-40B4-BE49-F238E27FC236}">
                <a16:creationId xmlns:a16="http://schemas.microsoft.com/office/drawing/2014/main" id="{B1A7DF41-8AE2-41E5-94C3-233CB3AB16D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697072" y="1967956"/>
            <a:ext cx="914400" cy="914400"/>
          </a:xfrm>
          <a:prstGeom prst="rect">
            <a:avLst/>
          </a:prstGeom>
        </p:spPr>
      </p:pic>
      <p:pic>
        <p:nvPicPr>
          <p:cNvPr id="35" name="Grafický objekt 34" descr="Chytrý telefon se souvislou výplní">
            <a:extLst>
              <a:ext uri="{FF2B5EF4-FFF2-40B4-BE49-F238E27FC236}">
                <a16:creationId xmlns:a16="http://schemas.microsoft.com/office/drawing/2014/main" id="{40584477-51F0-46D9-8063-DE9953CB211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10800000">
            <a:off x="8143479" y="4796167"/>
            <a:ext cx="1157017" cy="115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677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3988CFE4-1ABF-4282-A28B-45081AAE26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8834">
            <a:off x="-574541" y="-1212704"/>
            <a:ext cx="9069406" cy="906940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164198C-8DB6-43D6-ABD9-2CF2185050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0" y="139700"/>
            <a:ext cx="11899900" cy="4813300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12DFCD49-6601-4908-82AD-2035B6187B43}"/>
              </a:ext>
            </a:extLst>
          </p:cNvPr>
          <p:cNvSpPr txBox="1"/>
          <p:nvPr/>
        </p:nvSpPr>
        <p:spPr>
          <a:xfrm>
            <a:off x="1257300" y="1375013"/>
            <a:ext cx="700563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Klíčová slova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2400" b="1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marL="457200" lvl="0" indent="-350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Char char="●"/>
            </a:pPr>
            <a:r>
              <a:rPr lang="cs-CZ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PR článek</a:t>
            </a:r>
          </a:p>
          <a:p>
            <a:pPr marL="457200" lvl="0" indent="-350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Char char="●"/>
            </a:pPr>
            <a:r>
              <a:rPr lang="cs-CZ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redaktorský článek</a:t>
            </a:r>
          </a:p>
          <a:p>
            <a:pPr marL="457200" lvl="0" indent="-350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Char char="●"/>
            </a:pPr>
            <a:r>
              <a:rPr lang="cs-CZ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skrytá reklama</a:t>
            </a:r>
          </a:p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46C8ED-ECE1-4A7B-BE71-CC7D56E1FAF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44626" y="-1047750"/>
            <a:ext cx="8953500" cy="895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33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2555DB37-52AB-4BAB-986D-6E64F2AA8B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817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09" y="431800"/>
            <a:ext cx="7379856" cy="4121727"/>
          </a:xfrm>
          <a:prstGeom prst="rect">
            <a:avLst/>
          </a:prstGeom>
          <a:effectLst/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386941BA-819E-42AD-AB8E-75F7F93D78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32" y="985378"/>
            <a:ext cx="5440821" cy="5440821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05BCC876-C076-4653-81F8-C20E401AF5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32" y="985379"/>
            <a:ext cx="5440821" cy="5440821"/>
          </a:xfrm>
          <a:prstGeom prst="rect">
            <a:avLst/>
          </a:prstGeom>
        </p:spPr>
      </p:pic>
      <p:pic>
        <p:nvPicPr>
          <p:cNvPr id="8" name="Grafický objekt 7" descr="Kontrolní seznam se souvislou výplní">
            <a:extLst>
              <a:ext uri="{FF2B5EF4-FFF2-40B4-BE49-F238E27FC236}">
                <a16:creationId xmlns:a16="http://schemas.microsoft.com/office/drawing/2014/main" id="{12E1382B-32FC-46F5-AD91-40F34AC7B5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89720" y="1021781"/>
            <a:ext cx="718418" cy="69068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1F22DD20-B1C5-4D38-98CE-E574E7274C48}"/>
              </a:ext>
            </a:extLst>
          </p:cNvPr>
          <p:cNvSpPr txBox="1"/>
          <p:nvPr/>
        </p:nvSpPr>
        <p:spPr>
          <a:xfrm>
            <a:off x="6096000" y="1297977"/>
            <a:ext cx="51999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      Úkol č. 1:</a:t>
            </a:r>
          </a:p>
          <a:p>
            <a:pPr algn="ctr"/>
            <a:endParaRPr lang="cs-CZ" sz="2400" b="1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algn="ctr"/>
            <a:r>
              <a:rPr lang="cs-CZ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Napište, v čem se liší záměr autora u tří článků, které jste si přečetli. Potom vyberte pro každý článek označení z nabídky.</a:t>
            </a:r>
            <a:endParaRPr lang="cs-CZ" dirty="0"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cxnSp>
        <p:nvCxnSpPr>
          <p:cNvPr id="10" name="Spojnice: zakřivená 9">
            <a:extLst>
              <a:ext uri="{FF2B5EF4-FFF2-40B4-BE49-F238E27FC236}">
                <a16:creationId xmlns:a16="http://schemas.microsoft.com/office/drawing/2014/main" id="{78B43B3E-8769-4F9E-AEDB-206B49D06711}"/>
              </a:ext>
            </a:extLst>
          </p:cNvPr>
          <p:cNvCxnSpPr>
            <a:cxnSpLocks/>
          </p:cNvCxnSpPr>
          <p:nvPr/>
        </p:nvCxnSpPr>
        <p:spPr>
          <a:xfrm rot="10800000" flipV="1">
            <a:off x="4052662" y="914860"/>
            <a:ext cx="555499" cy="904526"/>
          </a:xfrm>
          <a:prstGeom prst="curvedConnector2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headEnd type="none"/>
            <a:tailEnd type="arrow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E277BC67-2DFB-40F2-938A-8848BEA1209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0770" y="1021781"/>
            <a:ext cx="699725" cy="69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305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68B85A9-0DF8-B7E5-B7E1-B04164375A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0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10" y="479034"/>
            <a:ext cx="3969327" cy="1048301"/>
          </a:xfrm>
          <a:prstGeom prst="rect">
            <a:avLst/>
          </a:prstGeom>
          <a:effectLst/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6844DE5-2957-46F6-A8F2-6DEA4DBD1C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1362148"/>
            <a:ext cx="12344400" cy="4442546"/>
          </a:xfrm>
          <a:prstGeom prst="rect">
            <a:avLst/>
          </a:prstGeom>
          <a:effectLst/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2B9B4611-102E-4630-8BB7-8A56D879D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617219"/>
            <a:ext cx="10388600" cy="606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1. Reklama</a:t>
            </a:r>
            <a:r>
              <a:rPr lang="cs-CZ" sz="22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F24940D-B6C9-48A1-B03C-7B426DBB7F1E}"/>
              </a:ext>
            </a:extLst>
          </p:cNvPr>
          <p:cNvSpPr txBox="1"/>
          <p:nvPr/>
        </p:nvSpPr>
        <p:spPr>
          <a:xfrm>
            <a:off x="965200" y="1830707"/>
            <a:ext cx="10388600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800"/>
              </a:spcAft>
            </a:pPr>
            <a:endParaRPr lang="en-GB" sz="2000" b="0" dirty="0">
              <a:effectLst/>
            </a:endParaRPr>
          </a:p>
          <a:p>
            <a:r>
              <a:rPr lang="cs-CZ" sz="2000" b="0" i="0" u="none" strike="noStrike" dirty="0">
                <a:solidFill>
                  <a:srgbClr val="000000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Reklama je ne/placené sdělení, které nám </a:t>
            </a:r>
            <a:r>
              <a:rPr lang="cs-CZ" sz="2000" b="1" i="0" u="none" strike="noStrike" dirty="0">
                <a:solidFill>
                  <a:srgbClr val="000000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nabízí</a:t>
            </a:r>
            <a:r>
              <a:rPr lang="cs-CZ" sz="2000" b="0" i="0" u="none" strike="noStrike" dirty="0">
                <a:solidFill>
                  <a:srgbClr val="000000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 výrobek. </a:t>
            </a:r>
            <a:r>
              <a:rPr lang="cs-CZ" sz="2000" b="1" i="0" u="none" strike="noStrike" dirty="0">
                <a:solidFill>
                  <a:srgbClr val="000000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Informuje</a:t>
            </a:r>
            <a:r>
              <a:rPr lang="cs-CZ" sz="2000" b="0" i="0" u="none" strike="noStrike" dirty="0">
                <a:solidFill>
                  <a:srgbClr val="000000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 nás o tom, kde a za kolik si ho můžeme zakoupit, a </a:t>
            </a:r>
            <a:r>
              <a:rPr lang="cs-CZ" sz="2000" b="1" i="0" u="none" strike="noStrike" dirty="0">
                <a:solidFill>
                  <a:srgbClr val="000000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přesvědčuje </a:t>
            </a:r>
            <a:r>
              <a:rPr lang="cs-CZ" sz="2000" b="0" i="0" u="none" strike="noStrike" dirty="0">
                <a:solidFill>
                  <a:srgbClr val="000000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nás o tom, že právě tento výrobek prostě „musíme mít“! Může také přesvědčovat, abychom něco udělali, něčeho se zúčastnili apod. Cílem reklamy je tedy informovat a zároveň </a:t>
            </a:r>
            <a:r>
              <a:rPr lang="cs-CZ" sz="2000" b="1" i="0" u="none" strike="noStrike" dirty="0">
                <a:solidFill>
                  <a:srgbClr val="000000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ovlivnit naše rozhodnutí</a:t>
            </a:r>
            <a:r>
              <a:rPr lang="cs-CZ" sz="2000" b="0" i="0" u="none" strike="noStrike" dirty="0">
                <a:solidFill>
                  <a:srgbClr val="000000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 a tím zvýšit prodej. Reklama se vyskytuje v televizi, rozhlase, v časopisech, na plakátech a billboardech, na internetu, prostě téměř kdekoli. </a:t>
            </a:r>
            <a:endParaRPr lang="cs-CZ" sz="2000" b="1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073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68B85A9-0DF8-B7E5-B7E1-B04164375A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0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10" y="479034"/>
            <a:ext cx="3969327" cy="1048301"/>
          </a:xfrm>
          <a:prstGeom prst="rect">
            <a:avLst/>
          </a:prstGeom>
          <a:effectLst/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6844DE5-2957-46F6-A8F2-6DEA4DBD1C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1362148"/>
            <a:ext cx="12344400" cy="4304361"/>
          </a:xfrm>
          <a:prstGeom prst="rect">
            <a:avLst/>
          </a:prstGeom>
          <a:effectLst/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2B9B4611-102E-4630-8BB7-8A56D879D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617219"/>
            <a:ext cx="10388600" cy="606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2. PR článek</a:t>
            </a:r>
            <a:endParaRPr lang="cs-CZ" sz="2200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F24940D-B6C9-48A1-B03C-7B426DBB7F1E}"/>
              </a:ext>
            </a:extLst>
          </p:cNvPr>
          <p:cNvSpPr txBox="1"/>
          <p:nvPr/>
        </p:nvSpPr>
        <p:spPr>
          <a:xfrm>
            <a:off x="965200" y="2107077"/>
            <a:ext cx="10388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800"/>
              </a:spcAft>
            </a:pPr>
            <a:r>
              <a:rPr lang="cs-CZ" sz="2000" b="1" i="0" u="none" strike="noStrike" dirty="0">
                <a:solidFill>
                  <a:srgbClr val="000000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PR článek je informačním a propagačním článkem</a:t>
            </a:r>
            <a:r>
              <a:rPr lang="cs-CZ" sz="2000" b="0" i="0" u="none" strike="noStrike" dirty="0">
                <a:solidFill>
                  <a:srgbClr val="000000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 firmy, značky nebo konkrétního produktu. Zkratka PR vychází ze slov Public Relations - vztah s veřejností. Jde tedy o marketingovou aktivitu, která má za cíl budovat pozitivní vztah s veřejností. PR článek</a:t>
            </a:r>
            <a:r>
              <a:rPr lang="cs-CZ" sz="2000" b="0" i="0" u="none" strike="noStrike" dirty="0">
                <a:solidFill>
                  <a:srgbClr val="FF0000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 </a:t>
            </a:r>
            <a:r>
              <a:rPr lang="cs-CZ" sz="2000" b="1" i="0" u="none" strike="noStrike" dirty="0">
                <a:solidFill>
                  <a:srgbClr val="000000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informuje </a:t>
            </a:r>
            <a:r>
              <a:rPr lang="cs-CZ" sz="2000" b="0" i="0" u="none" strike="noStrike" dirty="0">
                <a:solidFill>
                  <a:srgbClr val="000000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o aktivitách firmy a </a:t>
            </a:r>
            <a:r>
              <a:rPr lang="cs-CZ" sz="2000" b="1" i="0" u="none" strike="noStrike" dirty="0">
                <a:solidFill>
                  <a:srgbClr val="000000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propaguje </a:t>
            </a:r>
            <a:r>
              <a:rPr lang="cs-CZ" sz="2000" b="0" i="0" u="none" strike="noStrike" dirty="0">
                <a:solidFill>
                  <a:srgbClr val="000000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(= představuje, doporučuje) </a:t>
            </a:r>
            <a:r>
              <a:rPr lang="cs-CZ" sz="2000" b="1" i="0" u="none" strike="noStrike" dirty="0">
                <a:solidFill>
                  <a:srgbClr val="000000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její činnost a její výrobky</a:t>
            </a:r>
            <a:r>
              <a:rPr lang="cs-CZ" sz="2000" b="0" i="0" u="none" strike="noStrike" dirty="0">
                <a:solidFill>
                  <a:srgbClr val="000000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. Na rozdíl od redaktorského článku firma za napsání článku zaplatí. Článek má za úkol </a:t>
            </a:r>
            <a:r>
              <a:rPr lang="cs-CZ" sz="2000" b="1" i="0" u="none" strike="noStrike" dirty="0">
                <a:solidFill>
                  <a:srgbClr val="000000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ovlivnit mínění</a:t>
            </a:r>
            <a:r>
              <a:rPr lang="cs-CZ" sz="2000" b="0" i="0" u="none" strike="noStrike" dirty="0">
                <a:solidFill>
                  <a:srgbClr val="000000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 čtenářů. Firma chce, aby byli lidé </a:t>
            </a:r>
            <a:r>
              <a:rPr lang="cs-CZ" sz="2000" b="1" i="0" u="none" strike="noStrike" dirty="0">
                <a:solidFill>
                  <a:srgbClr val="000000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přesvědčení</a:t>
            </a:r>
            <a:r>
              <a:rPr lang="cs-CZ" sz="2000" b="0" i="0" u="none" strike="noStrike" dirty="0">
                <a:solidFill>
                  <a:srgbClr val="000000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 o jejích kvalitách, cílem je tedy budovat pozitivní image firmy. </a:t>
            </a:r>
            <a:endParaRPr lang="cs-CZ" sz="2000" b="0" dirty="0">
              <a:effectLst/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182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68B85A9-0DF8-B7E5-B7E1-B04164375A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0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10" y="479034"/>
            <a:ext cx="5230090" cy="1048301"/>
          </a:xfrm>
          <a:prstGeom prst="rect">
            <a:avLst/>
          </a:prstGeom>
          <a:effectLst/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6844DE5-2957-46F6-A8F2-6DEA4DBD1C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1362148"/>
            <a:ext cx="12344400" cy="4442546"/>
          </a:xfrm>
          <a:prstGeom prst="rect">
            <a:avLst/>
          </a:prstGeom>
          <a:effectLst/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2B9B4611-102E-4630-8BB7-8A56D879D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617219"/>
            <a:ext cx="10388600" cy="606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3. Redaktorský článek</a:t>
            </a:r>
            <a:r>
              <a:rPr lang="cs-CZ" sz="22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F24940D-B6C9-48A1-B03C-7B426DBB7F1E}"/>
              </a:ext>
            </a:extLst>
          </p:cNvPr>
          <p:cNvSpPr txBox="1"/>
          <p:nvPr/>
        </p:nvSpPr>
        <p:spPr>
          <a:xfrm>
            <a:off x="965200" y="2107077"/>
            <a:ext cx="1038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800"/>
              </a:spcAft>
            </a:pPr>
            <a:r>
              <a:rPr lang="cs-CZ" sz="2000" b="0" i="0" u="none" strike="noStrike" dirty="0">
                <a:solidFill>
                  <a:srgbClr val="000000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Je to sdělení, které redaktor považuje za důležité pro informování ostatních lidí. Jejím účelem je informovat o tom, co se událo (takové informaci říkáme zpráva), nebo o události, která je naplánovaná, teprve se stane (takové informaci říkáme oznámení). Takovéto sdělení by mělo být aktuální, pravdivé, objektivní. Chce pouze </a:t>
            </a:r>
            <a:r>
              <a:rPr lang="cs-CZ" sz="2000" b="1" i="0" u="none" strike="noStrike" dirty="0">
                <a:solidFill>
                  <a:srgbClr val="000000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informovat</a:t>
            </a:r>
            <a:r>
              <a:rPr lang="cs-CZ" sz="2000" b="0" i="0" u="none" strike="noStrike" dirty="0">
                <a:solidFill>
                  <a:srgbClr val="000000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, něco </a:t>
            </a:r>
            <a:r>
              <a:rPr lang="cs-CZ" sz="2000" b="1" i="0" u="none" strike="noStrike" dirty="0">
                <a:solidFill>
                  <a:srgbClr val="000000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objasnit</a:t>
            </a:r>
            <a:r>
              <a:rPr lang="cs-CZ" sz="2000" b="0" i="0" u="none" strike="noStrike" dirty="0">
                <a:solidFill>
                  <a:srgbClr val="000000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. Autor článku nás ale k ničemu </a:t>
            </a:r>
            <a:r>
              <a:rPr lang="cs-CZ" sz="2000" b="1" i="0" u="none" strike="noStrike" dirty="0">
                <a:solidFill>
                  <a:srgbClr val="000000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nepřesvědčuje</a:t>
            </a:r>
            <a:r>
              <a:rPr lang="cs-CZ" sz="2000" b="0" i="0" u="none" strike="noStrike" dirty="0">
                <a:solidFill>
                  <a:srgbClr val="000000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, nic </a:t>
            </a:r>
            <a:r>
              <a:rPr lang="cs-CZ" sz="2000" b="1" i="0" u="none" strike="noStrike" dirty="0">
                <a:solidFill>
                  <a:srgbClr val="000000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nenabízí</a:t>
            </a:r>
            <a:r>
              <a:rPr lang="cs-CZ" sz="2000" b="0" i="0" u="none" strike="noStrike" dirty="0">
                <a:solidFill>
                  <a:srgbClr val="000000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, </a:t>
            </a:r>
            <a:r>
              <a:rPr lang="cs-CZ" sz="2000" b="1" i="0" u="none" strike="noStrike" dirty="0">
                <a:solidFill>
                  <a:srgbClr val="000000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nesnaží se ovlivnit</a:t>
            </a:r>
            <a:r>
              <a:rPr lang="cs-CZ" sz="2000" b="0" i="0" u="none" strike="noStrike" dirty="0">
                <a:solidFill>
                  <a:srgbClr val="000000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 naše mínění ani rozhodnutí, jak informaci využijeme. </a:t>
            </a:r>
            <a:endParaRPr lang="cs-CZ" sz="2000" b="1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542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A6844DE5-2957-46F6-A8F2-6DEA4DBD1C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0033"/>
            <a:ext cx="12344400" cy="1020765"/>
          </a:xfrm>
          <a:prstGeom prst="rect">
            <a:avLst/>
          </a:prstGeom>
          <a:effectLst/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2B9B4611-102E-4630-8BB7-8A56D879D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617219"/>
            <a:ext cx="10388600" cy="606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1. článek </a:t>
            </a:r>
            <a:r>
              <a:rPr lang="cs-CZ" sz="22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(Starým věcem nový život) 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F24940D-B6C9-48A1-B03C-7B426DBB7F1E}"/>
              </a:ext>
            </a:extLst>
          </p:cNvPr>
          <p:cNvSpPr txBox="1"/>
          <p:nvPr/>
        </p:nvSpPr>
        <p:spPr>
          <a:xfrm>
            <a:off x="800100" y="1185863"/>
            <a:ext cx="10388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Záměr autora: </a:t>
            </a:r>
            <a:r>
              <a:rPr lang="cs-CZ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informovat, objasňovat, nic nenabízet.</a:t>
            </a:r>
          </a:p>
          <a:p>
            <a:pPr marL="114300" lvl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Je to: </a:t>
            </a:r>
            <a:r>
              <a:rPr lang="cs-CZ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redaktorský článek</a:t>
            </a:r>
          </a:p>
        </p:txBody>
      </p:sp>
      <p:pic>
        <p:nvPicPr>
          <p:cNvPr id="26" name="Obrázek 25">
            <a:extLst>
              <a:ext uri="{FF2B5EF4-FFF2-40B4-BE49-F238E27FC236}">
                <a16:creationId xmlns:a16="http://schemas.microsoft.com/office/drawing/2014/main" id="{E698BF10-17DF-449F-BA5B-7826CF748A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0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9793"/>
            <a:ext cx="12344400" cy="1368863"/>
          </a:xfrm>
          <a:prstGeom prst="rect">
            <a:avLst/>
          </a:prstGeom>
          <a:effectLst/>
        </p:spPr>
      </p:pic>
      <p:sp>
        <p:nvSpPr>
          <p:cNvPr id="27" name="Nadpis 1">
            <a:extLst>
              <a:ext uri="{FF2B5EF4-FFF2-40B4-BE49-F238E27FC236}">
                <a16:creationId xmlns:a16="http://schemas.microsoft.com/office/drawing/2014/main" id="{B1E06DC3-F5C2-4F9D-9DA9-0C0C714B895B}"/>
              </a:ext>
            </a:extLst>
          </p:cNvPr>
          <p:cNvSpPr txBox="1">
            <a:spLocks/>
          </p:cNvSpPr>
          <p:nvPr/>
        </p:nvSpPr>
        <p:spPr>
          <a:xfrm>
            <a:off x="965200" y="2186979"/>
            <a:ext cx="10388600" cy="606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2. článek </a:t>
            </a:r>
            <a:r>
              <a:rPr lang="pl-PL" sz="22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(A k čemu mi to bude?) </a:t>
            </a:r>
            <a:endParaRPr lang="cs-CZ" sz="2200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EAD2B668-C063-4865-9532-0F58B85E70A2}"/>
              </a:ext>
            </a:extLst>
          </p:cNvPr>
          <p:cNvSpPr txBox="1"/>
          <p:nvPr/>
        </p:nvSpPr>
        <p:spPr>
          <a:xfrm>
            <a:off x="800100" y="2755623"/>
            <a:ext cx="1038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Záměr autora: </a:t>
            </a:r>
            <a:r>
              <a:rPr lang="cs-CZ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informovat a zároveň ovlivnit mínění lidí – propagovat firmu a její novou expozici.</a:t>
            </a:r>
          </a:p>
          <a:p>
            <a:pPr marL="114300" lvl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Je to: </a:t>
            </a:r>
            <a:r>
              <a:rPr lang="cs-CZ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PR článek</a:t>
            </a:r>
          </a:p>
        </p:txBody>
      </p:sp>
      <p:pic>
        <p:nvPicPr>
          <p:cNvPr id="29" name="Obrázek 28">
            <a:extLst>
              <a:ext uri="{FF2B5EF4-FFF2-40B4-BE49-F238E27FC236}">
                <a16:creationId xmlns:a16="http://schemas.microsoft.com/office/drawing/2014/main" id="{90FFA783-7F46-45E4-9082-71D282D9D9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5644"/>
            <a:ext cx="12344400" cy="1368863"/>
          </a:xfrm>
          <a:prstGeom prst="rect">
            <a:avLst/>
          </a:prstGeom>
          <a:effectLst/>
        </p:spPr>
      </p:pic>
      <p:sp>
        <p:nvSpPr>
          <p:cNvPr id="30" name="Nadpis 1">
            <a:extLst>
              <a:ext uri="{FF2B5EF4-FFF2-40B4-BE49-F238E27FC236}">
                <a16:creationId xmlns:a16="http://schemas.microsoft.com/office/drawing/2014/main" id="{3A4238DE-E041-4076-80B8-648330D07780}"/>
              </a:ext>
            </a:extLst>
          </p:cNvPr>
          <p:cNvSpPr txBox="1">
            <a:spLocks/>
          </p:cNvSpPr>
          <p:nvPr/>
        </p:nvSpPr>
        <p:spPr>
          <a:xfrm>
            <a:off x="965200" y="4212830"/>
            <a:ext cx="10388600" cy="606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6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3. článek </a:t>
            </a:r>
            <a:r>
              <a:rPr lang="en-US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(V</a:t>
            </a:r>
            <a:r>
              <a:rPr lang="cs-CZ" sz="2400" dirty="0" err="1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aše</a:t>
            </a:r>
            <a:r>
              <a:rPr lang="en-US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</a:t>
            </a:r>
            <a:r>
              <a:rPr lang="cs-CZ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obří</a:t>
            </a:r>
            <a:r>
              <a:rPr lang="en-US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</a:t>
            </a:r>
            <a:r>
              <a:rPr lang="cs-CZ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ještěrky</a:t>
            </a:r>
            <a:r>
              <a:rPr lang="en-US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v Jurassic World Evolution)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14ABB9E7-970A-4C56-A097-1A46D24DCEE9}"/>
              </a:ext>
            </a:extLst>
          </p:cNvPr>
          <p:cNvSpPr txBox="1"/>
          <p:nvPr/>
        </p:nvSpPr>
        <p:spPr>
          <a:xfrm>
            <a:off x="800100" y="4781474"/>
            <a:ext cx="1038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Záměr autora: </a:t>
            </a:r>
            <a:r>
              <a:rPr lang="cs-CZ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informovat o nové hře, nabídnout ji a vyzdvihováním jejích kvalit ovlivnit rozhodování čtenáře – přesvědčit jej, aby si hru koupil.</a:t>
            </a:r>
          </a:p>
          <a:p>
            <a:pPr marL="114300" lvl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Je to: </a:t>
            </a:r>
            <a:r>
              <a:rPr lang="cs-CZ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reklama</a:t>
            </a:r>
          </a:p>
        </p:txBody>
      </p:sp>
    </p:spTree>
    <p:extLst>
      <p:ext uri="{BB962C8B-B14F-4D97-AF65-F5344CB8AC3E}">
        <p14:creationId xmlns:p14="http://schemas.microsoft.com/office/powerpoint/2010/main" val="1622570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1355</TotalTime>
  <Words>862</Words>
  <Application>Microsoft Office PowerPoint</Application>
  <PresentationFormat>Širokoúhlá obrazovka</PresentationFormat>
  <Paragraphs>75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Source Code Pro</vt:lpstr>
      <vt:lpstr>Office Theme</vt:lpstr>
      <vt:lpstr>Přesvědčovací techniky 1: Zpravodajství versus reklama a PR článek, skrytá reklama </vt:lpstr>
      <vt:lpstr>Vítejte ve světě online marketingu, kterým vás provede Marek a Markéta </vt:lpstr>
      <vt:lpstr>Nejprve si připomeneme znalosti z prvního pracovního listu:</vt:lpstr>
      <vt:lpstr>Prezentace aplikace PowerPoint</vt:lpstr>
      <vt:lpstr>Prezentace aplikace PowerPoint</vt:lpstr>
      <vt:lpstr>1. Reklama </vt:lpstr>
      <vt:lpstr>2. PR článek</vt:lpstr>
      <vt:lpstr>3. Redaktorský článek </vt:lpstr>
      <vt:lpstr>1. článek (Starým věcem nový život)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Obrázek 1 Instagram, příspěvek na profilu influencera </vt:lpstr>
      <vt:lpstr>Obrázek 2 Instagram, příspěvek na profilu influencera </vt:lpstr>
      <vt:lpstr>Obrázek 3 YouTube - youtuber riderkoo, video ze hry Roblox</vt:lpstr>
      <vt:lpstr>Obrázek 4 odkazy na články na webu Garáž.cz od Seznam.cz</vt:lpstr>
      <vt:lpstr>Obrázek 5 vyhledávač Google - obrázky</vt:lpstr>
      <vt:lpstr>Obrázek 6 vyhledávač Google - vše</vt:lpstr>
      <vt:lpstr>Obrázek 7 YouTube - banner</vt:lpstr>
      <vt:lpstr>Prezentace aplikace PowerPoint</vt:lpstr>
      <vt:lpstr>Těšíme se na příště!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Holi ♠</dc:creator>
  <cp:lastModifiedBy>Jitka Burešová</cp:lastModifiedBy>
  <cp:revision>102</cp:revision>
  <dcterms:created xsi:type="dcterms:W3CDTF">2022-10-12T13:33:50Z</dcterms:created>
  <dcterms:modified xsi:type="dcterms:W3CDTF">2023-07-13T18:12:07Z</dcterms:modified>
</cp:coreProperties>
</file>