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261" r:id="rId3"/>
    <p:sldId id="295" r:id="rId4"/>
    <p:sldId id="270" r:id="rId5"/>
    <p:sldId id="265" r:id="rId6"/>
    <p:sldId id="266" r:id="rId7"/>
    <p:sldId id="296" r:id="rId8"/>
    <p:sldId id="258" r:id="rId9"/>
    <p:sldId id="269" r:id="rId10"/>
    <p:sldId id="291" r:id="rId11"/>
    <p:sldId id="262" r:id="rId12"/>
    <p:sldId id="300" r:id="rId13"/>
    <p:sldId id="301" r:id="rId14"/>
    <p:sldId id="268" r:id="rId15"/>
    <p:sldId id="302" r:id="rId16"/>
    <p:sldId id="304" r:id="rId17"/>
    <p:sldId id="305" r:id="rId18"/>
    <p:sldId id="306" r:id="rId19"/>
    <p:sldId id="308" r:id="rId20"/>
    <p:sldId id="310" r:id="rId21"/>
    <p:sldId id="311" r:id="rId22"/>
    <p:sldId id="294" r:id="rId23"/>
    <p:sldId id="31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2E788B5-E8B3-497A-B36F-2307217D97CB}">
          <p14:sldIdLst>
            <p14:sldId id="256"/>
          </p14:sldIdLst>
        </p14:section>
        <p14:section name="Oddíl bez názvu" id="{AC70E594-CBA5-4E9D-9FC9-AD9993612358}">
          <p14:sldIdLst>
            <p14:sldId id="261"/>
            <p14:sldId id="295"/>
            <p14:sldId id="270"/>
            <p14:sldId id="265"/>
            <p14:sldId id="266"/>
            <p14:sldId id="296"/>
            <p14:sldId id="258"/>
            <p14:sldId id="269"/>
            <p14:sldId id="291"/>
            <p14:sldId id="262"/>
            <p14:sldId id="300"/>
            <p14:sldId id="301"/>
            <p14:sldId id="268"/>
            <p14:sldId id="302"/>
            <p14:sldId id="304"/>
            <p14:sldId id="305"/>
            <p14:sldId id="306"/>
            <p14:sldId id="308"/>
            <p14:sldId id="310"/>
            <p14:sldId id="311"/>
            <p14:sldId id="29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i ♠" initials="H♠" lastIdx="2" clrIdx="0">
    <p:extLst>
      <p:ext uri="{19B8F6BF-5375-455C-9EA6-DF929625EA0E}">
        <p15:presenceInfo xmlns:p15="http://schemas.microsoft.com/office/powerpoint/2012/main" userId="e7dc267b8082ae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2E8"/>
    <a:srgbClr val="FFFFFF"/>
    <a:srgbClr val="6B3C32"/>
    <a:srgbClr val="CCAF88"/>
    <a:srgbClr val="71A7C8"/>
    <a:srgbClr val="AC4711"/>
    <a:srgbClr val="E5F3FC"/>
    <a:srgbClr val="65A4CD"/>
    <a:srgbClr val="FD0000"/>
    <a:srgbClr val="FFE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67B1-65B0-4810-8864-75212859033B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9D481-FA98-4C41-9BF6-F283112EA2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18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02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03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30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84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9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61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0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2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1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6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22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31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5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43.png"/><Relationship Id="rId7" Type="http://schemas.openxmlformats.org/officeDocument/2006/relationships/image" Target="../media/image5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61.jpeg"/><Relationship Id="rId5" Type="http://schemas.openxmlformats.org/officeDocument/2006/relationships/image" Target="../media/image44.png"/><Relationship Id="rId10" Type="http://schemas.openxmlformats.org/officeDocument/2006/relationships/image" Target="../media/image60.jpeg"/><Relationship Id="rId4" Type="http://schemas.microsoft.com/office/2007/relationships/hdphoto" Target="../media/hdphoto1.wdp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gTpmA3CMJM?t=57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5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10" Type="http://schemas.openxmlformats.org/officeDocument/2006/relationships/hyperlink" Target="https://www.youtube.com/watch?v=gAsVVDCt-W0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youtube.com/watch?v=F9_Vz_xVj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eskatelevize.cz/porady/1097429889-cerne-ovce/215452801080202/0/41956-bile-jogurty/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8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 descr="Tričko se souvislou výplní">
            <a:extLst>
              <a:ext uri="{FF2B5EF4-FFF2-40B4-BE49-F238E27FC236}">
                <a16:creationId xmlns:a16="http://schemas.microsoft.com/office/drawing/2014/main" id="{2E02D915-17B9-4863-A0AA-26424EA4D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61168" y="3669146"/>
            <a:ext cx="2105886" cy="210588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B1836B-525C-47BA-B721-F7BD4A118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1664053"/>
            <a:ext cx="10274300" cy="2387600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Přesvědčovací techniky 3</a:t>
            </a:r>
            <a:br>
              <a:rPr lang="cs-CZ" sz="4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cs-CZ" sz="4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Značky</a:t>
            </a:r>
            <a:br>
              <a:rPr lang="cs-CZ" sz="4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b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4000" b="1" dirty="0">
              <a:solidFill>
                <a:schemeClr val="tx2">
                  <a:lumMod val="10000"/>
                </a:schemeClr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2D81C1-EE50-4CD2-A59F-1D55B8114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951"/>
            <a:ext cx="9144000" cy="1655762"/>
          </a:xfrm>
        </p:spPr>
        <p:txBody>
          <a:bodyPr/>
          <a:lstStyle/>
          <a:p>
            <a:r>
              <a:rPr lang="cs-CZ">
                <a:latin typeface="Source Code Pro" panose="020B0509030403020204" pitchFamily="49" charset="0"/>
                <a:ea typeface="Source Code Pro" panose="020B0509030403020204" pitchFamily="49" charset="0"/>
              </a:rPr>
              <a:t>Pracovní list 4</a:t>
            </a:r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6" name="Grafický objekt 5" descr="Srdce se souvislou výplní">
            <a:extLst>
              <a:ext uri="{FF2B5EF4-FFF2-40B4-BE49-F238E27FC236}">
                <a16:creationId xmlns:a16="http://schemas.microsoft.com/office/drawing/2014/main" id="{FB6E3A30-F607-4FF9-A100-C50E4A0D5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14884" y="4306839"/>
            <a:ext cx="542570" cy="542570"/>
          </a:xfrm>
          <a:prstGeom prst="rect">
            <a:avLst/>
          </a:prstGeom>
        </p:spPr>
      </p:pic>
      <p:pic>
        <p:nvPicPr>
          <p:cNvPr id="10" name="Grafický objekt 9" descr="Hamburger s nápojem se souvislou výplní">
            <a:extLst>
              <a:ext uri="{FF2B5EF4-FFF2-40B4-BE49-F238E27FC236}">
                <a16:creationId xmlns:a16="http://schemas.microsoft.com/office/drawing/2014/main" id="{C83A4380-DE5A-4806-BECC-254764F117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80811" y="3758770"/>
            <a:ext cx="2105886" cy="2105886"/>
          </a:xfrm>
          <a:prstGeom prst="rect">
            <a:avLst/>
          </a:prstGeom>
        </p:spPr>
      </p:pic>
      <p:pic>
        <p:nvPicPr>
          <p:cNvPr id="11" name="Grafický objekt 10" descr="Srdce se souvislou výplní">
            <a:extLst>
              <a:ext uri="{FF2B5EF4-FFF2-40B4-BE49-F238E27FC236}">
                <a16:creationId xmlns:a16="http://schemas.microsoft.com/office/drawing/2014/main" id="{7B06D94C-68A5-46E4-AC50-22E9A7F490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996399" y="4440384"/>
            <a:ext cx="460953" cy="4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304766"/>
            <a:ext cx="11455400" cy="4178300"/>
          </a:xfrm>
          <a:prstGeom prst="rect">
            <a:avLst/>
          </a:prstGeom>
          <a:effectLst/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7631FB29-0AC4-4F99-A806-82728E6AC035}"/>
              </a:ext>
            </a:extLst>
          </p:cNvPr>
          <p:cNvSpPr/>
          <p:nvPr/>
        </p:nvSpPr>
        <p:spPr>
          <a:xfrm>
            <a:off x="912445" y="708862"/>
            <a:ext cx="3563820" cy="2641166"/>
          </a:xfrm>
          <a:custGeom>
            <a:avLst/>
            <a:gdLst>
              <a:gd name="connsiteX0" fmla="*/ 0 w 3563820"/>
              <a:gd name="connsiteY0" fmla="*/ 1320583 h 2641166"/>
              <a:gd name="connsiteX1" fmla="*/ 1781910 w 3563820"/>
              <a:gd name="connsiteY1" fmla="*/ 0 h 2641166"/>
              <a:gd name="connsiteX2" fmla="*/ 3563820 w 3563820"/>
              <a:gd name="connsiteY2" fmla="*/ 1320583 h 2641166"/>
              <a:gd name="connsiteX3" fmla="*/ 1781910 w 3563820"/>
              <a:gd name="connsiteY3" fmla="*/ 2641166 h 2641166"/>
              <a:gd name="connsiteX4" fmla="*/ 0 w 3563820"/>
              <a:gd name="connsiteY4" fmla="*/ 1320583 h 264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820" h="2641166" fill="none" extrusionOk="0">
                <a:moveTo>
                  <a:pt x="0" y="1320583"/>
                </a:moveTo>
                <a:cubicBezTo>
                  <a:pt x="-32852" y="597829"/>
                  <a:pt x="772775" y="-45883"/>
                  <a:pt x="1781910" y="0"/>
                </a:cubicBezTo>
                <a:cubicBezTo>
                  <a:pt x="2823839" y="-21876"/>
                  <a:pt x="3565114" y="489402"/>
                  <a:pt x="3563820" y="1320583"/>
                </a:cubicBezTo>
                <a:cubicBezTo>
                  <a:pt x="3557151" y="2017038"/>
                  <a:pt x="2816714" y="2662981"/>
                  <a:pt x="1781910" y="2641166"/>
                </a:cubicBezTo>
                <a:cubicBezTo>
                  <a:pt x="836155" y="2710960"/>
                  <a:pt x="9022" y="2047906"/>
                  <a:pt x="0" y="1320583"/>
                </a:cubicBezTo>
                <a:close/>
              </a:path>
              <a:path w="3563820" h="2641166" stroke="0" extrusionOk="0">
                <a:moveTo>
                  <a:pt x="0" y="1320583"/>
                </a:moveTo>
                <a:cubicBezTo>
                  <a:pt x="-2799" y="607944"/>
                  <a:pt x="641166" y="65407"/>
                  <a:pt x="1781910" y="0"/>
                </a:cubicBezTo>
                <a:cubicBezTo>
                  <a:pt x="2733296" y="131407"/>
                  <a:pt x="3568369" y="563029"/>
                  <a:pt x="3563820" y="1320583"/>
                </a:cubicBezTo>
                <a:cubicBezTo>
                  <a:pt x="3588028" y="2183664"/>
                  <a:pt x="2685355" y="2671550"/>
                  <a:pt x="1781910" y="2641166"/>
                </a:cubicBezTo>
                <a:cubicBezTo>
                  <a:pt x="888764" y="2621045"/>
                  <a:pt x="2179" y="1980771"/>
                  <a:pt x="0" y="1320583"/>
                </a:cubicBezTo>
                <a:close/>
              </a:path>
            </a:pathLst>
          </a:custGeom>
          <a:solidFill>
            <a:srgbClr val="E1E1FF"/>
          </a:solidFill>
          <a:ln w="28575">
            <a:solidFill>
              <a:srgbClr val="693C90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 je to vlastně značka?</a:t>
            </a:r>
            <a:endParaRPr lang="cs-CZ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2095500" y="3541369"/>
            <a:ext cx="8811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Označení výrobku, pomocí něhož rozeznáme určité výrobky.</a:t>
            </a: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Značku představuje logo, které je umístěno na výrobku nebo v reklamě.</a:t>
            </a: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 obrázku vidíme rozdíl mezi neznačkovým jogurtem a jogurty různých značek.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F00EC0D-E91A-4FFA-B50E-53366729F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94" y="634836"/>
            <a:ext cx="2832054" cy="188429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6EF707-7BBD-45BB-B082-3DC3D327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32" y="691868"/>
            <a:ext cx="2699694" cy="186574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pojnice: zakřivená 32">
            <a:extLst>
              <a:ext uri="{FF2B5EF4-FFF2-40B4-BE49-F238E27FC236}">
                <a16:creationId xmlns:a16="http://schemas.microsoft.com/office/drawing/2014/main" id="{521173A5-16DB-4B5E-BCD4-FAE8B00E52BA}"/>
              </a:ext>
            </a:extLst>
          </p:cNvPr>
          <p:cNvCxnSpPr>
            <a:cxnSpLocks/>
          </p:cNvCxnSpPr>
          <p:nvPr/>
        </p:nvCxnSpPr>
        <p:spPr>
          <a:xfrm>
            <a:off x="4132736" y="2304482"/>
            <a:ext cx="687056" cy="977737"/>
          </a:xfrm>
          <a:prstGeom prst="curvedConnector2">
            <a:avLst/>
          </a:prstGeom>
          <a:ln w="38100">
            <a:solidFill>
              <a:srgbClr val="693D9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pojnice: zakřivená 33">
            <a:extLst>
              <a:ext uri="{FF2B5EF4-FFF2-40B4-BE49-F238E27FC236}">
                <a16:creationId xmlns:a16="http://schemas.microsoft.com/office/drawing/2014/main" id="{149A8702-90FC-44E7-B4A0-5C6738899F70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53769" y="1464651"/>
            <a:ext cx="191341" cy="638529"/>
          </a:xfrm>
          <a:prstGeom prst="curvedConnector2">
            <a:avLst/>
          </a:prstGeom>
          <a:ln w="38100">
            <a:solidFill>
              <a:srgbClr val="693D9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0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DFA975C-9F5D-4FB1-8E00-82B347B73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Co značky přinášejí nám zákazníkům?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313180"/>
            <a:ext cx="7632700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77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B89F7E4-0ECF-4207-8F7C-472D416093C6}"/>
              </a:ext>
            </a:extLst>
          </p:cNvPr>
          <p:cNvSpPr txBox="1"/>
          <p:nvPr/>
        </p:nvSpPr>
        <p:spPr>
          <a:xfrm>
            <a:off x="901700" y="1690688"/>
            <a:ext cx="10388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Lépe se orientujeme mezi mnoha výrobky.</a:t>
            </a:r>
          </a:p>
          <a:p>
            <a:pPr marL="45720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Důvěřujeme výrobku, který je označen známou značkou.</a:t>
            </a:r>
          </a:p>
          <a:p>
            <a:pPr marL="45720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Značku známe a víme, jak je výrobek kvalitní.</a:t>
            </a:r>
          </a:p>
          <a:p>
            <a:pPr marL="45720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Jsme rádi, že jsme si koupili naši oblíbenou značku.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4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DFA975C-9F5D-4FB1-8E00-82B347B73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Při nákupu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 flipV="1">
            <a:off x="965200" y="1267461"/>
            <a:ext cx="2216150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B89F7E4-0ECF-4207-8F7C-472D416093C6}"/>
              </a:ext>
            </a:extLst>
          </p:cNvPr>
          <p:cNvSpPr txBox="1"/>
          <p:nvPr/>
        </p:nvSpPr>
        <p:spPr>
          <a:xfrm>
            <a:off x="901700" y="1690688"/>
            <a:ext cx="10388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Nemusím nad nákupem přemýšlet, vyberu si značku, kterou znám a mám ji rád/a.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Rozeznám mezi sebou výrobky různých výrobců.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Předem mám představu, kolik bude výrobek stát.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Vím, že mi bude výrobek chutnat, případně vím, jak bude kvalitní (jak mi dlouho vydrží, jaké má funkce, …).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7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DFA975C-9F5D-4FB1-8E00-82B347B73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Značka a výrobce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 flipV="1">
            <a:off x="965199" y="1267460"/>
            <a:ext cx="3444875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B89F7E4-0ECF-4207-8F7C-472D416093C6}"/>
              </a:ext>
            </a:extLst>
          </p:cNvPr>
          <p:cNvSpPr txBox="1"/>
          <p:nvPr/>
        </p:nvSpPr>
        <p:spPr>
          <a:xfrm>
            <a:off x="901700" y="1690688"/>
            <a:ext cx="10388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Výrobci vědí že: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Známé značky kupujeme častěji a myslíme si o nich, že jsou kvalitní/chutnější/prostě nejlepší.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Pokud je značka opravdu populární, mohou výrobci stanovit vyšší cenu výrobku.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50"/>
            <a:ext cx="12306300" cy="3968750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6907" y="85033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10391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Úkol č. 3: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Zkoumáme výrobky</a:t>
            </a:r>
          </a:p>
          <a:p>
            <a:pPr algn="ctr"/>
            <a:endParaRPr lang="cs-CZ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U každého výrobku zjistěte údaje, které jsou na výrobku uvedeny. Zapište údaje do tabulky.</a:t>
            </a:r>
            <a:endParaRPr lang="cs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1" name="Google Shape;101;p20">
            <a:extLst>
              <a:ext uri="{FF2B5EF4-FFF2-40B4-BE49-F238E27FC236}">
                <a16:creationId xmlns:a16="http://schemas.microsoft.com/office/drawing/2014/main" id="{C12A5492-3297-4A11-B5E5-28B4748073F5}"/>
              </a:ext>
            </a:extLst>
          </p:cNvPr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2581" y="3466303"/>
            <a:ext cx="8301138" cy="270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cký objekt 11">
            <a:extLst>
              <a:ext uri="{FF2B5EF4-FFF2-40B4-BE49-F238E27FC236}">
                <a16:creationId xmlns:a16="http://schemas.microsoft.com/office/drawing/2014/main" id="{741690D6-F98B-4847-ACEC-5B4B443F9C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7182" y="850331"/>
            <a:ext cx="699725" cy="6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577687"/>
            <a:ext cx="12083845" cy="1079213"/>
          </a:xfrm>
          <a:prstGeom prst="rect">
            <a:avLst/>
          </a:prstGeom>
          <a:effectLst/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87FD43BD-FAF6-4314-85BA-1B0C49978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949821" y="678061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918236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 Diskutujte ve třídě: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C92A9B4-19BD-4B66-A7C5-622CCCBEE3F3}"/>
              </a:ext>
            </a:extLst>
          </p:cNvPr>
          <p:cNvSpPr txBox="1"/>
          <p:nvPr/>
        </p:nvSpPr>
        <p:spPr>
          <a:xfrm>
            <a:off x="901700" y="1690688"/>
            <a:ext cx="10388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 obchodě nalezneme podobné výrobky, které mají ale rozdílnou cenu a kvalitu - stejně tomu je u našich 3 vzorků.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Oblíbená značka nemusí být vždy zárukou nejvyšší kvality.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Neměli bychom se nechat ovlivňovat pouze značkou, ale přečíst si údaje o výrobku.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Pokud si ověříme kvalitu značky, můžeme ji bez problémů kupovat.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2" name="Grafický objekt 24">
            <a:extLst>
              <a:ext uri="{FF2B5EF4-FFF2-40B4-BE49-F238E27FC236}">
                <a16:creationId xmlns:a16="http://schemas.microsoft.com/office/drawing/2014/main" id="{041FD0FC-0363-0AA5-4DDB-F737F72634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9033" y="689393"/>
            <a:ext cx="769696" cy="7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5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5"/>
            <a:ext cx="12306300" cy="2628900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6907" y="85033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10391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Úkol č. 4: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 kterou značku si vzpomenete jako první? Dokážete říct, proč se vám vybavila zrovna tato značka?</a:t>
            </a:r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3" name="Grafický objekt 11">
            <a:extLst>
              <a:ext uri="{FF2B5EF4-FFF2-40B4-BE49-F238E27FC236}">
                <a16:creationId xmlns:a16="http://schemas.microsoft.com/office/drawing/2014/main" id="{741690D6-F98B-4847-ACEC-5B4B443F9C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082" y="850331"/>
            <a:ext cx="699724" cy="69068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DE7EFA00-A83C-4F94-93C0-0E0D2F929F17}"/>
              </a:ext>
            </a:extLst>
          </p:cNvPr>
          <p:cNvSpPr/>
          <p:nvPr/>
        </p:nvSpPr>
        <p:spPr>
          <a:xfrm>
            <a:off x="4186181" y="4255812"/>
            <a:ext cx="1961451" cy="1856632"/>
          </a:xfrm>
          <a:custGeom>
            <a:avLst/>
            <a:gdLst>
              <a:gd name="connsiteX0" fmla="*/ 0 w 1961451"/>
              <a:gd name="connsiteY0" fmla="*/ 928316 h 1856632"/>
              <a:gd name="connsiteX1" fmla="*/ 980726 w 1961451"/>
              <a:gd name="connsiteY1" fmla="*/ 0 h 1856632"/>
              <a:gd name="connsiteX2" fmla="*/ 1961452 w 1961451"/>
              <a:gd name="connsiteY2" fmla="*/ 928316 h 1856632"/>
              <a:gd name="connsiteX3" fmla="*/ 980726 w 1961451"/>
              <a:gd name="connsiteY3" fmla="*/ 1856632 h 1856632"/>
              <a:gd name="connsiteX4" fmla="*/ 0 w 1961451"/>
              <a:gd name="connsiteY4" fmla="*/ 928316 h 185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451" h="1856632" fill="none" extrusionOk="0">
                <a:moveTo>
                  <a:pt x="0" y="928316"/>
                </a:moveTo>
                <a:cubicBezTo>
                  <a:pt x="82767" y="484789"/>
                  <a:pt x="418593" y="-25699"/>
                  <a:pt x="980726" y="0"/>
                </a:cubicBezTo>
                <a:cubicBezTo>
                  <a:pt x="1489815" y="2044"/>
                  <a:pt x="1937639" y="511850"/>
                  <a:pt x="1961452" y="928316"/>
                </a:cubicBezTo>
                <a:cubicBezTo>
                  <a:pt x="1961791" y="1339884"/>
                  <a:pt x="1436162" y="1886133"/>
                  <a:pt x="980726" y="1856632"/>
                </a:cubicBezTo>
                <a:cubicBezTo>
                  <a:pt x="391686" y="1795301"/>
                  <a:pt x="66887" y="1403496"/>
                  <a:pt x="0" y="928316"/>
                </a:cubicBezTo>
                <a:close/>
              </a:path>
              <a:path w="1961451" h="1856632" stroke="0" extrusionOk="0">
                <a:moveTo>
                  <a:pt x="0" y="928316"/>
                </a:moveTo>
                <a:cubicBezTo>
                  <a:pt x="-27437" y="365027"/>
                  <a:pt x="475087" y="-16055"/>
                  <a:pt x="980726" y="0"/>
                </a:cubicBezTo>
                <a:cubicBezTo>
                  <a:pt x="1560531" y="80907"/>
                  <a:pt x="1885738" y="450922"/>
                  <a:pt x="1961452" y="928316"/>
                </a:cubicBezTo>
                <a:cubicBezTo>
                  <a:pt x="1942293" y="1424386"/>
                  <a:pt x="1549543" y="1846531"/>
                  <a:pt x="980726" y="1856632"/>
                </a:cubicBezTo>
                <a:cubicBezTo>
                  <a:pt x="428412" y="1845507"/>
                  <a:pt x="64656" y="1490005"/>
                  <a:pt x="0" y="928316"/>
                </a:cubicBez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AC471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8CF2E9C-2EC4-435F-965F-C76BA165C49E}"/>
              </a:ext>
            </a:extLst>
          </p:cNvPr>
          <p:cNvSpPr/>
          <p:nvPr/>
        </p:nvSpPr>
        <p:spPr>
          <a:xfrm>
            <a:off x="1590610" y="2919157"/>
            <a:ext cx="1885993" cy="1949278"/>
          </a:xfrm>
          <a:custGeom>
            <a:avLst/>
            <a:gdLst>
              <a:gd name="connsiteX0" fmla="*/ 0 w 1885993"/>
              <a:gd name="connsiteY0" fmla="*/ 974639 h 1949278"/>
              <a:gd name="connsiteX1" fmla="*/ 942997 w 1885993"/>
              <a:gd name="connsiteY1" fmla="*/ 0 h 1949278"/>
              <a:gd name="connsiteX2" fmla="*/ 1885994 w 1885993"/>
              <a:gd name="connsiteY2" fmla="*/ 974639 h 1949278"/>
              <a:gd name="connsiteX3" fmla="*/ 942997 w 1885993"/>
              <a:gd name="connsiteY3" fmla="*/ 1949278 h 1949278"/>
              <a:gd name="connsiteX4" fmla="*/ 0 w 1885993"/>
              <a:gd name="connsiteY4" fmla="*/ 974639 h 194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93" h="1949278" fill="none" extrusionOk="0">
                <a:moveTo>
                  <a:pt x="0" y="974639"/>
                </a:moveTo>
                <a:cubicBezTo>
                  <a:pt x="21970" y="415479"/>
                  <a:pt x="468669" y="3067"/>
                  <a:pt x="942997" y="0"/>
                </a:cubicBezTo>
                <a:cubicBezTo>
                  <a:pt x="1508337" y="76127"/>
                  <a:pt x="1820233" y="434948"/>
                  <a:pt x="1885994" y="974639"/>
                </a:cubicBezTo>
                <a:cubicBezTo>
                  <a:pt x="1911276" y="1516583"/>
                  <a:pt x="1448764" y="1942416"/>
                  <a:pt x="942997" y="1949278"/>
                </a:cubicBezTo>
                <a:cubicBezTo>
                  <a:pt x="375730" y="1963143"/>
                  <a:pt x="4974" y="1506174"/>
                  <a:pt x="0" y="974639"/>
                </a:cubicBezTo>
                <a:close/>
              </a:path>
              <a:path w="1885993" h="1949278" stroke="0" extrusionOk="0">
                <a:moveTo>
                  <a:pt x="0" y="974639"/>
                </a:moveTo>
                <a:cubicBezTo>
                  <a:pt x="-14344" y="461527"/>
                  <a:pt x="405573" y="-6863"/>
                  <a:pt x="942997" y="0"/>
                </a:cubicBezTo>
                <a:cubicBezTo>
                  <a:pt x="1550672" y="-12825"/>
                  <a:pt x="1847599" y="506291"/>
                  <a:pt x="1885994" y="974639"/>
                </a:cubicBezTo>
                <a:cubicBezTo>
                  <a:pt x="1835707" y="1529724"/>
                  <a:pt x="1413332" y="2008956"/>
                  <a:pt x="942997" y="1949278"/>
                </a:cubicBezTo>
                <a:cubicBezTo>
                  <a:pt x="444081" y="1935114"/>
                  <a:pt x="-85360" y="1532497"/>
                  <a:pt x="0" y="974639"/>
                </a:cubicBezTo>
                <a:close/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9A2C5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70AB75FF-0694-4CE2-8FAC-4D6720372741}"/>
              </a:ext>
            </a:extLst>
          </p:cNvPr>
          <p:cNvSpPr/>
          <p:nvPr/>
        </p:nvSpPr>
        <p:spPr>
          <a:xfrm>
            <a:off x="6474617" y="2919157"/>
            <a:ext cx="1885993" cy="1949278"/>
          </a:xfrm>
          <a:custGeom>
            <a:avLst/>
            <a:gdLst>
              <a:gd name="connsiteX0" fmla="*/ 0 w 1885993"/>
              <a:gd name="connsiteY0" fmla="*/ 974639 h 1949278"/>
              <a:gd name="connsiteX1" fmla="*/ 942997 w 1885993"/>
              <a:gd name="connsiteY1" fmla="*/ 0 h 1949278"/>
              <a:gd name="connsiteX2" fmla="*/ 1885994 w 1885993"/>
              <a:gd name="connsiteY2" fmla="*/ 974639 h 1949278"/>
              <a:gd name="connsiteX3" fmla="*/ 942997 w 1885993"/>
              <a:gd name="connsiteY3" fmla="*/ 1949278 h 1949278"/>
              <a:gd name="connsiteX4" fmla="*/ 0 w 1885993"/>
              <a:gd name="connsiteY4" fmla="*/ 974639 h 194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93" h="1949278" fill="none" extrusionOk="0">
                <a:moveTo>
                  <a:pt x="0" y="974639"/>
                </a:moveTo>
                <a:cubicBezTo>
                  <a:pt x="21970" y="415479"/>
                  <a:pt x="468669" y="3067"/>
                  <a:pt x="942997" y="0"/>
                </a:cubicBezTo>
                <a:cubicBezTo>
                  <a:pt x="1508337" y="76127"/>
                  <a:pt x="1820233" y="434948"/>
                  <a:pt x="1885994" y="974639"/>
                </a:cubicBezTo>
                <a:cubicBezTo>
                  <a:pt x="1911276" y="1516583"/>
                  <a:pt x="1448764" y="1942416"/>
                  <a:pt x="942997" y="1949278"/>
                </a:cubicBezTo>
                <a:cubicBezTo>
                  <a:pt x="375730" y="1963143"/>
                  <a:pt x="4974" y="1506174"/>
                  <a:pt x="0" y="974639"/>
                </a:cubicBezTo>
                <a:close/>
              </a:path>
              <a:path w="1885993" h="1949278" stroke="0" extrusionOk="0">
                <a:moveTo>
                  <a:pt x="0" y="974639"/>
                </a:moveTo>
                <a:cubicBezTo>
                  <a:pt x="-14344" y="461527"/>
                  <a:pt x="405573" y="-6863"/>
                  <a:pt x="942997" y="0"/>
                </a:cubicBezTo>
                <a:cubicBezTo>
                  <a:pt x="1550672" y="-12825"/>
                  <a:pt x="1847599" y="506291"/>
                  <a:pt x="1885994" y="974639"/>
                </a:cubicBezTo>
                <a:cubicBezTo>
                  <a:pt x="1835707" y="1529724"/>
                  <a:pt x="1413332" y="2008956"/>
                  <a:pt x="942997" y="1949278"/>
                </a:cubicBezTo>
                <a:cubicBezTo>
                  <a:pt x="444081" y="1935114"/>
                  <a:pt x="-85360" y="1532497"/>
                  <a:pt x="0" y="974639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CAF88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422F4AFB-CCF2-4D19-9157-1E11D070BCBE}"/>
              </a:ext>
            </a:extLst>
          </p:cNvPr>
          <p:cNvSpPr/>
          <p:nvPr/>
        </p:nvSpPr>
        <p:spPr>
          <a:xfrm>
            <a:off x="8924925" y="4163166"/>
            <a:ext cx="1885993" cy="1949278"/>
          </a:xfrm>
          <a:custGeom>
            <a:avLst/>
            <a:gdLst>
              <a:gd name="connsiteX0" fmla="*/ 0 w 1885993"/>
              <a:gd name="connsiteY0" fmla="*/ 974639 h 1949278"/>
              <a:gd name="connsiteX1" fmla="*/ 942997 w 1885993"/>
              <a:gd name="connsiteY1" fmla="*/ 0 h 1949278"/>
              <a:gd name="connsiteX2" fmla="*/ 1885994 w 1885993"/>
              <a:gd name="connsiteY2" fmla="*/ 974639 h 1949278"/>
              <a:gd name="connsiteX3" fmla="*/ 942997 w 1885993"/>
              <a:gd name="connsiteY3" fmla="*/ 1949278 h 1949278"/>
              <a:gd name="connsiteX4" fmla="*/ 0 w 1885993"/>
              <a:gd name="connsiteY4" fmla="*/ 974639 h 194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93" h="1949278" fill="none" extrusionOk="0">
                <a:moveTo>
                  <a:pt x="0" y="974639"/>
                </a:moveTo>
                <a:cubicBezTo>
                  <a:pt x="21970" y="415479"/>
                  <a:pt x="468669" y="3067"/>
                  <a:pt x="942997" y="0"/>
                </a:cubicBezTo>
                <a:cubicBezTo>
                  <a:pt x="1508337" y="76127"/>
                  <a:pt x="1820233" y="434948"/>
                  <a:pt x="1885994" y="974639"/>
                </a:cubicBezTo>
                <a:cubicBezTo>
                  <a:pt x="1911276" y="1516583"/>
                  <a:pt x="1448764" y="1942416"/>
                  <a:pt x="942997" y="1949278"/>
                </a:cubicBezTo>
                <a:cubicBezTo>
                  <a:pt x="375730" y="1963143"/>
                  <a:pt x="4974" y="1506174"/>
                  <a:pt x="0" y="974639"/>
                </a:cubicBezTo>
                <a:close/>
              </a:path>
              <a:path w="1885993" h="1949278" stroke="0" extrusionOk="0">
                <a:moveTo>
                  <a:pt x="0" y="974639"/>
                </a:moveTo>
                <a:cubicBezTo>
                  <a:pt x="-14344" y="461527"/>
                  <a:pt x="405573" y="-6863"/>
                  <a:pt x="942997" y="0"/>
                </a:cubicBezTo>
                <a:cubicBezTo>
                  <a:pt x="1550672" y="-12825"/>
                  <a:pt x="1847599" y="506291"/>
                  <a:pt x="1885994" y="974639"/>
                </a:cubicBezTo>
                <a:cubicBezTo>
                  <a:pt x="1835707" y="1529724"/>
                  <a:pt x="1413332" y="2008956"/>
                  <a:pt x="942997" y="1949278"/>
                </a:cubicBezTo>
                <a:cubicBezTo>
                  <a:pt x="444081" y="1935114"/>
                  <a:pt x="-85360" y="1532497"/>
                  <a:pt x="0" y="974639"/>
                </a:cubicBezTo>
                <a:close/>
              </a:path>
            </a:pathLst>
          </a:cu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E5F3FC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pojnice: zakřivená 14">
            <a:extLst>
              <a:ext uri="{FF2B5EF4-FFF2-40B4-BE49-F238E27FC236}">
                <a16:creationId xmlns:a16="http://schemas.microsoft.com/office/drawing/2014/main" id="{C8D33612-482D-4339-9C91-E4DF73A3D61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81748" y="3179542"/>
            <a:ext cx="222970" cy="676318"/>
          </a:xfrm>
          <a:prstGeom prst="curvedConnector2">
            <a:avLst/>
          </a:prstGeom>
          <a:ln w="38100">
            <a:solidFill>
              <a:srgbClr val="71A7C8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pojnice: zakřivená 15">
            <a:extLst>
              <a:ext uri="{FF2B5EF4-FFF2-40B4-BE49-F238E27FC236}">
                <a16:creationId xmlns:a16="http://schemas.microsoft.com/office/drawing/2014/main" id="{51A317A3-E38C-4605-BEFA-A14C083B727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475281" y="3179542"/>
            <a:ext cx="222970" cy="676318"/>
          </a:xfrm>
          <a:prstGeom prst="curvedConnector2">
            <a:avLst/>
          </a:prstGeom>
          <a:ln w="38100">
            <a:solidFill>
              <a:srgbClr val="6B3C32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DB852D2B-285B-483B-9113-9B69CC5462C7}"/>
              </a:ext>
            </a:extLst>
          </p:cNvPr>
          <p:cNvCxnSpPr>
            <a:cxnSpLocks/>
          </p:cNvCxnSpPr>
          <p:nvPr/>
        </p:nvCxnSpPr>
        <p:spPr>
          <a:xfrm rot="16200000" flipV="1">
            <a:off x="3992482" y="5187644"/>
            <a:ext cx="203359" cy="669841"/>
          </a:xfrm>
          <a:prstGeom prst="curvedConnector4">
            <a:avLst>
              <a:gd name="adj1" fmla="val 112412"/>
              <a:gd name="adj2" fmla="val 71441"/>
            </a:avLst>
          </a:prstGeom>
          <a:ln w="38100">
            <a:solidFill>
              <a:srgbClr val="6B3C32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pojnice: zakřivená 26">
            <a:extLst>
              <a:ext uri="{FF2B5EF4-FFF2-40B4-BE49-F238E27FC236}">
                <a16:creationId xmlns:a16="http://schemas.microsoft.com/office/drawing/2014/main" id="{E35F5823-4447-4E12-AAA2-A75063FDC6D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726407" y="5245312"/>
            <a:ext cx="203359" cy="669841"/>
          </a:xfrm>
          <a:prstGeom prst="curvedConnector4">
            <a:avLst>
              <a:gd name="adj1" fmla="val 112412"/>
              <a:gd name="adj2" fmla="val 71441"/>
            </a:avLst>
          </a:prstGeom>
          <a:ln w="38100">
            <a:solidFill>
              <a:srgbClr val="71A7C8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9CEA11A-5F66-4161-B30C-CD63E4D31507}"/>
              </a:ext>
            </a:extLst>
          </p:cNvPr>
          <p:cNvSpPr txBox="1"/>
          <p:nvPr/>
        </p:nvSpPr>
        <p:spPr>
          <a:xfrm>
            <a:off x="3969188" y="322473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Minerální voda</a:t>
            </a:r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984BC47-72B9-42A7-83EF-6242CA8179A5}"/>
              </a:ext>
            </a:extLst>
          </p:cNvPr>
          <p:cNvSpPr txBox="1"/>
          <p:nvPr/>
        </p:nvSpPr>
        <p:spPr>
          <a:xfrm>
            <a:off x="9077259" y="3224730"/>
            <a:ext cx="128753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Čokoláda</a:t>
            </a:r>
            <a:endParaRPr lang="cs-CZ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F30D6DC-8588-4A1D-8472-D0666559CB84}"/>
              </a:ext>
            </a:extLst>
          </p:cNvPr>
          <p:cNvSpPr txBox="1"/>
          <p:nvPr/>
        </p:nvSpPr>
        <p:spPr>
          <a:xfrm>
            <a:off x="2208121" y="526342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Limonáda</a:t>
            </a:r>
            <a:endParaRPr lang="cs-CZ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7D5C43C9-3244-43A1-8783-BA969ACDAB0C}"/>
              </a:ext>
            </a:extLst>
          </p:cNvPr>
          <p:cNvSpPr txBox="1"/>
          <p:nvPr/>
        </p:nvSpPr>
        <p:spPr>
          <a:xfrm>
            <a:off x="7316192" y="5263422"/>
            <a:ext cx="101181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Jogurt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813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476251"/>
            <a:ext cx="12083845" cy="1180650"/>
          </a:xfrm>
          <a:prstGeom prst="rect">
            <a:avLst/>
          </a:prstGeom>
          <a:effectLst/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87FD43BD-FAF6-4314-85BA-1B0C49978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111746" y="706636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946811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  Diskutujte ve třídě: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18" name="Grafický objekt 24">
            <a:extLst>
              <a:ext uri="{FF2B5EF4-FFF2-40B4-BE49-F238E27FC236}">
                <a16:creationId xmlns:a16="http://schemas.microsoft.com/office/drawing/2014/main" id="{5A93190A-9329-4392-9BCE-743919D00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3728" y="606263"/>
            <a:ext cx="769696" cy="75975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C92A9B4-19BD-4B66-A7C5-622CCCBEE3F3}"/>
              </a:ext>
            </a:extLst>
          </p:cNvPr>
          <p:cNvSpPr txBox="1"/>
          <p:nvPr/>
        </p:nvSpPr>
        <p:spPr>
          <a:xfrm>
            <a:off x="901700" y="1690688"/>
            <a:ext cx="103886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Proč si některé značky tak dobře pamatujeme?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Výrobce umisťuje reklamu se značkou do televize, na internet, prostě všude, abychom si ji zapamatovali.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Čím častěji značku vidíme, tím lépe si ji zapamatujeme.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Dobře se nám pamatuje:</a:t>
            </a:r>
          </a:p>
          <a:p>
            <a:pPr marL="914400" lvl="1" indent="-342900">
              <a:lnSpc>
                <a:spcPct val="150000"/>
              </a:lnSpc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logo</a:t>
            </a:r>
          </a:p>
          <a:p>
            <a:pPr marL="914400" lvl="1" indent="-342900">
              <a:lnSpc>
                <a:spcPct val="150000"/>
              </a:lnSpc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firemní barvy</a:t>
            </a:r>
          </a:p>
          <a:p>
            <a:pPr marL="914400" lvl="1" indent="-342900">
              <a:lnSpc>
                <a:spcPct val="150000"/>
              </a:lnSpc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slogany</a:t>
            </a:r>
          </a:p>
          <a:p>
            <a:pPr marL="914400" lvl="1" indent="-342900">
              <a:lnSpc>
                <a:spcPct val="150000"/>
              </a:lnSpc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popěvky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4"/>
            <a:ext cx="12306300" cy="3000375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6907" y="85033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10391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Úkol č. 5:</a:t>
            </a:r>
          </a:p>
          <a:p>
            <a:pPr algn="ctr"/>
            <a:endParaRPr lang="cs-CZ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Znáš slogany z reklam? Označ </a:t>
            </a: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✓</a:t>
            </a: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každý, který jsi poznal(a) a věděl(a) jsi, kterou značku propaguje. Potom všechny </a:t>
            </a: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✓</a:t>
            </a: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sečti.</a:t>
            </a:r>
          </a:p>
        </p:txBody>
      </p:sp>
      <p:pic>
        <p:nvPicPr>
          <p:cNvPr id="13" name="Grafický objekt 11">
            <a:extLst>
              <a:ext uri="{FF2B5EF4-FFF2-40B4-BE49-F238E27FC236}">
                <a16:creationId xmlns:a16="http://schemas.microsoft.com/office/drawing/2014/main" id="{741690D6-F98B-4847-ACEC-5B4B443F9C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082" y="850331"/>
            <a:ext cx="699724" cy="690684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91908298-7A15-4689-BEC3-44EB947B42CB}"/>
              </a:ext>
            </a:extLst>
          </p:cNvPr>
          <p:cNvSpPr txBox="1"/>
          <p:nvPr/>
        </p:nvSpPr>
        <p:spPr>
          <a:xfrm>
            <a:off x="1222332" y="3212467"/>
            <a:ext cx="6413500" cy="274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ji miluješ, není co řešit.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Více chuti do života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Síla přírodního hořčíku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musíš, tak musíš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b="1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MaXXimum</a:t>
            </a: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muziky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DD7FB53-FFB0-07A2-340C-F177EE185759}"/>
              </a:ext>
            </a:extLst>
          </p:cNvPr>
          <p:cNvSpPr txBox="1"/>
          <p:nvPr/>
        </p:nvSpPr>
        <p:spPr>
          <a:xfrm>
            <a:off x="7121237" y="3212467"/>
            <a:ext cx="229985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rgbClr val="7030A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Kofola  </a:t>
            </a: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</a:t>
            </a:r>
          </a:p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rgbClr val="7030A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Poděbradka</a:t>
            </a:r>
          </a:p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rgbClr val="7030A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Magnesia </a:t>
            </a:r>
          </a:p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 err="1">
                <a:solidFill>
                  <a:srgbClr val="7030A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Fidorka</a:t>
            </a:r>
            <a:endParaRPr lang="cs-CZ" b="1" dirty="0">
              <a:solidFill>
                <a:srgbClr val="7030A0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rgbClr val="7030A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Evropa 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4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4"/>
            <a:ext cx="12306300" cy="3000375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6907" y="85033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10391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Úkol č. 5:</a:t>
            </a:r>
          </a:p>
          <a:p>
            <a:pPr algn="ctr"/>
            <a:endParaRPr lang="cs-CZ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Znáš popěvky z reklam? Označ </a:t>
            </a: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✓</a:t>
            </a: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každý, který jsi poznal(a) a věděl(a) jsi, kterou značku propaguje. Potom všechny </a:t>
            </a: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✓</a:t>
            </a: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sečti.</a:t>
            </a:r>
          </a:p>
        </p:txBody>
      </p:sp>
      <p:pic>
        <p:nvPicPr>
          <p:cNvPr id="13" name="Grafický objekt 11">
            <a:extLst>
              <a:ext uri="{FF2B5EF4-FFF2-40B4-BE49-F238E27FC236}">
                <a16:creationId xmlns:a16="http://schemas.microsoft.com/office/drawing/2014/main" id="{741690D6-F98B-4847-ACEC-5B4B443F9C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082" y="850331"/>
            <a:ext cx="699724" cy="690684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91908298-7A15-4689-BEC3-44EB947B42CB}"/>
              </a:ext>
            </a:extLst>
          </p:cNvPr>
          <p:cNvSpPr txBox="1"/>
          <p:nvPr/>
        </p:nvSpPr>
        <p:spPr>
          <a:xfrm>
            <a:off x="1222331" y="3602992"/>
            <a:ext cx="5273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8"/>
              </a:rPr>
              <a:t>https://youtu.be/tgTpmA3CMJM?t=57</a:t>
            </a:r>
            <a:r>
              <a:rPr lang="cs-CZ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</a:rPr>
              <a:t>                                                    </a:t>
            </a:r>
            <a:endParaRPr lang="cs-CZ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br>
              <a:rPr lang="cs-CZ" b="0" dirty="0">
                <a:effectLst/>
              </a:rPr>
            </a:br>
            <a:r>
              <a:rPr lang="cs-CZ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9"/>
              </a:rPr>
              <a:t>https://www.youtube.com/watch?v=F9_Vz_xVjAU</a:t>
            </a:r>
            <a:endParaRPr lang="cs-CZ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br>
              <a:rPr lang="cs-CZ" b="0" dirty="0">
                <a:effectLst/>
              </a:rPr>
            </a:br>
            <a:r>
              <a:rPr lang="cs-CZ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10"/>
              </a:rPr>
              <a:t>https://www.youtube.com/watch?v=gAsVVDCt-W0</a:t>
            </a:r>
            <a:endParaRPr lang="cs-CZ" b="0" dirty="0">
              <a:effectLst/>
            </a:endParaRPr>
          </a:p>
          <a:p>
            <a:endParaRPr lang="cs-CZ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2E2863B-8491-FBBA-06FE-81A481AC7CF6}"/>
              </a:ext>
            </a:extLst>
          </p:cNvPr>
          <p:cNvSpPr txBox="1"/>
          <p:nvPr/>
        </p:nvSpPr>
        <p:spPr>
          <a:xfrm>
            <a:off x="6775407" y="3428999"/>
            <a:ext cx="3346493" cy="198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T-Mobile</a:t>
            </a:r>
          </a:p>
          <a:p>
            <a:pPr marL="114300" lvl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Coca-Cola</a:t>
            </a:r>
          </a:p>
          <a:p>
            <a:pPr marL="114300" lvl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 err="1">
                <a:solidFill>
                  <a:schemeClr val="accent2">
                    <a:lumMod val="75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Merci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D825525F-2243-448A-9455-C0B2C36C4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0" y="511110"/>
            <a:ext cx="12038990" cy="1886015"/>
          </a:xfrm>
          <a:prstGeom prst="rect">
            <a:avLst/>
          </a:prstGeom>
          <a:effectLst/>
        </p:spPr>
      </p:pic>
      <p:sp>
        <p:nvSpPr>
          <p:cNvPr id="12" name="Nadpis 11">
            <a:extLst>
              <a:ext uri="{FF2B5EF4-FFF2-40B4-BE49-F238E27FC236}">
                <a16:creationId xmlns:a16="http://schemas.microsoft.com/office/drawing/2014/main" id="{79E84ECE-0FCE-4714-B008-35846DED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4363"/>
            <a:ext cx="9144000" cy="1384819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Vítejte ve světě online marketingu, kterým vás provede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cs-CZ" sz="4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Marek a Markéta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8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E9A4D432-EDC9-4507-A33B-5CA2D73F7F1C}"/>
              </a:ext>
            </a:extLst>
          </p:cNvPr>
          <p:cNvSpPr/>
          <p:nvPr/>
        </p:nvSpPr>
        <p:spPr>
          <a:xfrm>
            <a:off x="873843" y="1939533"/>
            <a:ext cx="3354792" cy="3354792"/>
          </a:xfrm>
          <a:custGeom>
            <a:avLst/>
            <a:gdLst>
              <a:gd name="connsiteX0" fmla="*/ 0 w 3354792"/>
              <a:gd name="connsiteY0" fmla="*/ 1677396 h 3354792"/>
              <a:gd name="connsiteX1" fmla="*/ 1677396 w 3354792"/>
              <a:gd name="connsiteY1" fmla="*/ 0 h 3354792"/>
              <a:gd name="connsiteX2" fmla="*/ 3354792 w 3354792"/>
              <a:gd name="connsiteY2" fmla="*/ 1677396 h 3354792"/>
              <a:gd name="connsiteX3" fmla="*/ 1677396 w 3354792"/>
              <a:gd name="connsiteY3" fmla="*/ 3354792 h 3354792"/>
              <a:gd name="connsiteX4" fmla="*/ 0 w 3354792"/>
              <a:gd name="connsiteY4" fmla="*/ 1677396 h 335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792" h="3354792" fill="none" extrusionOk="0">
                <a:moveTo>
                  <a:pt x="0" y="1677396"/>
                </a:moveTo>
                <a:cubicBezTo>
                  <a:pt x="-66159" y="764255"/>
                  <a:pt x="683030" y="-124675"/>
                  <a:pt x="1677396" y="0"/>
                </a:cubicBezTo>
                <a:cubicBezTo>
                  <a:pt x="2703282" y="-37648"/>
                  <a:pt x="3356677" y="602615"/>
                  <a:pt x="3354792" y="1677396"/>
                </a:cubicBezTo>
                <a:cubicBezTo>
                  <a:pt x="3345448" y="2557718"/>
                  <a:pt x="2703906" y="3397881"/>
                  <a:pt x="1677396" y="3354792"/>
                </a:cubicBezTo>
                <a:cubicBezTo>
                  <a:pt x="833674" y="3505194"/>
                  <a:pt x="98565" y="2581786"/>
                  <a:pt x="0" y="1677396"/>
                </a:cubicBezTo>
                <a:close/>
              </a:path>
              <a:path w="3354792" h="3354792" stroke="0" extrusionOk="0">
                <a:moveTo>
                  <a:pt x="0" y="1677396"/>
                </a:moveTo>
                <a:cubicBezTo>
                  <a:pt x="-27720" y="916382"/>
                  <a:pt x="723487" y="11488"/>
                  <a:pt x="1677396" y="0"/>
                </a:cubicBezTo>
                <a:cubicBezTo>
                  <a:pt x="2597128" y="26767"/>
                  <a:pt x="3383261" y="574426"/>
                  <a:pt x="3354792" y="1677396"/>
                </a:cubicBezTo>
                <a:cubicBezTo>
                  <a:pt x="3357356" y="2617962"/>
                  <a:pt x="2576302" y="3365146"/>
                  <a:pt x="1677396" y="3354792"/>
                </a:cubicBezTo>
                <a:cubicBezTo>
                  <a:pt x="904376" y="3320868"/>
                  <a:pt x="1460" y="2557477"/>
                  <a:pt x="0" y="167739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Společně se podíváme na to, jakou plní v marketingu funkci značka.</a:t>
            </a:r>
            <a:endParaRPr lang="cs-CZ" sz="2000" b="1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E07DB3EF-9DBA-43D0-B40D-B7DA8426ED09}"/>
              </a:ext>
            </a:extLst>
          </p:cNvPr>
          <p:cNvSpPr/>
          <p:nvPr/>
        </p:nvSpPr>
        <p:spPr>
          <a:xfrm>
            <a:off x="8659451" y="3287148"/>
            <a:ext cx="2470150" cy="2539344"/>
          </a:xfrm>
          <a:custGeom>
            <a:avLst/>
            <a:gdLst>
              <a:gd name="connsiteX0" fmla="*/ 0 w 2470150"/>
              <a:gd name="connsiteY0" fmla="*/ 1269672 h 2539344"/>
              <a:gd name="connsiteX1" fmla="*/ 1235075 w 2470150"/>
              <a:gd name="connsiteY1" fmla="*/ 0 h 2539344"/>
              <a:gd name="connsiteX2" fmla="*/ 2470150 w 2470150"/>
              <a:gd name="connsiteY2" fmla="*/ 1269672 h 2539344"/>
              <a:gd name="connsiteX3" fmla="*/ 1235075 w 2470150"/>
              <a:gd name="connsiteY3" fmla="*/ 2539344 h 2539344"/>
              <a:gd name="connsiteX4" fmla="*/ 0 w 2470150"/>
              <a:gd name="connsiteY4" fmla="*/ 1269672 h 253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0150" h="2539344" fill="none" extrusionOk="0">
                <a:moveTo>
                  <a:pt x="0" y="1269672"/>
                </a:moveTo>
                <a:cubicBezTo>
                  <a:pt x="-100910" y="588675"/>
                  <a:pt x="531254" y="-39821"/>
                  <a:pt x="1235075" y="0"/>
                </a:cubicBezTo>
                <a:cubicBezTo>
                  <a:pt x="2042889" y="-47569"/>
                  <a:pt x="2471037" y="498632"/>
                  <a:pt x="2470150" y="1269672"/>
                </a:cubicBezTo>
                <a:cubicBezTo>
                  <a:pt x="2447907" y="1861212"/>
                  <a:pt x="2018715" y="2583043"/>
                  <a:pt x="1235075" y="2539344"/>
                </a:cubicBezTo>
                <a:cubicBezTo>
                  <a:pt x="598647" y="2622450"/>
                  <a:pt x="105477" y="1947338"/>
                  <a:pt x="0" y="1269672"/>
                </a:cubicBezTo>
                <a:close/>
              </a:path>
              <a:path w="2470150" h="2539344" stroke="0" extrusionOk="0">
                <a:moveTo>
                  <a:pt x="0" y="1269672"/>
                </a:moveTo>
                <a:cubicBezTo>
                  <a:pt x="-7960" y="615943"/>
                  <a:pt x="472723" y="33508"/>
                  <a:pt x="1235075" y="0"/>
                </a:cubicBezTo>
                <a:cubicBezTo>
                  <a:pt x="1912208" y="19990"/>
                  <a:pt x="2472172" y="555910"/>
                  <a:pt x="2470150" y="1269672"/>
                </a:cubicBezTo>
                <a:cubicBezTo>
                  <a:pt x="2472510" y="1983931"/>
                  <a:pt x="1830292" y="2572070"/>
                  <a:pt x="1235075" y="2539344"/>
                </a:cubicBezTo>
                <a:cubicBezTo>
                  <a:pt x="562891" y="2537148"/>
                  <a:pt x="3954" y="1845421"/>
                  <a:pt x="0" y="126967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Dokáží značky ovlivnit naše nákupní rozhodnutí?</a:t>
            </a:r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38AFA432-EF31-4CF7-AC0F-9D495004B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93C90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94" y="2550380"/>
            <a:ext cx="4199176" cy="553998"/>
          </a:xfrm>
          <a:prstGeom prst="rect">
            <a:avLst/>
          </a:prstGeom>
          <a:effectLst/>
        </p:spPr>
      </p:pic>
      <p:sp>
        <p:nvSpPr>
          <p:cNvPr id="47" name="Obdélník 46">
            <a:extLst>
              <a:ext uri="{FF2B5EF4-FFF2-40B4-BE49-F238E27FC236}">
                <a16:creationId xmlns:a16="http://schemas.microsoft.com/office/drawing/2014/main" id="{2C3498A1-8D96-4D31-BE65-7F5A84E4A4F9}"/>
              </a:ext>
            </a:extLst>
          </p:cNvPr>
          <p:cNvSpPr/>
          <p:nvPr/>
        </p:nvSpPr>
        <p:spPr>
          <a:xfrm>
            <a:off x="5476875" y="2775135"/>
            <a:ext cx="484822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08F5592-DB21-4025-8FD3-D47F195DB5A2}"/>
              </a:ext>
            </a:extLst>
          </p:cNvPr>
          <p:cNvSpPr txBox="1"/>
          <p:nvPr/>
        </p:nvSpPr>
        <p:spPr>
          <a:xfrm>
            <a:off x="7774462" y="2668248"/>
            <a:ext cx="3733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(kteří jsou stejně jako vy rádi online</a:t>
            </a:r>
            <a: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)</a:t>
            </a:r>
            <a:b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400" b="1" dirty="0"/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3AC71043-1977-44B2-8CB4-A223FB557D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51" y="2341687"/>
            <a:ext cx="4112982" cy="39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4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609600"/>
            <a:ext cx="8521700" cy="5803899"/>
          </a:xfrm>
          <a:prstGeom prst="rect">
            <a:avLst/>
          </a:prstGeom>
          <a:effectLst/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A13EBCA-FD95-48B4-8E39-181BEACFDBA8}"/>
              </a:ext>
            </a:extLst>
          </p:cNvPr>
          <p:cNvSpPr txBox="1"/>
          <p:nvPr/>
        </p:nvSpPr>
        <p:spPr>
          <a:xfrm>
            <a:off x="4466696" y="1651511"/>
            <a:ext cx="6612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Slogany a popěvky zajišťují dlouhodobé zapamatování značky výrobku.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Kromě toho značku spojují s hodnotami (láska, rodina, přátelství, pohoda a radost apod.), čímž se upevňuje pozitivní vztah ke značce (jako by nám ty hodnoty daná značka zajišťovala). </a:t>
            </a:r>
          </a:p>
          <a:p>
            <a:pPr algn="ctr"/>
            <a:endParaRPr lang="cs-CZ" sz="20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DC9E3E8-A8D8-458D-9C9A-10F25E009179}"/>
              </a:ext>
            </a:extLst>
          </p:cNvPr>
          <p:cNvSpPr/>
          <p:nvPr/>
        </p:nvSpPr>
        <p:spPr>
          <a:xfrm>
            <a:off x="787400" y="502415"/>
            <a:ext cx="3387196" cy="2995756"/>
          </a:xfrm>
          <a:custGeom>
            <a:avLst/>
            <a:gdLst>
              <a:gd name="connsiteX0" fmla="*/ 0 w 3387196"/>
              <a:gd name="connsiteY0" fmla="*/ 1497878 h 2995756"/>
              <a:gd name="connsiteX1" fmla="*/ 1693598 w 3387196"/>
              <a:gd name="connsiteY1" fmla="*/ 0 h 2995756"/>
              <a:gd name="connsiteX2" fmla="*/ 3387196 w 3387196"/>
              <a:gd name="connsiteY2" fmla="*/ 1497878 h 2995756"/>
              <a:gd name="connsiteX3" fmla="*/ 1693598 w 3387196"/>
              <a:gd name="connsiteY3" fmla="*/ 2995756 h 2995756"/>
              <a:gd name="connsiteX4" fmla="*/ 0 w 3387196"/>
              <a:gd name="connsiteY4" fmla="*/ 1497878 h 299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96" h="2995756" fill="none" extrusionOk="0">
                <a:moveTo>
                  <a:pt x="0" y="1497878"/>
                </a:moveTo>
                <a:cubicBezTo>
                  <a:pt x="-137053" y="698089"/>
                  <a:pt x="738629" y="-35993"/>
                  <a:pt x="1693598" y="0"/>
                </a:cubicBezTo>
                <a:cubicBezTo>
                  <a:pt x="2683966" y="-20821"/>
                  <a:pt x="3387780" y="624615"/>
                  <a:pt x="3387196" y="1497878"/>
                </a:cubicBezTo>
                <a:cubicBezTo>
                  <a:pt x="3360607" y="2194022"/>
                  <a:pt x="2669860" y="3013366"/>
                  <a:pt x="1693598" y="2995756"/>
                </a:cubicBezTo>
                <a:cubicBezTo>
                  <a:pt x="776931" y="3029739"/>
                  <a:pt x="65558" y="2310493"/>
                  <a:pt x="0" y="1497878"/>
                </a:cubicBezTo>
                <a:close/>
              </a:path>
              <a:path w="3387196" h="2995756" stroke="0" extrusionOk="0">
                <a:moveTo>
                  <a:pt x="0" y="1497878"/>
                </a:moveTo>
                <a:cubicBezTo>
                  <a:pt x="-5266" y="702042"/>
                  <a:pt x="699988" y="24331"/>
                  <a:pt x="1693598" y="0"/>
                </a:cubicBezTo>
                <a:cubicBezTo>
                  <a:pt x="2613456" y="62181"/>
                  <a:pt x="3408455" y="538768"/>
                  <a:pt x="3387196" y="1497878"/>
                </a:cubicBezTo>
                <a:cubicBezTo>
                  <a:pt x="3410683" y="2454890"/>
                  <a:pt x="2587997" y="3011178"/>
                  <a:pt x="1693598" y="2995756"/>
                </a:cubicBezTo>
                <a:cubicBezTo>
                  <a:pt x="902281" y="2963900"/>
                  <a:pt x="2949" y="2231560"/>
                  <a:pt x="0" y="1497878"/>
                </a:cubicBezTo>
                <a:close/>
              </a:path>
            </a:pathLst>
          </a:custGeom>
          <a:solidFill>
            <a:srgbClr val="E1E1FF"/>
          </a:solidFill>
          <a:ln w="28575">
            <a:solidFill>
              <a:srgbClr val="693C90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Jaký mají účel </a:t>
            </a: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slogany a popěvky?</a:t>
            </a:r>
          </a:p>
        </p:txBody>
      </p:sp>
      <p:cxnSp>
        <p:nvCxnSpPr>
          <p:cNvPr id="13" name="Spojnice: zakřivená 12">
            <a:extLst>
              <a:ext uri="{FF2B5EF4-FFF2-40B4-BE49-F238E27FC236}">
                <a16:creationId xmlns:a16="http://schemas.microsoft.com/office/drawing/2014/main" id="{CB47585E-FC0A-43BB-B532-2526740F1623}"/>
              </a:ext>
            </a:extLst>
          </p:cNvPr>
          <p:cNvCxnSpPr>
            <a:cxnSpLocks/>
          </p:cNvCxnSpPr>
          <p:nvPr/>
        </p:nvCxnSpPr>
        <p:spPr>
          <a:xfrm>
            <a:off x="4259792" y="1200704"/>
            <a:ext cx="333904" cy="450807"/>
          </a:xfrm>
          <a:prstGeom prst="curvedConnector2">
            <a:avLst/>
          </a:prstGeom>
          <a:ln w="38100">
            <a:solidFill>
              <a:srgbClr val="693C9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878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476251"/>
            <a:ext cx="12083845" cy="1180650"/>
          </a:xfrm>
          <a:prstGeom prst="rect">
            <a:avLst/>
          </a:prstGeom>
          <a:effectLst/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87FD43BD-FAF6-4314-85BA-1B0C49978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111746" y="706636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946811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  Diskutujte ve třídě: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18" name="Grafický objekt 24">
            <a:extLst>
              <a:ext uri="{FF2B5EF4-FFF2-40B4-BE49-F238E27FC236}">
                <a16:creationId xmlns:a16="http://schemas.microsoft.com/office/drawing/2014/main" id="{5A93190A-9329-4392-9BCE-743919D00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3728" y="606263"/>
            <a:ext cx="769696" cy="75975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16DAA7D-F9A7-477B-AA4F-E44915F43BB5}"/>
              </a:ext>
            </a:extLst>
          </p:cNvPr>
          <p:cNvSpPr txBox="1"/>
          <p:nvPr/>
        </p:nvSpPr>
        <p:spPr>
          <a:xfrm>
            <a:off x="927916" y="1706562"/>
            <a:ext cx="11137084" cy="429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Známost značky ovlivňuje, jak moc ji kupujeme. Proto firmy ukazují značku v televizi, na internetu, prostě všude, abychom si ji zapamatovali.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Se známou značkou si spojujeme vysokou kvalitu. O kvalitě nás většinou přesvědčí reklama nebo spojení se známou osobností.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Známá značka nemusí být ta nejlepší.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Důležité je si získat o výrobku informace.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Značka není sama o sobě špatná.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Opravdu kvalitní značky se nemusíme bát kupovat.</a:t>
            </a:r>
          </a:p>
        </p:txBody>
      </p:sp>
    </p:spTree>
    <p:extLst>
      <p:ext uri="{BB962C8B-B14F-4D97-AF65-F5344CB8AC3E}">
        <p14:creationId xmlns:p14="http://schemas.microsoft.com/office/powerpoint/2010/main" val="39057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C21F475B-93C4-4583-93CB-735A52595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23392" y="1412645"/>
            <a:ext cx="7339444" cy="869258"/>
          </a:xfrm>
          <a:prstGeom prst="rect">
            <a:avLst/>
          </a:prstGeom>
          <a:effectLst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9168C5-5E4D-4F25-9A4B-43133985B6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6"/>
          <a:stretch/>
        </p:blipFill>
        <p:spPr>
          <a:xfrm>
            <a:off x="4562763" y="2311131"/>
            <a:ext cx="3066474" cy="22357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B755D48-10EA-4ECB-B853-C93BD0248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4267200"/>
            <a:ext cx="9982200" cy="1182256"/>
          </a:xfrm>
          <a:prstGeom prst="rect">
            <a:avLst/>
          </a:prstGeom>
          <a:effectLst/>
        </p:spPr>
      </p:pic>
      <p:sp>
        <p:nvSpPr>
          <p:cNvPr id="16" name="Nadpis 11">
            <a:extLst>
              <a:ext uri="{FF2B5EF4-FFF2-40B4-BE49-F238E27FC236}">
                <a16:creationId xmlns:a16="http://schemas.microsoft.com/office/drawing/2014/main" id="{8ECA62A8-50EC-411F-B712-5D5EF568D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99708"/>
            <a:ext cx="9144000" cy="516389"/>
          </a:xfrm>
        </p:spPr>
        <p:txBody>
          <a:bodyPr>
            <a:noAutofit/>
          </a:bodyPr>
          <a:lstStyle/>
          <a:p>
            <a:r>
              <a:rPr lang="cs-CZ" sz="3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Těšíme se na příště!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7A141526-ED18-4BA1-8F3A-746ED45F8E59}"/>
              </a:ext>
            </a:extLst>
          </p:cNvPr>
          <p:cNvSpPr txBox="1">
            <a:spLocks/>
          </p:cNvSpPr>
          <p:nvPr/>
        </p:nvSpPr>
        <p:spPr>
          <a:xfrm>
            <a:off x="898814" y="1657487"/>
            <a:ext cx="10388600" cy="440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B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to je pro dnešek vše.</a:t>
            </a:r>
          </a:p>
        </p:txBody>
      </p:sp>
    </p:spTree>
    <p:extLst>
      <p:ext uri="{BB962C8B-B14F-4D97-AF65-F5344CB8AC3E}">
        <p14:creationId xmlns:p14="http://schemas.microsoft.com/office/powerpoint/2010/main" val="2856918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476251"/>
            <a:ext cx="12083845" cy="1180650"/>
          </a:xfrm>
          <a:prstGeom prst="rect">
            <a:avLst/>
          </a:prstGeom>
          <a:effectLst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870611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Použité zdroje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6DAA7D-F9A7-477B-AA4F-E44915F43BB5}"/>
              </a:ext>
            </a:extLst>
          </p:cNvPr>
          <p:cNvSpPr txBox="1"/>
          <p:nvPr/>
        </p:nvSpPr>
        <p:spPr>
          <a:xfrm>
            <a:off x="927916" y="1706562"/>
            <a:ext cx="10502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Česká televize. 2015. Bílé jogurty. Dostupné z: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5"/>
              </a:rPr>
              <a:t>https://www.ceskatelevize.cz/porady/1097429889-cerne-ovce/215452801080202/0/41956-bile-jogurty/</a:t>
            </a:r>
            <a:endParaRPr lang="cs-CZ" sz="1600" b="0" dirty="0">
              <a:effectLst/>
            </a:endParaRPr>
          </a:p>
          <a:p>
            <a:br>
              <a:rPr lang="cs-CZ" dirty="0"/>
            </a:b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AE4A8396-D0CA-4F24-99B7-3B6A7EDD25CD}"/>
              </a:ext>
            </a:extLst>
          </p:cNvPr>
          <p:cNvSpPr/>
          <p:nvPr/>
        </p:nvSpPr>
        <p:spPr>
          <a:xfrm flipV="1">
            <a:off x="965199" y="1267460"/>
            <a:ext cx="3444875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1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4" y="365125"/>
            <a:ext cx="10945091" cy="1410522"/>
          </a:xfrm>
        </p:spPr>
        <p:txBody>
          <a:bodyPr>
            <a:normAutofit/>
          </a:bodyPr>
          <a:lstStyle/>
          <a:p>
            <a:pPr algn="ctr"/>
            <a:r>
              <a:rPr lang="cs-CZ" sz="23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Nejprve si připomeneme znalosti z prvního pracovního listu: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C35B85E-E010-42D6-A461-A5918656B6AE}"/>
              </a:ext>
            </a:extLst>
          </p:cNvPr>
          <p:cNvSpPr/>
          <p:nvPr/>
        </p:nvSpPr>
        <p:spPr>
          <a:xfrm>
            <a:off x="1636778" y="1715762"/>
            <a:ext cx="2528822" cy="1410522"/>
          </a:xfrm>
          <a:custGeom>
            <a:avLst/>
            <a:gdLst>
              <a:gd name="connsiteX0" fmla="*/ 0 w 2528822"/>
              <a:gd name="connsiteY0" fmla="*/ 705261 h 1410522"/>
              <a:gd name="connsiteX1" fmla="*/ 1264411 w 2528822"/>
              <a:gd name="connsiteY1" fmla="*/ 0 h 1410522"/>
              <a:gd name="connsiteX2" fmla="*/ 2528822 w 2528822"/>
              <a:gd name="connsiteY2" fmla="*/ 705261 h 1410522"/>
              <a:gd name="connsiteX3" fmla="*/ 1264411 w 2528822"/>
              <a:gd name="connsiteY3" fmla="*/ 1410522 h 1410522"/>
              <a:gd name="connsiteX4" fmla="*/ 0 w 2528822"/>
              <a:gd name="connsiteY4" fmla="*/ 705261 h 141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822" h="1410522" fill="none" extrusionOk="0">
                <a:moveTo>
                  <a:pt x="0" y="705261"/>
                </a:moveTo>
                <a:cubicBezTo>
                  <a:pt x="79856" y="382492"/>
                  <a:pt x="486443" y="-99889"/>
                  <a:pt x="1264411" y="0"/>
                </a:cubicBezTo>
                <a:cubicBezTo>
                  <a:pt x="1892475" y="4411"/>
                  <a:pt x="2521191" y="346593"/>
                  <a:pt x="2528822" y="705261"/>
                </a:cubicBezTo>
                <a:cubicBezTo>
                  <a:pt x="2528927" y="1063625"/>
                  <a:pt x="1892771" y="1434462"/>
                  <a:pt x="1264411" y="1410522"/>
                </a:cubicBezTo>
                <a:cubicBezTo>
                  <a:pt x="542375" y="1379830"/>
                  <a:pt x="37162" y="1073923"/>
                  <a:pt x="0" y="705261"/>
                </a:cubicBezTo>
                <a:close/>
              </a:path>
              <a:path w="2528822" h="1410522" stroke="0" extrusionOk="0">
                <a:moveTo>
                  <a:pt x="0" y="705261"/>
                </a:moveTo>
                <a:cubicBezTo>
                  <a:pt x="-8996" y="299167"/>
                  <a:pt x="577446" y="-5061"/>
                  <a:pt x="1264411" y="0"/>
                </a:cubicBezTo>
                <a:cubicBezTo>
                  <a:pt x="1984885" y="46976"/>
                  <a:pt x="2476087" y="340343"/>
                  <a:pt x="2528822" y="705261"/>
                </a:cubicBezTo>
                <a:cubicBezTo>
                  <a:pt x="2473727" y="1046956"/>
                  <a:pt x="2075615" y="1368565"/>
                  <a:pt x="1264411" y="1410522"/>
                </a:cubicBezTo>
                <a:cubicBezTo>
                  <a:pt x="559762" y="1403920"/>
                  <a:pt x="17043" y="1107680"/>
                  <a:pt x="0" y="7052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 je reklama?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61A74C7-218D-460F-95D1-26AB40CABAA3}"/>
              </a:ext>
            </a:extLst>
          </p:cNvPr>
          <p:cNvSpPr/>
          <p:nvPr/>
        </p:nvSpPr>
        <p:spPr>
          <a:xfrm>
            <a:off x="6974051" y="2523196"/>
            <a:ext cx="3213704" cy="1755302"/>
          </a:xfrm>
          <a:custGeom>
            <a:avLst/>
            <a:gdLst>
              <a:gd name="connsiteX0" fmla="*/ 0 w 3213704"/>
              <a:gd name="connsiteY0" fmla="*/ 877651 h 1755302"/>
              <a:gd name="connsiteX1" fmla="*/ 1606852 w 3213704"/>
              <a:gd name="connsiteY1" fmla="*/ 0 h 1755302"/>
              <a:gd name="connsiteX2" fmla="*/ 3213704 w 3213704"/>
              <a:gd name="connsiteY2" fmla="*/ 877651 h 1755302"/>
              <a:gd name="connsiteX3" fmla="*/ 1606852 w 3213704"/>
              <a:gd name="connsiteY3" fmla="*/ 1755302 h 1755302"/>
              <a:gd name="connsiteX4" fmla="*/ 0 w 3213704"/>
              <a:gd name="connsiteY4" fmla="*/ 877651 h 175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704" h="1755302" fill="none" extrusionOk="0">
                <a:moveTo>
                  <a:pt x="0" y="877651"/>
                </a:moveTo>
                <a:cubicBezTo>
                  <a:pt x="-13359" y="387465"/>
                  <a:pt x="694074" y="45785"/>
                  <a:pt x="1606852" y="0"/>
                </a:cubicBezTo>
                <a:cubicBezTo>
                  <a:pt x="2532268" y="43607"/>
                  <a:pt x="3226669" y="406192"/>
                  <a:pt x="3213704" y="877651"/>
                </a:cubicBezTo>
                <a:cubicBezTo>
                  <a:pt x="3105483" y="1329200"/>
                  <a:pt x="2555206" y="1825649"/>
                  <a:pt x="1606852" y="1755302"/>
                </a:cubicBezTo>
                <a:cubicBezTo>
                  <a:pt x="669132" y="1823281"/>
                  <a:pt x="-69178" y="1298910"/>
                  <a:pt x="0" y="877651"/>
                </a:cubicBezTo>
                <a:close/>
              </a:path>
              <a:path w="3213704" h="1755302" stroke="0" extrusionOk="0">
                <a:moveTo>
                  <a:pt x="0" y="877651"/>
                </a:moveTo>
                <a:cubicBezTo>
                  <a:pt x="35431" y="340789"/>
                  <a:pt x="807538" y="138131"/>
                  <a:pt x="1606852" y="0"/>
                </a:cubicBezTo>
                <a:cubicBezTo>
                  <a:pt x="2484993" y="-25885"/>
                  <a:pt x="3257999" y="419433"/>
                  <a:pt x="3213704" y="877651"/>
                </a:cubicBezTo>
                <a:cubicBezTo>
                  <a:pt x="3205982" y="1278104"/>
                  <a:pt x="2478912" y="1762230"/>
                  <a:pt x="1606852" y="1755302"/>
                </a:cubicBezTo>
                <a:cubicBezTo>
                  <a:pt x="703792" y="1680359"/>
                  <a:pt x="38683" y="1418146"/>
                  <a:pt x="0" y="87765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1600"/>
              </a:spcBef>
              <a:buNone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Jaké jsou funkce reklamy?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F4D5488-0BF9-4932-B98C-CFC08EDDF33E}"/>
              </a:ext>
            </a:extLst>
          </p:cNvPr>
          <p:cNvSpPr/>
          <p:nvPr/>
        </p:nvSpPr>
        <p:spPr>
          <a:xfrm>
            <a:off x="2278858" y="4078759"/>
            <a:ext cx="3325091" cy="2007190"/>
          </a:xfrm>
          <a:custGeom>
            <a:avLst/>
            <a:gdLst>
              <a:gd name="connsiteX0" fmla="*/ 0 w 3325091"/>
              <a:gd name="connsiteY0" fmla="*/ 1003595 h 2007190"/>
              <a:gd name="connsiteX1" fmla="*/ 1662546 w 3325091"/>
              <a:gd name="connsiteY1" fmla="*/ 0 h 2007190"/>
              <a:gd name="connsiteX2" fmla="*/ 3325092 w 3325091"/>
              <a:gd name="connsiteY2" fmla="*/ 1003595 h 2007190"/>
              <a:gd name="connsiteX3" fmla="*/ 1662546 w 3325091"/>
              <a:gd name="connsiteY3" fmla="*/ 2007190 h 2007190"/>
              <a:gd name="connsiteX4" fmla="*/ 0 w 3325091"/>
              <a:gd name="connsiteY4" fmla="*/ 1003595 h 200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091" h="2007190" fill="none" extrusionOk="0">
                <a:moveTo>
                  <a:pt x="0" y="1003595"/>
                </a:moveTo>
                <a:cubicBezTo>
                  <a:pt x="117226" y="547291"/>
                  <a:pt x="695969" y="-60669"/>
                  <a:pt x="1662546" y="0"/>
                </a:cubicBezTo>
                <a:cubicBezTo>
                  <a:pt x="2477789" y="6465"/>
                  <a:pt x="3308897" y="514772"/>
                  <a:pt x="3325092" y="1003595"/>
                </a:cubicBezTo>
                <a:cubicBezTo>
                  <a:pt x="3325407" y="1464164"/>
                  <a:pt x="2448111" y="2052580"/>
                  <a:pt x="1662546" y="2007190"/>
                </a:cubicBezTo>
                <a:cubicBezTo>
                  <a:pt x="736141" y="1996572"/>
                  <a:pt x="94340" y="1504953"/>
                  <a:pt x="0" y="1003595"/>
                </a:cubicBezTo>
                <a:close/>
              </a:path>
              <a:path w="3325091" h="2007190" stroke="0" extrusionOk="0">
                <a:moveTo>
                  <a:pt x="0" y="1003595"/>
                </a:moveTo>
                <a:cubicBezTo>
                  <a:pt x="-41705" y="372419"/>
                  <a:pt x="777550" y="-14807"/>
                  <a:pt x="1662546" y="0"/>
                </a:cubicBezTo>
                <a:cubicBezTo>
                  <a:pt x="2607298" y="56291"/>
                  <a:pt x="3264091" y="477766"/>
                  <a:pt x="3325092" y="1003595"/>
                </a:cubicBezTo>
                <a:cubicBezTo>
                  <a:pt x="3248518" y="1491416"/>
                  <a:pt x="2711707" y="1958516"/>
                  <a:pt x="1662546" y="2007190"/>
                </a:cubicBezTo>
                <a:cubicBezTo>
                  <a:pt x="709899" y="1971286"/>
                  <a:pt x="29276" y="1580049"/>
                  <a:pt x="0" y="100359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1600"/>
              </a:spcBef>
              <a:buNone/>
            </a:pPr>
            <a:r>
              <a:rPr lang="pl-PL" sz="2000" b="1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Kde všude na internetu jsme reklamu našli?</a:t>
            </a:r>
          </a:p>
        </p:txBody>
      </p:sp>
      <p:pic>
        <p:nvPicPr>
          <p:cNvPr id="12" name="Grafický objekt 11" descr="Trefa do černého se souvislou výplní">
            <a:extLst>
              <a:ext uri="{FF2B5EF4-FFF2-40B4-BE49-F238E27FC236}">
                <a16:creationId xmlns:a16="http://schemas.microsoft.com/office/drawing/2014/main" id="{C2CEC88D-A316-406D-9C63-C79E2DF242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3723" y="3514465"/>
            <a:ext cx="1528067" cy="1528067"/>
          </a:xfrm>
          <a:prstGeom prst="rect">
            <a:avLst/>
          </a:prstGeom>
        </p:spPr>
      </p:pic>
      <p:pic>
        <p:nvPicPr>
          <p:cNvPr id="14" name="Grafický objekt 13" descr="Peníze se souvislou výplní">
            <a:extLst>
              <a:ext uri="{FF2B5EF4-FFF2-40B4-BE49-F238E27FC236}">
                <a16:creationId xmlns:a16="http://schemas.microsoft.com/office/drawing/2014/main" id="{02877FCF-BC3C-4602-B967-B5F6163420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11308" y="3202051"/>
            <a:ext cx="2152893" cy="2152893"/>
          </a:xfrm>
          <a:prstGeom prst="rect">
            <a:avLst/>
          </a:prstGeom>
        </p:spPr>
      </p:pic>
      <p:pic>
        <p:nvPicPr>
          <p:cNvPr id="16" name="Grafický objekt 15" descr="Nákupní vozík se souvislou výplní">
            <a:extLst>
              <a:ext uri="{FF2B5EF4-FFF2-40B4-BE49-F238E27FC236}">
                <a16:creationId xmlns:a16="http://schemas.microsoft.com/office/drawing/2014/main" id="{55E1446A-FEC1-4064-82FE-18E8335EE5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0942" y="3491875"/>
            <a:ext cx="1943815" cy="1943815"/>
          </a:xfrm>
          <a:prstGeom prst="rect">
            <a:avLst/>
          </a:prstGeom>
        </p:spPr>
      </p:pic>
      <p:pic>
        <p:nvPicPr>
          <p:cNvPr id="27" name="Grafický objekt 26" descr="Mozek v hlavě se souvislou výplní">
            <a:extLst>
              <a:ext uri="{FF2B5EF4-FFF2-40B4-BE49-F238E27FC236}">
                <a16:creationId xmlns:a16="http://schemas.microsoft.com/office/drawing/2014/main" id="{04F5B287-5573-4037-9682-5C13AF58CC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17959" y="1899078"/>
            <a:ext cx="1799789" cy="1799789"/>
          </a:xfrm>
          <a:prstGeom prst="rect">
            <a:avLst/>
          </a:prstGeom>
        </p:spPr>
      </p:pic>
      <p:pic>
        <p:nvPicPr>
          <p:cNvPr id="29" name="Grafický objekt 28" descr="Ruka s ukazováčkem ukazujícím doprava se souvislou výplní">
            <a:extLst>
              <a:ext uri="{FF2B5EF4-FFF2-40B4-BE49-F238E27FC236}">
                <a16:creationId xmlns:a16="http://schemas.microsoft.com/office/drawing/2014/main" id="{45A713A3-D2A4-43FD-AFFF-C05B4CF5AF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28723">
            <a:off x="6665331" y="1661202"/>
            <a:ext cx="914400" cy="914400"/>
          </a:xfrm>
          <a:prstGeom prst="rect">
            <a:avLst/>
          </a:prstGeom>
        </p:spPr>
      </p:pic>
      <p:pic>
        <p:nvPicPr>
          <p:cNvPr id="31" name="Grafický objekt 30" descr="Oči se souvislou výplní">
            <a:extLst>
              <a:ext uri="{FF2B5EF4-FFF2-40B4-BE49-F238E27FC236}">
                <a16:creationId xmlns:a16="http://schemas.microsoft.com/office/drawing/2014/main" id="{F5CBF8F5-AD85-46EC-BB74-C2B5C9B9023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60077" y="5160189"/>
            <a:ext cx="1227976" cy="1227976"/>
          </a:xfrm>
          <a:prstGeom prst="rect">
            <a:avLst/>
          </a:prstGeom>
        </p:spPr>
      </p:pic>
      <p:pic>
        <p:nvPicPr>
          <p:cNvPr id="33" name="Grafický objekt 32" descr="Bublina chatu se souvislou výplní">
            <a:extLst>
              <a:ext uri="{FF2B5EF4-FFF2-40B4-BE49-F238E27FC236}">
                <a16:creationId xmlns:a16="http://schemas.microsoft.com/office/drawing/2014/main" id="{B1A7DF41-8AE2-41E5-94C3-233CB3AB16D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97072" y="1967956"/>
            <a:ext cx="914400" cy="914400"/>
          </a:xfrm>
          <a:prstGeom prst="rect">
            <a:avLst/>
          </a:prstGeom>
        </p:spPr>
      </p:pic>
      <p:pic>
        <p:nvPicPr>
          <p:cNvPr id="35" name="Grafický objekt 34" descr="Chytrý telefon se souvislou výplní">
            <a:extLst>
              <a:ext uri="{FF2B5EF4-FFF2-40B4-BE49-F238E27FC236}">
                <a16:creationId xmlns:a16="http://schemas.microsoft.com/office/drawing/2014/main" id="{40584477-51F0-46D9-8063-DE9953CB211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8143479" y="4796167"/>
            <a:ext cx="1157017" cy="11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6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89100"/>
            <a:ext cx="11061700" cy="4296431"/>
          </a:xfrm>
          <a:prstGeom prst="rect">
            <a:avLst/>
          </a:prstGeom>
          <a:effectLst/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7631FB29-0AC4-4F99-A806-82728E6AC035}"/>
              </a:ext>
            </a:extLst>
          </p:cNvPr>
          <p:cNvSpPr/>
          <p:nvPr/>
        </p:nvSpPr>
        <p:spPr>
          <a:xfrm>
            <a:off x="846822" y="738909"/>
            <a:ext cx="4242413" cy="3771668"/>
          </a:xfrm>
          <a:custGeom>
            <a:avLst/>
            <a:gdLst>
              <a:gd name="connsiteX0" fmla="*/ 0 w 4242413"/>
              <a:gd name="connsiteY0" fmla="*/ 1885834 h 3771668"/>
              <a:gd name="connsiteX1" fmla="*/ 2121207 w 4242413"/>
              <a:gd name="connsiteY1" fmla="*/ 0 h 3771668"/>
              <a:gd name="connsiteX2" fmla="*/ 4242414 w 4242413"/>
              <a:gd name="connsiteY2" fmla="*/ 1885834 h 3771668"/>
              <a:gd name="connsiteX3" fmla="*/ 2121207 w 4242413"/>
              <a:gd name="connsiteY3" fmla="*/ 3771668 h 3771668"/>
              <a:gd name="connsiteX4" fmla="*/ 0 w 4242413"/>
              <a:gd name="connsiteY4" fmla="*/ 1885834 h 377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2413" h="3771668" fill="none" extrusionOk="0">
                <a:moveTo>
                  <a:pt x="0" y="1885834"/>
                </a:moveTo>
                <a:cubicBezTo>
                  <a:pt x="-211604" y="886723"/>
                  <a:pt x="865771" y="-153953"/>
                  <a:pt x="2121207" y="0"/>
                </a:cubicBezTo>
                <a:cubicBezTo>
                  <a:pt x="3312693" y="-7559"/>
                  <a:pt x="4244438" y="684989"/>
                  <a:pt x="4242414" y="1885834"/>
                </a:cubicBezTo>
                <a:cubicBezTo>
                  <a:pt x="4239200" y="2911505"/>
                  <a:pt x="3328154" y="3786920"/>
                  <a:pt x="2121207" y="3771668"/>
                </a:cubicBezTo>
                <a:cubicBezTo>
                  <a:pt x="998817" y="3861024"/>
                  <a:pt x="77258" y="2910099"/>
                  <a:pt x="0" y="1885834"/>
                </a:cubicBezTo>
                <a:close/>
              </a:path>
              <a:path w="4242413" h="3771668" stroke="0" extrusionOk="0">
                <a:moveTo>
                  <a:pt x="0" y="1885834"/>
                </a:moveTo>
                <a:cubicBezTo>
                  <a:pt x="-26801" y="1004215"/>
                  <a:pt x="865107" y="35325"/>
                  <a:pt x="2121207" y="0"/>
                </a:cubicBezTo>
                <a:cubicBezTo>
                  <a:pt x="3248092" y="179130"/>
                  <a:pt x="4257631" y="749935"/>
                  <a:pt x="4242414" y="1885834"/>
                </a:cubicBezTo>
                <a:cubicBezTo>
                  <a:pt x="4276620" y="3116325"/>
                  <a:pt x="3097694" y="3845115"/>
                  <a:pt x="2121207" y="3771668"/>
                </a:cubicBezTo>
                <a:cubicBezTo>
                  <a:pt x="1017638" y="3756641"/>
                  <a:pt x="4651" y="2779776"/>
                  <a:pt x="0" y="188583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4470400" y="3263503"/>
            <a:ext cx="64174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Diskutujte: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Jaké oplatky byste si s sebou vzali na výlet?</a:t>
            </a:r>
          </a:p>
          <a:p>
            <a:endParaRPr lang="cs-CZ" dirty="0"/>
          </a:p>
        </p:txBody>
      </p: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2BCEB76A-74E7-42F7-AC16-E0DE4B005B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46874" y="2939342"/>
            <a:ext cx="253963" cy="566565"/>
          </a:xfrm>
          <a:prstGeom prst="curved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Grafický objekt 24">
            <a:extLst>
              <a:ext uri="{FF2B5EF4-FFF2-40B4-BE49-F238E27FC236}">
                <a16:creationId xmlns:a16="http://schemas.microsoft.com/office/drawing/2014/main" id="{BE1B0FA3-E349-490C-B262-2FDDEC85F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8588" y="2969730"/>
            <a:ext cx="769697" cy="759752"/>
          </a:xfrm>
          <a:prstGeom prst="rect">
            <a:avLst/>
          </a:prstGeom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B5CFECE6-B78D-48EA-9AA1-1C6BBE1D0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530565" y="3049123"/>
            <a:ext cx="759753" cy="759753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DEAC35BA-A7B8-49E2-BE0A-6E998B3A36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50" y="1111394"/>
            <a:ext cx="3962408" cy="30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988CFE4-1ABF-4282-A28B-45081AAE2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834">
            <a:off x="-574541" y="-1212704"/>
            <a:ext cx="9069406" cy="906940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0" y="139700"/>
            <a:ext cx="11899900" cy="481330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257300" y="1375013"/>
            <a:ext cx="7005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Klíčová slova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značka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výrobce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kvalita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vliv na zákazníka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8539" y="-941558"/>
            <a:ext cx="8953500" cy="895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6DA2E03-57D4-4EC5-A999-2569DBA969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56" y="818916"/>
            <a:ext cx="1432954" cy="11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87926"/>
            <a:ext cx="11658600" cy="4507923"/>
          </a:xfrm>
          <a:prstGeom prst="rect">
            <a:avLst/>
          </a:prstGeom>
          <a:effectLst/>
        </p:spPr>
      </p:pic>
      <p:pic>
        <p:nvPicPr>
          <p:cNvPr id="15" name="Grafický objekt 14" descr="Kontrolní seznam se souvislou výplní">
            <a:extLst>
              <a:ext uri="{FF2B5EF4-FFF2-40B4-BE49-F238E27FC236}">
                <a16:creationId xmlns:a16="http://schemas.microsoft.com/office/drawing/2014/main" id="{854F8F10-10C2-4BBC-8A6E-B311C9B0B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4737" y="890374"/>
            <a:ext cx="790260" cy="75975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153377" y="1188892"/>
            <a:ext cx="953309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Úkol č. 1: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Soutěž oplatek</a:t>
            </a:r>
          </a:p>
          <a:p>
            <a:pPr algn="ctr"/>
            <a:endParaRPr lang="cs-CZ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Očísluj vzorky podle toho, jak ti chutnaly. 1 dostane ten, který ti chutnal nejvíc, 3 ten, který ti chutnal nejméně. Pak hlasuj v </a:t>
            </a:r>
            <a:r>
              <a:rPr lang="cs-CZ" sz="2400" b="1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Mentimetru</a:t>
            </a: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8" name="Grafický objekt 24">
            <a:extLst>
              <a:ext uri="{FF2B5EF4-FFF2-40B4-BE49-F238E27FC236}">
                <a16:creationId xmlns:a16="http://schemas.microsoft.com/office/drawing/2014/main" id="{88ABB3C1-5786-4D58-B4AC-1372006C16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421" y="890373"/>
            <a:ext cx="769697" cy="75975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189BFCA-D844-420C-967D-B7AE60F52E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175" y="4155364"/>
            <a:ext cx="9626909" cy="13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0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98739551-9BA4-477B-9F63-A4D0A5048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152401"/>
            <a:ext cx="7721600" cy="6286500"/>
          </a:xfrm>
          <a:prstGeom prst="rect">
            <a:avLst/>
          </a:prstGeom>
          <a:effectLst/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6EB62B5-B0F6-4BA6-9169-884F69002A2F}"/>
              </a:ext>
            </a:extLst>
          </p:cNvPr>
          <p:cNvSpPr txBox="1"/>
          <p:nvPr/>
        </p:nvSpPr>
        <p:spPr>
          <a:xfrm>
            <a:off x="5295900" y="1122946"/>
            <a:ext cx="5956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     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Úkol č. 2: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0" indent="0" algn="ctr">
              <a:buNone/>
            </a:pPr>
            <a:r>
              <a:rPr lang="c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Poraďte Markovi.</a:t>
            </a:r>
          </a:p>
          <a:p>
            <a:pPr marL="0" indent="0" algn="ctr">
              <a:buNone/>
            </a:pPr>
            <a:endParaRPr lang="cs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0" indent="0" algn="ctr">
              <a:buNone/>
            </a:pPr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Podle čeho byste si vybrali mezi podobnými oplatkami? Co je pro vás důležité, když téměř stejnou oplatku nabízí více výrobců?</a:t>
            </a:r>
          </a:p>
          <a:p>
            <a:pPr marL="0" indent="0" algn="ctr">
              <a:buNone/>
            </a:pPr>
            <a:endParaRPr lang="cs-CZ" sz="24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8" name="Grafický objekt 17" descr="Kontrolní seznam se souvislou výplní">
            <a:extLst>
              <a:ext uri="{FF2B5EF4-FFF2-40B4-BE49-F238E27FC236}">
                <a16:creationId xmlns:a16="http://schemas.microsoft.com/office/drawing/2014/main" id="{7109CF07-5792-4EC9-BE2C-2A29507BCD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3657" y="1937822"/>
            <a:ext cx="718418" cy="690685"/>
          </a:xfrm>
          <a:prstGeom prst="rect">
            <a:avLst/>
          </a:prstGeom>
        </p:spPr>
      </p:pic>
      <p:pic>
        <p:nvPicPr>
          <p:cNvPr id="19" name="Grafický objekt 11">
            <a:extLst>
              <a:ext uri="{FF2B5EF4-FFF2-40B4-BE49-F238E27FC236}">
                <a16:creationId xmlns:a16="http://schemas.microsoft.com/office/drawing/2014/main" id="{F50FD769-C951-46E7-9C94-57E48107B1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707" y="1937822"/>
            <a:ext cx="699725" cy="69068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CA6E235-23D8-4FC4-8153-E3A5C49704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68"/>
          <a:stretch/>
        </p:blipFill>
        <p:spPr>
          <a:xfrm>
            <a:off x="-1556622" y="-261477"/>
            <a:ext cx="10484722" cy="653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7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Výrobky si nejčastěji vybíráme podle:</a:t>
            </a:r>
            <a:endParaRPr lang="cs-CZ" sz="24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313180"/>
            <a:ext cx="9105900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800100" y="1652588"/>
            <a:ext cx="103886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ceny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složení/funkčních vlastností = kvalita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umístění v regálu (nejčastěji to, co máme na úrovni očí)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doporučení známých a kamarádů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výrobek máme již vyzkoušený - moje zkušenost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obalu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značky - PROČ?</a:t>
            </a:r>
          </a:p>
        </p:txBody>
      </p:sp>
    </p:spTree>
    <p:extLst>
      <p:ext uri="{BB962C8B-B14F-4D97-AF65-F5344CB8AC3E}">
        <p14:creationId xmlns:p14="http://schemas.microsoft.com/office/powerpoint/2010/main" val="230667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739163"/>
            <a:ext cx="12192000" cy="1188393"/>
          </a:xfrm>
          <a:prstGeom prst="rect">
            <a:avLst/>
          </a:prstGeom>
          <a:effectLst/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7631FB29-0AC4-4F99-A806-82728E6AC035}"/>
              </a:ext>
            </a:extLst>
          </p:cNvPr>
          <p:cNvSpPr/>
          <p:nvPr/>
        </p:nvSpPr>
        <p:spPr>
          <a:xfrm>
            <a:off x="765620" y="1948643"/>
            <a:ext cx="3276540" cy="2815754"/>
          </a:xfrm>
          <a:custGeom>
            <a:avLst/>
            <a:gdLst>
              <a:gd name="connsiteX0" fmla="*/ 0 w 3276540"/>
              <a:gd name="connsiteY0" fmla="*/ 1407877 h 2815754"/>
              <a:gd name="connsiteX1" fmla="*/ 1638270 w 3276540"/>
              <a:gd name="connsiteY1" fmla="*/ 0 h 2815754"/>
              <a:gd name="connsiteX2" fmla="*/ 3276540 w 3276540"/>
              <a:gd name="connsiteY2" fmla="*/ 1407877 h 2815754"/>
              <a:gd name="connsiteX3" fmla="*/ 1638270 w 3276540"/>
              <a:gd name="connsiteY3" fmla="*/ 2815754 h 2815754"/>
              <a:gd name="connsiteX4" fmla="*/ 0 w 3276540"/>
              <a:gd name="connsiteY4" fmla="*/ 1407877 h 281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540" h="2815754" fill="none" extrusionOk="0">
                <a:moveTo>
                  <a:pt x="0" y="1407877"/>
                </a:moveTo>
                <a:cubicBezTo>
                  <a:pt x="-137320" y="657848"/>
                  <a:pt x="711125" y="-41004"/>
                  <a:pt x="1638270" y="0"/>
                </a:cubicBezTo>
                <a:cubicBezTo>
                  <a:pt x="2565289" y="-8411"/>
                  <a:pt x="3276861" y="605046"/>
                  <a:pt x="3276540" y="1407877"/>
                </a:cubicBezTo>
                <a:cubicBezTo>
                  <a:pt x="3243174" y="2020894"/>
                  <a:pt x="2600361" y="2840417"/>
                  <a:pt x="1638270" y="2815754"/>
                </a:cubicBezTo>
                <a:cubicBezTo>
                  <a:pt x="779228" y="2898979"/>
                  <a:pt x="20807" y="2180780"/>
                  <a:pt x="0" y="1407877"/>
                </a:cubicBezTo>
                <a:close/>
              </a:path>
              <a:path w="3276540" h="2815754" stroke="0" extrusionOk="0">
                <a:moveTo>
                  <a:pt x="0" y="1407877"/>
                </a:moveTo>
                <a:cubicBezTo>
                  <a:pt x="-28103" y="797995"/>
                  <a:pt x="707055" y="11034"/>
                  <a:pt x="1638270" y="0"/>
                </a:cubicBezTo>
                <a:cubicBezTo>
                  <a:pt x="2514672" y="113961"/>
                  <a:pt x="3290875" y="541419"/>
                  <a:pt x="3276540" y="1407877"/>
                </a:cubicBezTo>
                <a:cubicBezTo>
                  <a:pt x="3289788" y="2258619"/>
                  <a:pt x="2521863" y="2823738"/>
                  <a:pt x="1638270" y="2815754"/>
                </a:cubicBezTo>
                <a:cubicBezTo>
                  <a:pt x="871851" y="2785149"/>
                  <a:pt x="3043" y="2088860"/>
                  <a:pt x="0" y="140787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pl-PL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Poznali jste svoji </a:t>
            </a:r>
            <a:r>
              <a:rPr lang="pl-PL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oblíbenou </a:t>
            </a:r>
            <a:r>
              <a:rPr lang="pl-PL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značku?</a:t>
            </a:r>
            <a:endParaRPr lang="cs-CZ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5" name="Grafický objekt 14" descr="Kontrolní seznam se souvislou výplní">
            <a:extLst>
              <a:ext uri="{FF2B5EF4-FFF2-40B4-BE49-F238E27FC236}">
                <a16:creationId xmlns:a16="http://schemas.microsoft.com/office/drawing/2014/main" id="{854F8F10-10C2-4BBC-8A6E-B311C9B0B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6236" y="890374"/>
            <a:ext cx="790260" cy="75975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153378" y="1188892"/>
            <a:ext cx="7005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Výsledky ochutnávky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072F341-85DC-47C1-8678-2216D103F83A}"/>
              </a:ext>
            </a:extLst>
          </p:cNvPr>
          <p:cNvSpPr/>
          <p:nvPr/>
        </p:nvSpPr>
        <p:spPr>
          <a:xfrm>
            <a:off x="3041165" y="3245697"/>
            <a:ext cx="3584703" cy="2706989"/>
          </a:xfrm>
          <a:custGeom>
            <a:avLst/>
            <a:gdLst>
              <a:gd name="connsiteX0" fmla="*/ 0 w 3584703"/>
              <a:gd name="connsiteY0" fmla="*/ 1353495 h 2706989"/>
              <a:gd name="connsiteX1" fmla="*/ 1792352 w 3584703"/>
              <a:gd name="connsiteY1" fmla="*/ 0 h 2706989"/>
              <a:gd name="connsiteX2" fmla="*/ 3584704 w 3584703"/>
              <a:gd name="connsiteY2" fmla="*/ 1353495 h 2706989"/>
              <a:gd name="connsiteX3" fmla="*/ 1792352 w 3584703"/>
              <a:gd name="connsiteY3" fmla="*/ 2706990 h 2706989"/>
              <a:gd name="connsiteX4" fmla="*/ 0 w 3584703"/>
              <a:gd name="connsiteY4" fmla="*/ 1353495 h 270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4703" h="2706989" fill="none" extrusionOk="0">
                <a:moveTo>
                  <a:pt x="0" y="1353495"/>
                </a:moveTo>
                <a:cubicBezTo>
                  <a:pt x="-175565" y="641164"/>
                  <a:pt x="765901" y="-67069"/>
                  <a:pt x="1792352" y="0"/>
                </a:cubicBezTo>
                <a:cubicBezTo>
                  <a:pt x="2821551" y="-14876"/>
                  <a:pt x="3585809" y="519000"/>
                  <a:pt x="3584704" y="1353495"/>
                </a:cubicBezTo>
                <a:cubicBezTo>
                  <a:pt x="3573964" y="2048049"/>
                  <a:pt x="2883059" y="2750384"/>
                  <a:pt x="1792352" y="2706990"/>
                </a:cubicBezTo>
                <a:cubicBezTo>
                  <a:pt x="871928" y="2833356"/>
                  <a:pt x="128590" y="2072295"/>
                  <a:pt x="0" y="1353495"/>
                </a:cubicBezTo>
                <a:close/>
              </a:path>
              <a:path w="3584703" h="2706989" stroke="0" extrusionOk="0">
                <a:moveTo>
                  <a:pt x="0" y="1353495"/>
                </a:moveTo>
                <a:cubicBezTo>
                  <a:pt x="-22062" y="737605"/>
                  <a:pt x="771403" y="12971"/>
                  <a:pt x="1792352" y="0"/>
                </a:cubicBezTo>
                <a:cubicBezTo>
                  <a:pt x="2760699" y="86474"/>
                  <a:pt x="3594524" y="545072"/>
                  <a:pt x="3584704" y="1353495"/>
                </a:cubicBezTo>
                <a:cubicBezTo>
                  <a:pt x="3613607" y="2260690"/>
                  <a:pt x="2747823" y="2719952"/>
                  <a:pt x="1792352" y="2706990"/>
                </a:cubicBezTo>
                <a:cubicBezTo>
                  <a:pt x="882355" y="2689320"/>
                  <a:pt x="3747" y="1982109"/>
                  <a:pt x="0" y="135349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Jaká oplatka nejvíce chutnala v </a:t>
            </a: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prvním</a:t>
            </a: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kole?</a:t>
            </a:r>
            <a:endParaRPr lang="cs-CZ" sz="24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0" name="Grafický objekt 24">
            <a:extLst>
              <a:ext uri="{FF2B5EF4-FFF2-40B4-BE49-F238E27FC236}">
                <a16:creationId xmlns:a16="http://schemas.microsoft.com/office/drawing/2014/main" id="{4164D805-85AD-47E4-B6B8-09A41F1AD1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701" y="890373"/>
            <a:ext cx="769697" cy="759752"/>
          </a:xfrm>
          <a:prstGeom prst="rect">
            <a:avLst/>
          </a:prstGeom>
        </p:spPr>
      </p:pic>
      <p:sp>
        <p:nvSpPr>
          <p:cNvPr id="21" name="Ovál 20">
            <a:extLst>
              <a:ext uri="{FF2B5EF4-FFF2-40B4-BE49-F238E27FC236}">
                <a16:creationId xmlns:a16="http://schemas.microsoft.com/office/drawing/2014/main" id="{D854C2DF-B7A1-4E3B-8D4F-7F23EBC0E354}"/>
              </a:ext>
            </a:extLst>
          </p:cNvPr>
          <p:cNvSpPr/>
          <p:nvPr/>
        </p:nvSpPr>
        <p:spPr>
          <a:xfrm>
            <a:off x="7560032" y="3557083"/>
            <a:ext cx="3866348" cy="2561754"/>
          </a:xfrm>
          <a:custGeom>
            <a:avLst/>
            <a:gdLst>
              <a:gd name="connsiteX0" fmla="*/ 0 w 3866348"/>
              <a:gd name="connsiteY0" fmla="*/ 1280877 h 2561754"/>
              <a:gd name="connsiteX1" fmla="*/ 1933174 w 3866348"/>
              <a:gd name="connsiteY1" fmla="*/ 0 h 2561754"/>
              <a:gd name="connsiteX2" fmla="*/ 3866348 w 3866348"/>
              <a:gd name="connsiteY2" fmla="*/ 1280877 h 2561754"/>
              <a:gd name="connsiteX3" fmla="*/ 1933174 w 3866348"/>
              <a:gd name="connsiteY3" fmla="*/ 2561754 h 2561754"/>
              <a:gd name="connsiteX4" fmla="*/ 0 w 3866348"/>
              <a:gd name="connsiteY4" fmla="*/ 1280877 h 256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6348" h="2561754" fill="none" extrusionOk="0">
                <a:moveTo>
                  <a:pt x="0" y="1280877"/>
                </a:moveTo>
                <a:cubicBezTo>
                  <a:pt x="-110048" y="595522"/>
                  <a:pt x="826654" y="-71279"/>
                  <a:pt x="1933174" y="0"/>
                </a:cubicBezTo>
                <a:cubicBezTo>
                  <a:pt x="3126693" y="-47627"/>
                  <a:pt x="3867174" y="508433"/>
                  <a:pt x="3866348" y="1280877"/>
                </a:cubicBezTo>
                <a:cubicBezTo>
                  <a:pt x="3842629" y="1871325"/>
                  <a:pt x="3083341" y="2597265"/>
                  <a:pt x="1933174" y="2561754"/>
                </a:cubicBezTo>
                <a:cubicBezTo>
                  <a:pt x="928049" y="2675520"/>
                  <a:pt x="62045" y="1974431"/>
                  <a:pt x="0" y="1280877"/>
                </a:cubicBezTo>
                <a:close/>
              </a:path>
              <a:path w="3866348" h="2561754" stroke="0" extrusionOk="0">
                <a:moveTo>
                  <a:pt x="0" y="1280877"/>
                </a:moveTo>
                <a:cubicBezTo>
                  <a:pt x="-2345" y="587457"/>
                  <a:pt x="763546" y="42581"/>
                  <a:pt x="1933174" y="0"/>
                </a:cubicBezTo>
                <a:cubicBezTo>
                  <a:pt x="2984018" y="67512"/>
                  <a:pt x="3886373" y="449269"/>
                  <a:pt x="3866348" y="1280877"/>
                </a:cubicBezTo>
                <a:cubicBezTo>
                  <a:pt x="3894170" y="2141994"/>
                  <a:pt x="2865682" y="2612655"/>
                  <a:pt x="1933174" y="2561754"/>
                </a:cubicBezTo>
                <a:cubicBezTo>
                  <a:pt x="995694" y="2532961"/>
                  <a:pt x="1665" y="1935465"/>
                  <a:pt x="0" y="128087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pl-PL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Byl mezi ochutnávkami rozdíl, </a:t>
            </a:r>
            <a:r>
              <a:rPr lang="pl-PL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PROČ?</a:t>
            </a: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C9A543AD-EAF9-46D5-B433-92CCA2A6F9D7}"/>
              </a:ext>
            </a:extLst>
          </p:cNvPr>
          <p:cNvSpPr/>
          <p:nvPr/>
        </p:nvSpPr>
        <p:spPr>
          <a:xfrm>
            <a:off x="5767680" y="1927556"/>
            <a:ext cx="3584703" cy="2706989"/>
          </a:xfrm>
          <a:custGeom>
            <a:avLst/>
            <a:gdLst>
              <a:gd name="connsiteX0" fmla="*/ 0 w 3584703"/>
              <a:gd name="connsiteY0" fmla="*/ 1353495 h 2706989"/>
              <a:gd name="connsiteX1" fmla="*/ 1792352 w 3584703"/>
              <a:gd name="connsiteY1" fmla="*/ 0 h 2706989"/>
              <a:gd name="connsiteX2" fmla="*/ 3584704 w 3584703"/>
              <a:gd name="connsiteY2" fmla="*/ 1353495 h 2706989"/>
              <a:gd name="connsiteX3" fmla="*/ 1792352 w 3584703"/>
              <a:gd name="connsiteY3" fmla="*/ 2706990 h 2706989"/>
              <a:gd name="connsiteX4" fmla="*/ 0 w 3584703"/>
              <a:gd name="connsiteY4" fmla="*/ 1353495 h 270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4703" h="2706989" fill="none" extrusionOk="0">
                <a:moveTo>
                  <a:pt x="0" y="1353495"/>
                </a:moveTo>
                <a:cubicBezTo>
                  <a:pt x="-175565" y="641164"/>
                  <a:pt x="765901" y="-67069"/>
                  <a:pt x="1792352" y="0"/>
                </a:cubicBezTo>
                <a:cubicBezTo>
                  <a:pt x="2821551" y="-14876"/>
                  <a:pt x="3585809" y="519000"/>
                  <a:pt x="3584704" y="1353495"/>
                </a:cubicBezTo>
                <a:cubicBezTo>
                  <a:pt x="3573964" y="2048049"/>
                  <a:pt x="2883059" y="2750384"/>
                  <a:pt x="1792352" y="2706990"/>
                </a:cubicBezTo>
                <a:cubicBezTo>
                  <a:pt x="871928" y="2833356"/>
                  <a:pt x="128590" y="2072295"/>
                  <a:pt x="0" y="1353495"/>
                </a:cubicBezTo>
                <a:close/>
              </a:path>
              <a:path w="3584703" h="2706989" stroke="0" extrusionOk="0">
                <a:moveTo>
                  <a:pt x="0" y="1353495"/>
                </a:moveTo>
                <a:cubicBezTo>
                  <a:pt x="-22062" y="737605"/>
                  <a:pt x="771403" y="12971"/>
                  <a:pt x="1792352" y="0"/>
                </a:cubicBezTo>
                <a:cubicBezTo>
                  <a:pt x="2760699" y="86474"/>
                  <a:pt x="3594524" y="545072"/>
                  <a:pt x="3584704" y="1353495"/>
                </a:cubicBezTo>
                <a:cubicBezTo>
                  <a:pt x="3613607" y="2260690"/>
                  <a:pt x="2747823" y="2719952"/>
                  <a:pt x="1792352" y="2706990"/>
                </a:cubicBezTo>
                <a:cubicBezTo>
                  <a:pt x="882355" y="2689320"/>
                  <a:pt x="3747" y="1982109"/>
                  <a:pt x="0" y="1353495"/>
                </a:cubicBezTo>
                <a:close/>
              </a:path>
            </a:pathLst>
          </a:custGeom>
          <a:solidFill>
            <a:srgbClr val="E1E1FF"/>
          </a:solidFill>
          <a:ln w="28575">
            <a:solidFill>
              <a:srgbClr val="693C90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Jaká oplatka nejvíce chutnala ve </a:t>
            </a: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druhém</a:t>
            </a: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kole?</a:t>
            </a:r>
            <a:endParaRPr lang="cs-CZ" sz="24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5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10309</TotalTime>
  <Words>922</Words>
  <Application>Microsoft Office PowerPoint</Application>
  <PresentationFormat>Širokoúhlá obrazovka</PresentationFormat>
  <Paragraphs>127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Source Code Pro</vt:lpstr>
      <vt:lpstr>Office Theme</vt:lpstr>
      <vt:lpstr>Přesvědčovací techniky 3 Značky  </vt:lpstr>
      <vt:lpstr>Vítejte ve světě online marketingu, kterým vás provede Marek a Markéta </vt:lpstr>
      <vt:lpstr>Nejprve si připomeneme znalosti z prvního pracovního listu:</vt:lpstr>
      <vt:lpstr>Prezentace aplikace PowerPoint</vt:lpstr>
      <vt:lpstr>Prezentace aplikace PowerPoint</vt:lpstr>
      <vt:lpstr>Prezentace aplikace PowerPoint</vt:lpstr>
      <vt:lpstr>Prezentace aplikace PowerPoint</vt:lpstr>
      <vt:lpstr>Výrobky si nejčastěji vybíráme podle:</vt:lpstr>
      <vt:lpstr>Prezentace aplikace PowerPoint</vt:lpstr>
      <vt:lpstr>Prezentace aplikace PowerPoint</vt:lpstr>
      <vt:lpstr>Co značky přinášejí nám zákazníkům?</vt:lpstr>
      <vt:lpstr>Při nákupu</vt:lpstr>
      <vt:lpstr>Značka a výrobce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Těšíme se na příště!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Holi ♠</dc:creator>
  <cp:lastModifiedBy>Jitka Burešová</cp:lastModifiedBy>
  <cp:revision>107</cp:revision>
  <dcterms:created xsi:type="dcterms:W3CDTF">2022-10-12T13:33:50Z</dcterms:created>
  <dcterms:modified xsi:type="dcterms:W3CDTF">2023-07-13T18:16:10Z</dcterms:modified>
</cp:coreProperties>
</file>