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9755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c0a30dcd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c0a30dcd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987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ac0a30dcd6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ac0a30dcd6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10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c0a30dcd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c0a30dcd6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338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ac176e30c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ac176e30c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089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ac176e30ca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ac176e30ca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729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ac176e30ca_2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ac176e30ca_2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36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ac176e30ca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ac176e30ca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017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ac0a30dcd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ac0a30dcd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046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ac0a30dcd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ac0a30dcd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9848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c0a30dcd6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ac0a30dcd6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524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ac0a30dcd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ac0a30dcd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096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ac0a30dcd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ac0a30dcd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8162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c0a30dcd6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c0a30dcd6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2664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ac0a30dcd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ac0a30dcd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071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c0a30dcd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ac0a30dcd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355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ac0a30dcd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ac0a30dcd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9365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ac0a30dcd6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ac0a30dcd6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147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ac0a30dcd6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ac0a30dcd6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191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ac0a30dcd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ac0a30dcd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9232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c0a30dcd6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c0a30dcd6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2825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ac0a30dcd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ac0a30dcd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8026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c176e30c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ac176e30c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683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ac176e30ca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ac176e30ca_2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0222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oplusjednicka.cz/wernher-von-braun-nacisticky-otec-americke-kosmonautiky-1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stoplusjednicka.cz/druzice-co-zmenily-historii-2-sputnik-2-v-nemz-letel-pes-lajka-195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v3-rVThJnN9-rpjZYcaCY7rPa5GhqY8l/view?usp=sharin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tenarskekluby.cz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irena.polakova@novaskolaops.cz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hyperlink" Target="mailto:eva.belinova@novaskolaops.cz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383782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2" name="Google Shape;1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591" y="0"/>
            <a:ext cx="780281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Sněhová koule - Který živý tvor byl ve vesmíru první</a:t>
            </a:r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Rychle si přečtěte článek.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cs"/>
              <a:t>Vypište slova, která vám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utkví v hlavě.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/>
              <a:t>Zapište je na jamboard: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/>
              <a:t>https://jamboard.google.com/d/1nRxPx1AD7wamO99tTIEk4x1Uw2oa5D6s_ETvAyaIDjk/edit?usp=sharing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9" name="Google Shape;1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5675" y="1222325"/>
            <a:ext cx="3427826" cy="242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/>
        </p:nvSpPr>
        <p:spPr>
          <a:xfrm>
            <a:off x="152400" y="152400"/>
            <a:ext cx="7619100" cy="49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2400" b="1" dirty="0">
                <a:latin typeface="Times New Roman"/>
                <a:ea typeface="Times New Roman"/>
                <a:cs typeface="Times New Roman"/>
                <a:sym typeface="Times New Roman"/>
              </a:rPr>
              <a:t>Který živý tvor byl ve vesmíru první?</a:t>
            </a:r>
            <a:endParaRPr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 dirty="0">
                <a:latin typeface="Times New Roman"/>
                <a:ea typeface="Times New Roman"/>
                <a:cs typeface="Times New Roman"/>
                <a:sym typeface="Times New Roman"/>
              </a:rPr>
              <a:t>Již od počátků kosmonautiky bylo jasné, že cílem je dostat na oběžnou dráhu Země a dál člověka. První experimenty však museli podstoupit jiní živí tvorové – pokusná zvířata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 dirty="0">
                <a:latin typeface="Times New Roman"/>
                <a:ea typeface="Times New Roman"/>
                <a:cs typeface="Times New Roman"/>
                <a:sym typeface="Times New Roman"/>
              </a:rPr>
              <a:t>A cesta do vesmíru je otevřená</a:t>
            </a:r>
            <a:r>
              <a:rPr lang="cs" sz="1200" dirty="0" smtClean="0">
                <a:latin typeface="Times New Roman"/>
                <a:ea typeface="Times New Roman"/>
                <a:cs typeface="Times New Roman"/>
                <a:sym typeface="Times New Roman"/>
              </a:rPr>
              <a:t>... 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 dirty="0">
                <a:latin typeface="Times New Roman"/>
                <a:ea typeface="Times New Roman"/>
                <a:cs typeface="Times New Roman"/>
                <a:sym typeface="Times New Roman"/>
              </a:rPr>
              <a:t>Po druhé světové válce testovali Američané </a:t>
            </a:r>
            <a:r>
              <a:rPr lang="cs" sz="1200" b="1" dirty="0">
                <a:latin typeface="Times New Roman"/>
                <a:ea typeface="Times New Roman"/>
                <a:cs typeface="Times New Roman"/>
                <a:sym typeface="Times New Roman"/>
              </a:rPr>
              <a:t>ukořistěné německé balistické střely V-2, výtvor</a:t>
            </a:r>
            <a:r>
              <a:rPr lang="cs" sz="1200" b="1" dirty="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 </a:t>
            </a:r>
            <a:r>
              <a:rPr lang="cs" sz="1200" b="1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Wernhera von Brauna</a:t>
            </a:r>
            <a:r>
              <a:rPr lang="cs" sz="1200" b="1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cs" sz="1200" dirty="0">
                <a:latin typeface="Times New Roman"/>
                <a:ea typeface="Times New Roman"/>
                <a:cs typeface="Times New Roman"/>
                <a:sym typeface="Times New Roman"/>
              </a:rPr>
              <a:t> Když 20. února 1947 odstartovala raketa podvacáté, na palubě se v malém kontejneru nacházely mušky rodu Drosophila – neboli octomilky. Vědci na nich chtěli zkoumat vliv kosmického záření ve velkých výškách.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200" dirty="0">
                <a:latin typeface="Times New Roman"/>
                <a:ea typeface="Times New Roman"/>
                <a:cs typeface="Times New Roman"/>
                <a:sym typeface="Times New Roman"/>
              </a:rPr>
              <a:t>Tři minuty a deset sekund po vzletu dosáhla V-2 hranice 109 km, a </a:t>
            </a:r>
            <a:r>
              <a:rPr lang="cs" sz="1200" b="1" dirty="0">
                <a:latin typeface="Times New Roman"/>
                <a:ea typeface="Times New Roman"/>
                <a:cs typeface="Times New Roman"/>
                <a:sym typeface="Times New Roman"/>
              </a:rPr>
              <a:t>drobný hmyz se tak stal prvním zástupcem pozemské fauny ve vesmíru</a:t>
            </a:r>
            <a:r>
              <a:rPr lang="cs" sz="1200" dirty="0">
                <a:latin typeface="Times New Roman"/>
                <a:ea typeface="Times New Roman"/>
                <a:cs typeface="Times New Roman"/>
                <a:sym typeface="Times New Roman"/>
              </a:rPr>
              <a:t>. Mušky svůj výlet přečkaly: Po padesátiminutovém sestupu na padáku se ukázalo, že jsou v pořádku. Ve 40. letech začali Američané v upravených raketách V-2 vysílat do kosmu malé primáty a pokusy trvaly až do roku </a:t>
            </a:r>
            <a:r>
              <a:rPr lang="cs" sz="1200">
                <a:latin typeface="Times New Roman"/>
                <a:ea typeface="Times New Roman"/>
                <a:cs typeface="Times New Roman"/>
                <a:sym typeface="Times New Roman"/>
              </a:rPr>
              <a:t>1952</a:t>
            </a:r>
            <a:r>
              <a:rPr lang="cs" sz="1200" smtClean="0">
                <a:latin typeface="Times New Roman"/>
                <a:ea typeface="Times New Roman"/>
                <a:cs typeface="Times New Roman"/>
                <a:sym typeface="Times New Roman"/>
              </a:rPr>
              <a:t>.   Odborníci </a:t>
            </a:r>
            <a:r>
              <a:rPr lang="cs" sz="1200" dirty="0">
                <a:latin typeface="Times New Roman"/>
                <a:ea typeface="Times New Roman"/>
                <a:cs typeface="Times New Roman"/>
                <a:sym typeface="Times New Roman"/>
              </a:rPr>
              <a:t>na druhé straně oceánu pracovali s jiným druhem savců. Třetího listopadu 1957, pouhý měsíc po úspěchu sondy Sputnik 1, odstartovala na špici rakety R-7 „dvojka“. </a:t>
            </a:r>
            <a:r>
              <a:rPr lang="cs" sz="1200" b="1" dirty="0">
                <a:latin typeface="Times New Roman"/>
                <a:ea typeface="Times New Roman"/>
                <a:cs typeface="Times New Roman"/>
                <a:sym typeface="Times New Roman"/>
              </a:rPr>
              <a:t>Ve válcové schránce o délce 80 cm a průměru 64 cm byl</a:t>
            </a:r>
            <a:r>
              <a:rPr lang="cs" sz="1200" b="1" dirty="0"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 </a:t>
            </a:r>
            <a:r>
              <a:rPr lang="cs" sz="1200" b="1" u="sng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ve speciálním postroji uchycen pes Lajka</a:t>
            </a:r>
            <a:r>
              <a:rPr lang="cs" sz="1200" b="1" dirty="0">
                <a:latin typeface="Times New Roman"/>
                <a:ea typeface="Times New Roman"/>
                <a:cs typeface="Times New Roman"/>
                <a:sym typeface="Times New Roman"/>
              </a:rPr>
              <a:t> a z družice se na Zem přenášely údaje o jeho stavu a vyhodnocovaly se.</a:t>
            </a:r>
            <a:r>
              <a:rPr lang="cs" sz="1200" dirty="0">
                <a:latin typeface="Times New Roman"/>
                <a:ea typeface="Times New Roman"/>
                <a:cs typeface="Times New Roman"/>
                <a:sym typeface="Times New Roman"/>
              </a:rPr>
              <a:t> Počítalo se s tím, že Lajka bude na oběžné dráze žít asi týden, poté ji mělo usmrtit přerušení dodávky kyslíku. Při startu se však porouchal stabilizátor, takže termoregulační systém nefungoval správně. Teplota v kabině tudíž záhy vystoupala na 40 °C a psík uhynul na následky přehřátí a stresu.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Průvodce učebnicí</a:t>
            </a:r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Průvodce učebnicí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/>
          <p:nvPr/>
        </p:nvSpPr>
        <p:spPr>
          <a:xfrm>
            <a:off x="905100" y="1186000"/>
            <a:ext cx="1810200" cy="5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 b="1"/>
              <a:t>Dílna čtení</a:t>
            </a:r>
            <a:endParaRPr sz="21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400" y="152400"/>
            <a:ext cx="702397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/>
          <p:nvPr/>
        </p:nvSpPr>
        <p:spPr>
          <a:xfrm>
            <a:off x="486875" y="1254675"/>
            <a:ext cx="7940100" cy="17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</a:rPr>
              <a:t>Neříkej, že souhlasíš či nesouhlasíš, nebo se zdrž soudů, dokud nemůžeš říci: „Rozumím.“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i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300" i="1">
                <a:solidFill>
                  <a:schemeClr val="dk1"/>
                </a:solidFill>
              </a:rPr>
              <a:t>       Mortimer J. Adler</a:t>
            </a:r>
            <a:endParaRPr sz="1300" i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</p:txBody>
      </p:sp>
      <p:pic>
        <p:nvPicPr>
          <p:cNvPr id="156" name="Google Shape;1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2950" y="3039900"/>
            <a:ext cx="2509100" cy="185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Kde se můžete seznámit s výsledky projektu?</a:t>
            </a:r>
            <a:endParaRPr/>
          </a:p>
        </p:txBody>
      </p:sp>
      <p:sp>
        <p:nvSpPr>
          <p:cNvPr id="162" name="Google Shape;162;p31"/>
          <p:cNvSpPr txBox="1">
            <a:spLocks noGrp="1"/>
          </p:cNvSpPr>
          <p:nvPr>
            <p:ph type="body" idx="1"/>
          </p:nvPr>
        </p:nvSpPr>
        <p:spPr>
          <a:xfrm>
            <a:off x="311700" y="11868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sz="3100" u="sng">
                <a:solidFill>
                  <a:schemeClr val="hlink"/>
                </a:solidFill>
                <a:hlinkClick r:id="rId3"/>
              </a:rPr>
              <a:t>www.ctenarskekluby.cz</a:t>
            </a:r>
            <a:endParaRPr sz="31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1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sz="3100">
                <a:solidFill>
                  <a:srgbClr val="000000"/>
                </a:solidFill>
              </a:rPr>
              <a:t>FB: Školní čtenářské kluby</a:t>
            </a:r>
            <a:endParaRPr sz="31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3" name="Google Shape;16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8250" y="962600"/>
            <a:ext cx="3228601" cy="36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1125" y="255125"/>
            <a:ext cx="3462576" cy="4573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Zkoumavé čtení</a:t>
            </a:r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E</a:t>
            </a:r>
            <a:r>
              <a:rPr lang="cs" dirty="0">
                <a:solidFill>
                  <a:srgbClr val="000000"/>
                </a:solidFill>
              </a:rPr>
              <a:t>xperiment pro 9 základních škol a jedno osmileté gymnázium na dva školní roky</a:t>
            </a: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600" b="1" dirty="0">
                <a:solidFill>
                  <a:srgbClr val="000000"/>
                </a:solidFill>
              </a:rPr>
              <a:t>O co usilujeme?</a:t>
            </a:r>
            <a:r>
              <a:rPr lang="cs" sz="1600" dirty="0">
                <a:solidFill>
                  <a:srgbClr val="000000"/>
                </a:solidFill>
              </a:rPr>
              <a:t>  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600" dirty="0">
                <a:solidFill>
                  <a:srgbClr val="000000"/>
                </a:solidFill>
              </a:rPr>
              <a:t>Snažíme se posílit čtenářské a pisatelské dovednosti každého ze zapojených žáků.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600" b="1" dirty="0">
                <a:solidFill>
                  <a:srgbClr val="000000"/>
                </a:solidFill>
              </a:rPr>
              <a:t>Jak to děláme?</a:t>
            </a:r>
            <a:r>
              <a:rPr lang="cs" sz="1600" dirty="0">
                <a:solidFill>
                  <a:srgbClr val="000000"/>
                </a:solidFill>
              </a:rPr>
              <a:t> </a:t>
            </a:r>
            <a:r>
              <a:rPr lang="cs" sz="1600" dirty="0" smtClean="0">
                <a:solidFill>
                  <a:srgbClr val="000000"/>
                </a:solidFill>
              </a:rPr>
              <a:t> </a:t>
            </a:r>
            <a:endParaRPr sz="1600" dirty="0" smtClean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600" dirty="0" smtClean="0">
                <a:solidFill>
                  <a:srgbClr val="000000"/>
                </a:solidFill>
              </a:rPr>
              <a:t>Spolu se zapojenými učiteli jsme přesvědčeni (nabýváme přesvědčení), že čtení                   v předmětech je učením, nikoliv ztrátou času.</a:t>
            </a:r>
            <a:endParaRPr sz="1600" dirty="0" smtClean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600" b="1" dirty="0" smtClean="0">
                <a:solidFill>
                  <a:srgbClr val="000000"/>
                </a:solidFill>
              </a:rPr>
              <a:t>Jak </a:t>
            </a:r>
            <a:r>
              <a:rPr lang="cs" sz="1600" b="1" dirty="0">
                <a:solidFill>
                  <a:srgbClr val="000000"/>
                </a:solidFill>
              </a:rPr>
              <a:t>to vypadá v praxi? </a:t>
            </a:r>
            <a:r>
              <a:rPr lang="cs" sz="1600" b="1" dirty="0" smtClean="0">
                <a:solidFill>
                  <a:srgbClr val="000000"/>
                </a:solidFill>
              </a:rPr>
              <a:t> </a:t>
            </a:r>
            <a:r>
              <a:rPr lang="cs" sz="1600" dirty="0" smtClean="0">
                <a:solidFill>
                  <a:srgbClr val="000000"/>
                </a:solidFill>
              </a:rPr>
              <a:t> </a:t>
            </a:r>
            <a:r>
              <a:rPr lang="cs" sz="1600" dirty="0">
                <a:solidFill>
                  <a:srgbClr val="000000"/>
                </a:solidFill>
              </a:rPr>
              <a:t>Zapojení pedagogové odborných předmětů každý týden zařazují některou ze čtenářských aktivit, učitelé českého jazyka jednou týdně zařadí dílnu čtení.</a:t>
            </a: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3800" y="117075"/>
            <a:ext cx="3420745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Děkujeme za pozornost</a:t>
            </a:r>
            <a:endParaRPr/>
          </a:p>
        </p:txBody>
      </p:sp>
      <p:sp>
        <p:nvSpPr>
          <p:cNvPr id="179" name="Google Shape;179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00"/>
                </a:solidFill>
              </a:rPr>
              <a:t>Irena Poláková, </a:t>
            </a:r>
            <a:r>
              <a:rPr lang="cs" u="sng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irena.polakova@novaskolaops.cz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00"/>
                </a:solidFill>
              </a:rPr>
              <a:t>Eva Bělinová, </a:t>
            </a:r>
            <a:r>
              <a:rPr lang="cs" u="sng">
                <a:solidFill>
                  <a:srgbClr val="0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eva.belinova@novaskolaops.cz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000000"/>
                </a:solidFill>
              </a:rPr>
              <a:t>Těšíme se, že se na podzim 2022 uvidíme na burze nápadů zaměřené i na oborové čtení a představíme publikaci zkušeností zapojených pedagogů.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0" name="Google Shape;18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6900" y="530725"/>
            <a:ext cx="1905776" cy="239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Dále pro jistotu ještě jedno zadání, kdyby zbyl čas:</a:t>
            </a:r>
            <a:endParaRPr/>
          </a:p>
        </p:txBody>
      </p:sp>
      <p:sp>
        <p:nvSpPr>
          <p:cNvPr id="186" name="Google Shape;186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62381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833850" y="4133875"/>
            <a:ext cx="7942800" cy="67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>
                <a:solidFill>
                  <a:srgbClr val="000000"/>
                </a:solidFill>
                <a:latin typeface="Georgia"/>
                <a:ea typeface="Georgia"/>
                <a:cs typeface="Georgia"/>
                <a:sym typeface="Georgia"/>
              </a:rPr>
              <a:t>Čtenářská praxe</a:t>
            </a:r>
            <a:endParaRPr sz="3000" b="1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809584" cy="3925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Kde může najít dítě podporu svého čtenářství?</a:t>
            </a:r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283425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lphaUcPeriod"/>
            </a:pPr>
            <a:r>
              <a:rPr lang="cs">
                <a:solidFill>
                  <a:srgbClr val="000000"/>
                </a:solidFill>
              </a:rPr>
              <a:t>Rodina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lphaUcPeriod"/>
            </a:pPr>
            <a:r>
              <a:rPr lang="cs">
                <a:solidFill>
                  <a:srgbClr val="000000"/>
                </a:solidFill>
              </a:rPr>
              <a:t>Volný čas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lphaUcPeriod"/>
            </a:pPr>
            <a:r>
              <a:rPr lang="cs">
                <a:solidFill>
                  <a:srgbClr val="000000"/>
                </a:solidFill>
              </a:rPr>
              <a:t>Škola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00"/>
                </a:solidFill>
              </a:rPr>
              <a:t>Rodina…?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00"/>
                </a:solidFill>
              </a:rPr>
              <a:t>Volný čas → Čtenářské kluby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cs">
                <a:solidFill>
                  <a:srgbClr val="000000"/>
                </a:solidFill>
              </a:rPr>
              <a:t>Škola - dílny čtení, čtení v předmětech → </a:t>
            </a:r>
            <a:r>
              <a:rPr lang="cs" b="1">
                <a:solidFill>
                  <a:srgbClr val="000000"/>
                </a:solidFill>
              </a:rPr>
              <a:t>Zkoumavé čtení (+ Učíme se příběhem)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4575" y="1152475"/>
            <a:ext cx="2590826" cy="261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650" y="258400"/>
            <a:ext cx="756870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Anglosaská tradice</a:t>
            </a:r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00"/>
                </a:solidFill>
              </a:rPr>
              <a:t>Akademické čtení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00"/>
                </a:solidFill>
              </a:rPr>
              <a:t>Propojení čtení a psaní a vyjadřování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 sz="1600">
                <a:solidFill>
                  <a:srgbClr val="000000"/>
                </a:solidFill>
              </a:rPr>
              <a:t>“</a:t>
            </a:r>
            <a:r>
              <a:rPr lang="cs" sz="1600" b="1">
                <a:solidFill>
                  <a:srgbClr val="000000"/>
                </a:solidFill>
              </a:rPr>
              <a:t>Cíl, který čtenář sleduje – ať je to zábava, informace nebo porozumění – určuje způsob, jakým čte.</a:t>
            </a:r>
            <a:r>
              <a:rPr lang="cs" sz="1600">
                <a:solidFill>
                  <a:srgbClr val="000000"/>
                </a:solidFill>
              </a:rPr>
              <a:t>” (Mortimer J. Adler and Charles Van Doren: How to read a book)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600">
                <a:solidFill>
                  <a:srgbClr val="000000"/>
                </a:solidFill>
              </a:rPr>
              <a:t>“Čtení jakožto objevování bez pomoci je učení od nepřítomného učitele.” 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600">
                <a:solidFill>
                  <a:srgbClr val="000000"/>
                </a:solidFill>
              </a:rPr>
              <a:t>(Mortimer J. Adler and Charles Van Doren: How to read a boo</a:t>
            </a:r>
            <a:r>
              <a:rPr lang="cs" sz="1600">
                <a:solidFill>
                  <a:srgbClr val="434343"/>
                </a:solidFill>
              </a:rPr>
              <a:t>k)</a:t>
            </a:r>
            <a:endParaRPr sz="16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How to read a book - 4 úrovně čtení</a:t>
            </a:r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lphaUcPeriod"/>
            </a:pPr>
            <a:r>
              <a:rPr lang="cs">
                <a:solidFill>
                  <a:srgbClr val="000000"/>
                </a:solidFill>
              </a:rPr>
              <a:t>Základní čtení (identifikace jednotlivých slov a vět: Co tahle věta znamená?)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lphaUcPeriod"/>
            </a:pPr>
            <a:r>
              <a:rPr lang="cs">
                <a:solidFill>
                  <a:srgbClr val="000000"/>
                </a:solidFill>
              </a:rPr>
              <a:t>Průzkumné čtení (nahlížející) - cílem je dozvědět se v co nejkratším čase o textu co nejvíce, základní otázka: O čem ta kniha je? Jaký druh knihy to je?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lphaUcPeriod"/>
            </a:pPr>
            <a:r>
              <a:rPr lang="cs">
                <a:solidFill>
                  <a:srgbClr val="000000"/>
                </a:solidFill>
              </a:rPr>
              <a:t>Analytické čtení - “čtenář se chopí knihy a zpracovává ji tak dlouho, dokud ji nestráví”. Čtenář si klade celou řadu otázek… analytické čtení je nástrojem   k porozumění textu.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lphaUcPeriod"/>
            </a:pPr>
            <a:r>
              <a:rPr lang="cs">
                <a:solidFill>
                  <a:srgbClr val="000000"/>
                </a:solidFill>
              </a:rPr>
              <a:t>Syntopické čtení - čtenář čte celou řadu knih a textů, z nichž vyvozuje nové závěry.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00"/>
                </a:solidFill>
              </a:rPr>
              <a:t>Každý obor si vyžaduje jiný způsob čtení.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280475" y="81150"/>
            <a:ext cx="8520600" cy="7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Dvě školní cesty k podpoře dětského čtenářství</a:t>
            </a:r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cs" sz="1600" b="1">
                <a:solidFill>
                  <a:srgbClr val="000000"/>
                </a:solidFill>
              </a:rPr>
              <a:t>Dílna čtení</a:t>
            </a:r>
            <a:endParaRPr sz="1600" b="1">
              <a:solidFill>
                <a:srgbClr val="000000"/>
              </a:solidFill>
            </a:endParaRPr>
          </a:p>
        </p:txBody>
      </p:sp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975" y="1042700"/>
            <a:ext cx="3389473" cy="387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0" y="2347025"/>
            <a:ext cx="3999901" cy="224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1"/>
          <p:cNvSpPr txBox="1"/>
          <p:nvPr/>
        </p:nvSpPr>
        <p:spPr>
          <a:xfrm>
            <a:off x="543050" y="1223450"/>
            <a:ext cx="21099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 b="1"/>
              <a:t>Čtení v oborech</a:t>
            </a:r>
            <a:endParaRPr sz="17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/>
        </p:nvSpPr>
        <p:spPr>
          <a:xfrm>
            <a:off x="368275" y="511850"/>
            <a:ext cx="3083700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900" b="1"/>
              <a:t>Čtení v oborech</a:t>
            </a:r>
            <a:endParaRPr sz="19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731</Words>
  <Application>Microsoft Office PowerPoint</Application>
  <PresentationFormat>Předvádění na obrazovce (16:9)</PresentationFormat>
  <Paragraphs>68</Paragraphs>
  <Slides>23</Slides>
  <Notes>23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Georgia</vt:lpstr>
      <vt:lpstr>Times New Roman</vt:lpstr>
      <vt:lpstr>Simple Light</vt:lpstr>
      <vt:lpstr>Prezentace aplikace PowerPoint</vt:lpstr>
      <vt:lpstr>Zkoumavé čtení</vt:lpstr>
      <vt:lpstr>Prezentace aplikace PowerPoint</vt:lpstr>
      <vt:lpstr>Kde může najít dítě podporu svého čtenářství?</vt:lpstr>
      <vt:lpstr>Prezentace aplikace PowerPoint</vt:lpstr>
      <vt:lpstr>Anglosaská tradice</vt:lpstr>
      <vt:lpstr>How to read a book - 4 úrovně čtení</vt:lpstr>
      <vt:lpstr>Dvě školní cesty k podpoře dětského čtenářství</vt:lpstr>
      <vt:lpstr>Prezentace aplikace PowerPoint</vt:lpstr>
      <vt:lpstr>Prezentace aplikace PowerPoint</vt:lpstr>
      <vt:lpstr>Prezentace aplikace PowerPoint</vt:lpstr>
      <vt:lpstr>Sněhová koule - Který živý tvor byl ve vesmíru první</vt:lpstr>
      <vt:lpstr>Prezentace aplikace PowerPoint</vt:lpstr>
      <vt:lpstr>Průvodce učebnicí</vt:lpstr>
      <vt:lpstr>Prezentace aplikace PowerPoint</vt:lpstr>
      <vt:lpstr>Prezentace aplikace PowerPoint</vt:lpstr>
      <vt:lpstr>Prezentace aplikace PowerPoint</vt:lpstr>
      <vt:lpstr>Kde se můžete seznámit s výsledky projektu?</vt:lpstr>
      <vt:lpstr>Prezentace aplikace PowerPoint</vt:lpstr>
      <vt:lpstr>Prezentace aplikace PowerPoint</vt:lpstr>
      <vt:lpstr>Děkujeme za pozornost</vt:lpstr>
      <vt:lpstr>Dále pro jistotu ještě jedno zadání, kdyby zbyl čas: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LS</cp:lastModifiedBy>
  <cp:revision>2</cp:revision>
  <dcterms:modified xsi:type="dcterms:W3CDTF">2020-11-18T07:25:35Z</dcterms:modified>
</cp:coreProperties>
</file>