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DC69D-282A-40EB-BDF3-D508554940E6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75FF-56BC-47AA-9107-D4107DFDC0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72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Zdroj https://lh3.googleusercontent.com/ci/AA1T9HK8EQgyVxoHQDWOrEiIn0j6uljiP1tgWgSFr4e2BY7wtis5d-mBKlFeJU_LrLjDzOCV8jeuSQk=s1200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A75FF-56BC-47AA-9107-D4107DFDC07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5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 https://en.wikipedia.org/wiki/Les_Grandes_Mis%C3%A8res_de_la_guerre#/media/File:Raid_from_The_Miseries_and_Misfortunes_of_War_by_Jacques_Callot.jpg </a:t>
            </a:r>
          </a:p>
          <a:p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historii jde možná o první protiválečné umění, které bylo šířeno mezi lidmi, taktéž se dá považovat za první francouzský komiks díky krátkým popisným textům pod každou rytinou.</a:t>
            </a:r>
          </a:p>
          <a:p>
            <a:endParaRPr lang="cs-CZ" sz="1800" i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Můžeme práci žáků chtít sdílet do společné cloudové prezentace nebo ji zaslat vyučujícímu či reflektovat s pomocí zdrojového textu.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A75FF-56BC-47AA-9107-D4107DFDC07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83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A75FF-56BC-47AA-9107-D4107DFDC07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13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29DE6-5804-C303-8384-3B36E4F56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A235AC-75B7-5098-8ACA-CC4E8544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FCC32D-3433-B9A0-B147-C7E28F26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A357FB-9AF3-D78C-4948-C92B6E67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DDD0FD-5668-619B-73AF-3D0CE84C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32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30A00-ED47-45A2-997A-AEB61465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CD0C33-E0AB-7560-888A-997449F9F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309333-6D9B-D606-9EEF-EDEAB26F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F17008-AF3C-492E-8D19-3AB46856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0AECE-068B-5504-C806-1C180E26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3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21DAA8D-40B7-C752-EFEA-B38278A76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AF5C85-221E-E387-9868-C7ED2576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62A25-1FC6-3D0B-08BF-1B288FF0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E59765-79ED-03AE-91FC-648EA1D2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EA60DB-87A7-1811-0D74-A959181D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0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BD04D-C669-9435-EB14-B37FA7AB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1580A-47F7-1FEF-B556-E66CB6CC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2E9051-D1C5-7497-8553-07CD828C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0578ED-D1FA-00E3-618A-9EBA02E6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B2FB7E-569C-BB0F-D478-10085B08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6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358A6-0A9D-6807-D384-91627FE7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0369B2-20F6-3256-2B41-0FB0E6BFD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568A23-CBF7-BBEB-5561-7D194223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B87F23-61B5-93CB-C6CA-E429C92A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5F0100-9760-9938-278D-EFFC28A4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74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A64DE-D809-9967-1711-5B82A758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8F98D-30AF-B4B8-231E-E81726B68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8F1F1D-2FD8-8D25-7733-99E3CC1AC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A212BD-C386-C073-3E7B-749DCA07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5EA090-24DE-68DE-76A4-F836853C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D6733B-7FB3-06D1-9D52-28A065C3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69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CA1BB-AC33-BD49-F5B1-5C264414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0D0C11-3D90-20C1-7D67-B2B55C225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D9BFA6-6B06-FF2D-25A4-8F1C7D81B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DE7CAD-820D-8F7C-E5BE-8C276E833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CDC84E-DAE6-44C0-072A-E0168CC17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3CB3BE0-8678-3628-2652-4F9573A8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236552-9526-1D1D-6919-B0D06FB9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994AE8-57F8-7BB7-EE5D-D023EB73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55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B36DE-F5CD-D290-50F3-FA09F96F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AEB31D-8E81-385B-245E-E0AC989A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7D9670-6593-E3CC-A8CE-AAEA57F2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243F7D-BC05-2D4E-B1D5-61C0FB54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68242B-E771-56B2-F3A4-9223B2DA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14043B-B9CF-1BF0-5522-BEB86E57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DA25F9-46DF-ED54-59AA-0C40D85E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22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8CF4F-D840-CECE-A2ED-9CA3A547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5CEE6-786D-44DB-5ABC-4C5866960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2B57B8-8937-5328-253F-2F6935D12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A1292A-9B6F-46F3-D63F-27F1B7BB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124872-0EA8-7072-04C4-99EE42EC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704340-218D-8C17-D8DF-C44FBC90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64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DCF60-A78A-FA93-155A-A050A93E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13487B-94E2-90B0-E6D2-C50D4B065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A706E6-3233-C4C3-9199-F5A53A784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5ACD42-CF6F-37E3-FE30-E1573FFA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7A8093-75CD-B16F-53BB-ACDF2247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E290AD-EBD7-0550-80EF-35CBBE93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4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9770E-C7FD-DC5D-1F7B-34DF8719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722375-602E-8695-8C03-C764AA235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05B794-56CE-FA39-FA73-A0195604C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554A-23CE-4F94-B774-AE385C9B1ABE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749C1B-6600-D5C8-6362-B9777D287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8F3C73-AC0B-8FD5-10E7-4DC7DA0B9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9776-64F0-4302-B56C-6ACF0EEE66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F15C8-5F13-9F0E-EFAA-D8AEC1A32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cs-CZ" sz="6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viděl Jacques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Callot</a:t>
            </a:r>
            <a: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A15EAA-4E9B-C953-230F-52F7B92D4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Třicetiletá válka očima umělce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20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ortret van Jacques Callot - Vorsterman, Lucas (I) — Google Arts &amp; Culture">
            <a:extLst>
              <a:ext uri="{FF2B5EF4-FFF2-40B4-BE49-F238E27FC236}">
                <a16:creationId xmlns:a16="http://schemas.microsoft.com/office/drawing/2014/main" id="{2B193C18-635D-541C-DD81-2D771F155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7581" r="8485" b="8651"/>
          <a:stretch/>
        </p:blipFill>
        <p:spPr bwMode="auto">
          <a:xfrm>
            <a:off x="5545395" y="0"/>
            <a:ext cx="5093108" cy="69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1A0FDA5-CFB3-B099-4BDB-8EC67782A9BF}"/>
              </a:ext>
            </a:extLst>
          </p:cNvPr>
          <p:cNvSpPr txBox="1"/>
          <p:nvPr/>
        </p:nvSpPr>
        <p:spPr>
          <a:xfrm>
            <a:off x="403123" y="631411"/>
            <a:ext cx="47293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Jacques </a:t>
            </a:r>
            <a:r>
              <a:rPr lang="cs-CZ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Callot</a:t>
            </a:r>
            <a:r>
              <a:rPr lang="cs-CZ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 1592–1635, </a:t>
            </a:r>
          </a:p>
          <a:p>
            <a:r>
              <a:rPr lang="cs-CZ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žil </a:t>
            </a:r>
            <a:r>
              <a:rPr lang="cs-CZ" sz="3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městě Nancy (dnes součást Francie)</a:t>
            </a:r>
            <a:r>
              <a:rPr lang="cs-CZ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6845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ka 4: La maraude (Nájezd)">
            <a:extLst>
              <a:ext uri="{FF2B5EF4-FFF2-40B4-BE49-F238E27FC236}">
                <a16:creationId xmlns:a16="http://schemas.microsoft.com/office/drawing/2014/main" id="{89042FF1-F114-8EA9-8529-F23DE72CB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75" y="1542702"/>
            <a:ext cx="97600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0D39F27-2D53-E68E-DBD7-9FFF0AD6B74A}"/>
              </a:ext>
            </a:extLst>
          </p:cNvPr>
          <p:cNvSpPr txBox="1"/>
          <p:nvPr/>
        </p:nvSpPr>
        <p:spPr>
          <a:xfrm>
            <a:off x="235974" y="235974"/>
            <a:ext cx="1147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Zadání:</a:t>
            </a:r>
          </a:p>
          <a:p>
            <a:r>
              <a:rPr lang="cs-CZ" dirty="0"/>
              <a:t>V galerii hesla „</a:t>
            </a:r>
            <a:r>
              <a:rPr lang="fr-FR" dirty="0"/>
              <a:t>Les Grandes Misères de la guerre</a:t>
            </a:r>
            <a:r>
              <a:rPr lang="cs-CZ" dirty="0"/>
              <a:t>“ (Velké hrůzy války, 1633) najděte tři rytiny zachycující různorodé důsledky třicetileté války, ty stáhněte a popište podle příkladu níže.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B67E5D-EA6F-FFD8-1B2A-6476C98AA4EA}"/>
              </a:ext>
            </a:extLst>
          </p:cNvPr>
          <p:cNvSpPr txBox="1"/>
          <p:nvPr/>
        </p:nvSpPr>
        <p:spPr>
          <a:xfrm>
            <a:off x="3465369" y="4837471"/>
            <a:ext cx="2133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vojáci kradou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A8AD387-1EC9-C181-88A6-79004C62D67D}"/>
              </a:ext>
            </a:extLst>
          </p:cNvPr>
          <p:cNvSpPr txBox="1"/>
          <p:nvPr/>
        </p:nvSpPr>
        <p:spPr>
          <a:xfrm>
            <a:off x="4714567" y="4415820"/>
            <a:ext cx="2133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civilisté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DEBC165-5585-CD41-BB2D-7E91B6F6BEE1}"/>
              </a:ext>
            </a:extLst>
          </p:cNvPr>
          <p:cNvSpPr txBox="1"/>
          <p:nvPr/>
        </p:nvSpPr>
        <p:spPr>
          <a:xfrm>
            <a:off x="6775777" y="4938346"/>
            <a:ext cx="2133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civilista na zemi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448BF0-C6EE-05F4-F274-0FCE8CE71944}"/>
              </a:ext>
            </a:extLst>
          </p:cNvPr>
          <p:cNvSpPr txBox="1"/>
          <p:nvPr/>
        </p:nvSpPr>
        <p:spPr>
          <a:xfrm>
            <a:off x="6512887" y="3533705"/>
            <a:ext cx="2133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vesnický dům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AB23514-3508-25EE-BEF2-E3A2F1664C0F}"/>
              </a:ext>
            </a:extLst>
          </p:cNvPr>
          <p:cNvSpPr txBox="1"/>
          <p:nvPr/>
        </p:nvSpPr>
        <p:spPr>
          <a:xfrm>
            <a:off x="1491307" y="3244334"/>
            <a:ext cx="2133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vojenská jednotka, odvádí zvířata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FFF7F0-33B5-6039-22FC-409F029C62A8}"/>
              </a:ext>
            </a:extLst>
          </p:cNvPr>
          <p:cNvSpPr txBox="1"/>
          <p:nvPr/>
        </p:nvSpPr>
        <p:spPr>
          <a:xfrm>
            <a:off x="1491306" y="1651197"/>
            <a:ext cx="95830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Na rytině vojáci kradou předměty a zvířata civilistům, jedním z důsledků třicetileté války bylo rabování.</a:t>
            </a:r>
          </a:p>
        </p:txBody>
      </p:sp>
    </p:spTree>
    <p:extLst>
      <p:ext uri="{BB962C8B-B14F-4D97-AF65-F5344CB8AC3E}">
        <p14:creationId xmlns:p14="http://schemas.microsoft.com/office/powerpoint/2010/main" val="367579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B35E5-719B-E45D-34DA-18D3546C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viděl </a:t>
            </a:r>
            <a:r>
              <a:rPr lang="cs-CZ" dirty="0" err="1"/>
              <a:t>Jacquesse</a:t>
            </a:r>
            <a:r>
              <a:rPr lang="cs-CZ" dirty="0"/>
              <a:t> </a:t>
            </a:r>
            <a:r>
              <a:rPr lang="cs-CZ" dirty="0" err="1"/>
              <a:t>Callot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53EC3-B8CF-99A2-086A-04975779F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54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Jaké tři důsledky třicetileté války </a:t>
            </a:r>
            <a:r>
              <a:rPr lang="cs-CZ" dirty="0" err="1"/>
              <a:t>Callot</a:t>
            </a:r>
            <a:r>
              <a:rPr lang="cs-CZ" dirty="0"/>
              <a:t> viděl? Svoji odpověď odvoď od konkrétního zdroje:</a:t>
            </a:r>
          </a:p>
          <a:p>
            <a:pPr lvl="1"/>
            <a:r>
              <a:rPr lang="cs-CZ" i="1" dirty="0"/>
              <a:t>Viděl ……………………………………………., což zachytil na rytině číslo (můžeš uvést i název) ………….</a:t>
            </a:r>
          </a:p>
          <a:p>
            <a:pPr lvl="1"/>
            <a:r>
              <a:rPr lang="cs-CZ" i="1" dirty="0"/>
              <a:t>Viděl ……………………………………………., což zachytil na rytině číslo (můžeš uvést i název) ………….</a:t>
            </a:r>
          </a:p>
          <a:p>
            <a:pPr lvl="1"/>
            <a:r>
              <a:rPr lang="cs-CZ" i="1" dirty="0"/>
              <a:t>Viděl ……………………………………………., což zachytil na rytině číslo (můžeš uvést i název) ………….</a:t>
            </a:r>
            <a:br>
              <a:rPr lang="cs-CZ" i="1" dirty="0"/>
            </a:br>
            <a:endParaRPr lang="cs-CZ" i="1" dirty="0"/>
          </a:p>
          <a:p>
            <a:r>
              <a:rPr lang="cs-CZ" i="1" dirty="0"/>
              <a:t>Můžeme důvěřovat rytinám </a:t>
            </a:r>
            <a:r>
              <a:rPr lang="cs-CZ" i="1" dirty="0" err="1"/>
              <a:t>Jacquesse</a:t>
            </a:r>
            <a:r>
              <a:rPr lang="cs-CZ" i="1" dirty="0"/>
              <a:t> </a:t>
            </a:r>
            <a:r>
              <a:rPr lang="cs-CZ" i="1" dirty="0" err="1"/>
              <a:t>Callota</a:t>
            </a:r>
            <a:r>
              <a:rPr lang="cs-CZ" i="1" dirty="0"/>
              <a:t>? Uveď proč ano i ne.</a:t>
            </a:r>
          </a:p>
          <a:p>
            <a:pPr lvl="1"/>
            <a:r>
              <a:rPr lang="cs-CZ" i="1" dirty="0"/>
              <a:t>Můžeme, protože…</a:t>
            </a:r>
          </a:p>
          <a:p>
            <a:pPr lvl="1"/>
            <a:r>
              <a:rPr lang="cs-CZ" i="1" dirty="0"/>
              <a:t>Měli bychom být opatrní, protože…</a:t>
            </a:r>
          </a:p>
        </p:txBody>
      </p:sp>
    </p:spTree>
    <p:extLst>
      <p:ext uri="{BB962C8B-B14F-4D97-AF65-F5344CB8AC3E}">
        <p14:creationId xmlns:p14="http://schemas.microsoft.com/office/powerpoint/2010/main" val="36274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F8B36-9386-5BC9-FE17-A8FB4FA4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rytin – pro kontrolu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08E90-5D29-4AC5-D284-EF0948C9A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 titulní strana</a:t>
            </a:r>
          </a:p>
          <a:p>
            <a:r>
              <a:rPr lang="cs-CZ" dirty="0"/>
              <a:t>2–3 verbování a bitva</a:t>
            </a:r>
          </a:p>
          <a:p>
            <a:r>
              <a:rPr lang="cs-CZ" dirty="0"/>
              <a:t>4–8 ukazují skupiny vítězných vojáků, kteří postupně útočí na farmu, klášter, kočár a vesnici</a:t>
            </a:r>
          </a:p>
          <a:p>
            <a:r>
              <a:rPr lang="cs-CZ" dirty="0"/>
              <a:t>9–14 různé metody veřejného mučení a poprav</a:t>
            </a:r>
          </a:p>
          <a:p>
            <a:r>
              <a:rPr lang="cs-CZ" dirty="0"/>
              <a:t>15 zmrzačení invalidé </a:t>
            </a:r>
          </a:p>
          <a:p>
            <a:r>
              <a:rPr lang="cs-CZ" dirty="0"/>
              <a:t>16 vojáci umírající na ulici</a:t>
            </a:r>
          </a:p>
          <a:p>
            <a:r>
              <a:rPr lang="cs-CZ" dirty="0"/>
              <a:t>17 vzpoura rolníků </a:t>
            </a:r>
          </a:p>
          <a:p>
            <a:r>
              <a:rPr lang="cs-CZ" dirty="0"/>
              <a:t>18 král rozdává odměny generálům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036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353</Words>
  <Application>Microsoft Office PowerPoint</Application>
  <PresentationFormat>Širokoúhlá obrazovka</PresentationFormat>
  <Paragraphs>39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Co viděl Jacques Callot? </vt:lpstr>
      <vt:lpstr>Prezentace aplikace PowerPoint</vt:lpstr>
      <vt:lpstr>Prezentace aplikace PowerPoint</vt:lpstr>
      <vt:lpstr>Co viděl Jacquesse Callot?</vt:lpstr>
      <vt:lpstr>Obsah rytin – pro kontrolu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viděl Jacques Callot?</dc:title>
  <dc:creator>Pavel Žalský</dc:creator>
  <cp:lastModifiedBy>Jana Rušinová</cp:lastModifiedBy>
  <cp:revision>3</cp:revision>
  <dcterms:created xsi:type="dcterms:W3CDTF">2023-08-30T20:22:27Z</dcterms:created>
  <dcterms:modified xsi:type="dcterms:W3CDTF">2024-02-17T19:34:15Z</dcterms:modified>
</cp:coreProperties>
</file>