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FCD883-F3A8-4FE8-BD21-5BB3A154A38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78AA3BF-9ACB-459D-A5F4-DBDF435A1F3C}" type="datetimeFigureOut">
              <a:rPr lang="cs-CZ" smtClean="0"/>
              <a:t>6.6.2012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620000" cy="1143000"/>
          </a:xfrm>
        </p:spPr>
        <p:txBody>
          <a:bodyPr/>
          <a:lstStyle/>
          <a:p>
            <a:r>
              <a:rPr lang="cs-CZ" dirty="0" err="1" smtClean="0"/>
              <a:t>Hanjie</a:t>
            </a:r>
            <a:r>
              <a:rPr lang="cs-CZ" dirty="0" smtClean="0"/>
              <a:t> </a:t>
            </a:r>
            <a:r>
              <a:rPr lang="cs-CZ" dirty="0" smtClean="0"/>
              <a:t>10 x 10 </a:t>
            </a:r>
            <a:r>
              <a:rPr lang="cs-CZ" dirty="0" smtClean="0"/>
              <a:t>– řešení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Zadání: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530509"/>
              </p:ext>
            </p:extLst>
          </p:nvPr>
        </p:nvGraphicFramePr>
        <p:xfrm>
          <a:off x="3851920" y="3068960"/>
          <a:ext cx="3578860" cy="3116580"/>
        </p:xfrm>
        <a:graphic>
          <a:graphicData uri="http://schemas.openxmlformats.org/drawingml/2006/table">
            <a:tbl>
              <a:tblPr/>
              <a:tblGrid>
                <a:gridCol w="933450"/>
                <a:gridCol w="254635"/>
                <a:gridCol w="254635"/>
                <a:gridCol w="254635"/>
                <a:gridCol w="279400"/>
                <a:gridCol w="254635"/>
                <a:gridCol w="279400"/>
                <a:gridCol w="279400"/>
                <a:gridCol w="279400"/>
                <a:gridCol w="254635"/>
                <a:gridCol w="254635"/>
              </a:tblGrid>
              <a:tr h="7797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99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8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7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0"/>
            <a:ext cx="8276456" cy="4797152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Políčka v prvních dvou řádcích, posledních dvou řádcích, prvních dvou </a:t>
            </a:r>
            <a:r>
              <a:rPr lang="cs-CZ" sz="3600" dirty="0" smtClean="0"/>
              <a:t>sloupcích</a:t>
            </a:r>
            <a:br>
              <a:rPr lang="cs-CZ" sz="3600" dirty="0" smtClean="0"/>
            </a:br>
            <a:r>
              <a:rPr lang="cs-CZ" sz="3600" dirty="0" smtClean="0"/>
              <a:t>a </a:t>
            </a:r>
            <a:r>
              <a:rPr lang="cs-CZ" sz="3600" dirty="0" smtClean="0"/>
              <a:t>posledních dvou sloupcích</a:t>
            </a:r>
            <a:br>
              <a:rPr lang="cs-CZ" sz="3600" dirty="0" smtClean="0"/>
            </a:br>
            <a:r>
              <a:rPr lang="cs-CZ" sz="3600" dirty="0" smtClean="0"/>
              <a:t>jsou </a:t>
            </a:r>
            <a:r>
              <a:rPr lang="cs-CZ" sz="3600" b="1" dirty="0" smtClean="0">
                <a:solidFill>
                  <a:srgbClr val="FF0000"/>
                </a:solidFill>
              </a:rPr>
              <a:t>nevybarvené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(</a:t>
            </a:r>
            <a:r>
              <a:rPr lang="cs-CZ" sz="3600" dirty="0" smtClean="0">
                <a:solidFill>
                  <a:srgbClr val="FF0000"/>
                </a:solidFill>
              </a:rPr>
              <a:t>světlá barva</a:t>
            </a:r>
            <a:r>
              <a:rPr lang="cs-CZ" sz="3600" dirty="0" smtClean="0"/>
              <a:t>) – </a:t>
            </a:r>
            <a:br>
              <a:rPr lang="cs-CZ" sz="3600" dirty="0" smtClean="0"/>
            </a:br>
            <a:r>
              <a:rPr lang="cs-CZ" sz="3600" dirty="0" smtClean="0"/>
              <a:t>neboť </a:t>
            </a:r>
            <a:r>
              <a:rPr lang="cs-CZ" sz="3600" dirty="0" smtClean="0"/>
              <a:t>řádky</a:t>
            </a:r>
            <a:br>
              <a:rPr lang="cs-CZ" sz="3600" dirty="0" smtClean="0"/>
            </a:br>
            <a:r>
              <a:rPr lang="cs-CZ" sz="3600" dirty="0" smtClean="0"/>
              <a:t>a sloupce </a:t>
            </a:r>
            <a:r>
              <a:rPr lang="cs-CZ" sz="3600" dirty="0" smtClean="0"/>
              <a:t>jsou </a:t>
            </a:r>
            <a:br>
              <a:rPr lang="cs-CZ" sz="3600" dirty="0" smtClean="0"/>
            </a:br>
            <a:r>
              <a:rPr lang="cs-CZ" sz="3600" dirty="0" smtClean="0"/>
              <a:t>označeny číslem </a:t>
            </a:r>
            <a:r>
              <a:rPr lang="cs-CZ" sz="3600" b="1" dirty="0" smtClean="0">
                <a:solidFill>
                  <a:srgbClr val="FF0000"/>
                </a:solidFill>
              </a:rPr>
              <a:t>0</a:t>
            </a:r>
            <a:r>
              <a:rPr lang="cs-CZ" sz="3600" dirty="0" smtClean="0"/>
              <a:t>. 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072908"/>
              </p:ext>
            </p:extLst>
          </p:nvPr>
        </p:nvGraphicFramePr>
        <p:xfrm>
          <a:off x="3779912" y="2492896"/>
          <a:ext cx="4597742" cy="4076440"/>
        </p:xfrm>
        <a:graphic>
          <a:graphicData uri="http://schemas.openxmlformats.org/drawingml/2006/table">
            <a:tbl>
              <a:tblPr/>
              <a:tblGrid>
                <a:gridCol w="1199198"/>
                <a:gridCol w="327128"/>
                <a:gridCol w="327128"/>
                <a:gridCol w="327128"/>
                <a:gridCol w="358944"/>
                <a:gridCol w="327128"/>
                <a:gridCol w="358944"/>
                <a:gridCol w="358944"/>
                <a:gridCol w="358944"/>
                <a:gridCol w="327128"/>
                <a:gridCol w="327128"/>
              </a:tblGrid>
              <a:tr h="1019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99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8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6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88640"/>
            <a:ext cx="8383960" cy="4536504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Ve třetím řádku, osmém řádku, třetím sloupci a osmém sloupci zbývá 6 políček. Oba tyto řádky i oba sloupce jsou označeny </a:t>
            </a:r>
            <a:br>
              <a:rPr lang="cs-CZ" sz="3600" dirty="0" smtClean="0"/>
            </a:br>
            <a:r>
              <a:rPr lang="cs-CZ" sz="3600" dirty="0" smtClean="0"/>
              <a:t>číslem </a:t>
            </a:r>
            <a:r>
              <a:rPr lang="cs-CZ" sz="3600" b="1" dirty="0" smtClean="0">
                <a:solidFill>
                  <a:srgbClr val="FF0000"/>
                </a:solidFill>
              </a:rPr>
              <a:t>6</a:t>
            </a:r>
            <a:r>
              <a:rPr lang="cs-CZ" sz="3600" dirty="0" smtClean="0"/>
              <a:t> – </a:t>
            </a:r>
            <a:br>
              <a:rPr lang="cs-CZ" sz="3600" dirty="0" smtClean="0"/>
            </a:br>
            <a:r>
              <a:rPr lang="cs-CZ" sz="3600" dirty="0" smtClean="0"/>
              <a:t>to znamená, že celé </a:t>
            </a:r>
            <a:br>
              <a:rPr lang="cs-CZ" sz="3600" dirty="0" smtClean="0"/>
            </a:br>
            <a:r>
              <a:rPr lang="cs-CZ" sz="3600" dirty="0" smtClean="0"/>
              <a:t>bloky šesti políček </a:t>
            </a:r>
            <a:br>
              <a:rPr lang="cs-CZ" sz="3600" dirty="0" smtClean="0"/>
            </a:br>
            <a:r>
              <a:rPr lang="cs-CZ" sz="3600" dirty="0" smtClean="0"/>
              <a:t>budou </a:t>
            </a:r>
            <a:r>
              <a:rPr lang="cs-CZ" sz="3600" b="1" dirty="0" smtClean="0">
                <a:solidFill>
                  <a:srgbClr val="FF0000"/>
                </a:solidFill>
              </a:rPr>
              <a:t>vybarveny</a:t>
            </a:r>
            <a:r>
              <a:rPr lang="cs-CZ" sz="3600" dirty="0" smtClean="0"/>
              <a:t> </a:t>
            </a:r>
            <a:br>
              <a:rPr lang="cs-CZ" sz="3600" dirty="0" smtClean="0"/>
            </a:br>
            <a:r>
              <a:rPr lang="cs-CZ" sz="3600" dirty="0" smtClean="0"/>
              <a:t>(</a:t>
            </a:r>
            <a:r>
              <a:rPr lang="cs-CZ" sz="3600" dirty="0" smtClean="0">
                <a:solidFill>
                  <a:srgbClr val="FF0000"/>
                </a:solidFill>
              </a:rPr>
              <a:t>tmavá barva</a:t>
            </a:r>
            <a:r>
              <a:rPr lang="cs-CZ" sz="3600" dirty="0" smtClean="0"/>
              <a:t>).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70056"/>
              </p:ext>
            </p:extLst>
          </p:nvPr>
        </p:nvGraphicFramePr>
        <p:xfrm>
          <a:off x="3707904" y="2060848"/>
          <a:ext cx="4597742" cy="4120538"/>
        </p:xfrm>
        <a:graphic>
          <a:graphicData uri="http://schemas.openxmlformats.org/drawingml/2006/table">
            <a:tbl>
              <a:tblPr/>
              <a:tblGrid>
                <a:gridCol w="1199198"/>
                <a:gridCol w="327128"/>
                <a:gridCol w="327128"/>
                <a:gridCol w="327128"/>
                <a:gridCol w="358944"/>
                <a:gridCol w="327128"/>
                <a:gridCol w="358944"/>
                <a:gridCol w="358944"/>
                <a:gridCol w="358944"/>
                <a:gridCol w="327128"/>
                <a:gridCol w="327128"/>
              </a:tblGrid>
              <a:tr h="1019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97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99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8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3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107" y="-69273"/>
            <a:ext cx="8276456" cy="6234577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/>
              <a:t>Zbylé řádky a sloupce jsou označeny vždy třemi čísly, musíme tedy nechat mezi jednotlivými vybarvenými bloky </a:t>
            </a:r>
            <a:r>
              <a:rPr lang="cs-CZ" sz="3600" b="1" dirty="0" smtClean="0">
                <a:solidFill>
                  <a:srgbClr val="FF0000"/>
                </a:solidFill>
              </a:rPr>
              <a:t>aspoň jedno nevybarvené</a:t>
            </a:r>
            <a:br>
              <a:rPr lang="cs-CZ" sz="3600" b="1" dirty="0" smtClean="0">
                <a:solidFill>
                  <a:srgbClr val="FF0000"/>
                </a:solidFill>
              </a:rPr>
            </a:br>
            <a:r>
              <a:rPr lang="cs-CZ" sz="3600" b="1" dirty="0" smtClean="0">
                <a:solidFill>
                  <a:srgbClr val="FF0000"/>
                </a:solidFill>
              </a:rPr>
              <a:t>políčko</a:t>
            </a:r>
            <a:r>
              <a:rPr lang="cs-CZ" sz="3600" dirty="0" smtClean="0"/>
              <a:t>. V tomto </a:t>
            </a:r>
            <a:br>
              <a:rPr lang="cs-CZ" sz="3600" dirty="0" smtClean="0"/>
            </a:br>
            <a:r>
              <a:rPr lang="cs-CZ" sz="3600" dirty="0" smtClean="0"/>
              <a:t>případě necháme </a:t>
            </a:r>
            <a:br>
              <a:rPr lang="cs-CZ" sz="3600" dirty="0" smtClean="0"/>
            </a:br>
            <a:r>
              <a:rPr lang="cs-CZ" sz="3600" dirty="0" smtClean="0"/>
              <a:t>vždy </a:t>
            </a:r>
            <a:r>
              <a:rPr lang="cs-CZ" sz="3600" b="1" dirty="0" smtClean="0"/>
              <a:t>právě</a:t>
            </a:r>
            <a:r>
              <a:rPr lang="cs-CZ" sz="3600" dirty="0" smtClean="0"/>
              <a:t> jedno </a:t>
            </a:r>
            <a:br>
              <a:rPr lang="cs-CZ" sz="3600" dirty="0" smtClean="0"/>
            </a:br>
            <a:r>
              <a:rPr lang="cs-CZ" sz="3600" dirty="0" smtClean="0"/>
              <a:t>políčko, aby nám </a:t>
            </a:r>
            <a:br>
              <a:rPr lang="cs-CZ" sz="3600" dirty="0" smtClean="0"/>
            </a:br>
            <a:r>
              <a:rPr lang="cs-CZ" sz="3600" dirty="0" smtClean="0"/>
              <a:t>vyšly vyznačené </a:t>
            </a:r>
            <a:br>
              <a:rPr lang="cs-CZ" sz="3600" dirty="0" smtClean="0"/>
            </a:br>
            <a:r>
              <a:rPr lang="cs-CZ" sz="3600" dirty="0" smtClean="0"/>
              <a:t>počty vybarvených </a:t>
            </a:r>
            <a:br>
              <a:rPr lang="cs-CZ" sz="3600" dirty="0" smtClean="0"/>
            </a:br>
            <a:r>
              <a:rPr lang="cs-CZ" sz="3600" dirty="0" smtClean="0"/>
              <a:t>políček v </a:t>
            </a:r>
            <a:r>
              <a:rPr lang="cs-CZ" sz="3600" dirty="0" smtClean="0"/>
              <a:t>blocích.</a:t>
            </a:r>
            <a:endParaRPr lang="cs-CZ" sz="36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88353"/>
              </p:ext>
            </p:extLst>
          </p:nvPr>
        </p:nvGraphicFramePr>
        <p:xfrm>
          <a:off x="3635896" y="2348880"/>
          <a:ext cx="4597742" cy="4120538"/>
        </p:xfrm>
        <a:graphic>
          <a:graphicData uri="http://schemas.openxmlformats.org/drawingml/2006/table">
            <a:tbl>
              <a:tblPr/>
              <a:tblGrid>
                <a:gridCol w="1199198"/>
                <a:gridCol w="327128"/>
                <a:gridCol w="327128"/>
                <a:gridCol w="327128"/>
                <a:gridCol w="358944"/>
                <a:gridCol w="327128"/>
                <a:gridCol w="358944"/>
                <a:gridCol w="358944"/>
                <a:gridCol w="358944"/>
                <a:gridCol w="327128"/>
                <a:gridCol w="327128"/>
              </a:tblGrid>
              <a:tr h="10199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8080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974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1  1  2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2  1  1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66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99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8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565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88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</TotalTime>
  <Words>187</Words>
  <Application>Microsoft Office PowerPoint</Application>
  <PresentationFormat>Předvádění na obrazovce (4:3)</PresentationFormat>
  <Paragraphs>540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Sousedství</vt:lpstr>
      <vt:lpstr>Hanjie 10 x 10 – řešení  Zadání:</vt:lpstr>
      <vt:lpstr>Políčka v prvních dvou řádcích, posledních dvou řádcích, prvních dvou sloupcích a posledních dvou sloupcích jsou nevybarvené (světlá barva) –  neboť řádky a sloupce jsou  označeny číslem 0. </vt:lpstr>
      <vt:lpstr>Ve třetím řádku, osmém řádku, třetím sloupci a osmém sloupci zbývá 6 políček. Oba tyto řádky i oba sloupce jsou označeny  číslem 6 –  to znamená, že celé  bloky šesti políček  budou vybarveny  (tmavá barva).</vt:lpstr>
      <vt:lpstr>Zbylé řádky a sloupce jsou označeny vždy třemi čísly, musíme tedy nechat mezi jednotlivými vybarvenými bloky aspoň jedno nevybarvené políčko. V tomto  případě necháme  vždy právě jedno  políčko, aby nám  vyšly vyznačené  počty vybarvených  políček v blocích.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Políčka v prvních dvou řádcích, posledních dvou řádcích, prvních dvou sloupcích a posledních dvou sloupcích jsou nevybarvené (šedá barva) –  neboť řádky a  sloupce jsou  označeny číslem 0.</dc:title>
  <dc:creator>PC</dc:creator>
  <cp:lastModifiedBy>Vendula Hlavatá</cp:lastModifiedBy>
  <cp:revision>3</cp:revision>
  <dcterms:created xsi:type="dcterms:W3CDTF">2012-04-20T14:16:48Z</dcterms:created>
  <dcterms:modified xsi:type="dcterms:W3CDTF">2012-06-06T11:11:28Z</dcterms:modified>
</cp:coreProperties>
</file>