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00758FD-B290-4B1A-9744-49EB3FE93F96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969" autoAdjust="0"/>
  </p:normalViewPr>
  <p:slideViewPr>
    <p:cSldViewPr snapToGrid="0">
      <p:cViewPr>
        <p:scale>
          <a:sx n="87" d="100"/>
          <a:sy n="87" d="100"/>
        </p:scale>
        <p:origin x="594" y="-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74195-01F4-48DD-9F38-CD4B115C095F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624AD-2F0F-4464-BDC5-749967AFDA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127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Europa_geografico-politica_mappa_satirica_1871_circa.jpg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ommons.wikimedia.org/wiki/Category:19th-century_satirical_maps#/media/File:Satirical_map_of_Europe,_1877.jpg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 </a:t>
            </a:r>
            <a:r>
              <a:rPr lang="cs-CZ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https://commons.wikimedia.org/wiki/File:Europa_geografico-politica_mappa_satirica_1871_circa.jpg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Zdroj: </a:t>
            </a:r>
            <a:r>
              <a:rPr lang="cs-CZ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https://commons.wikimedia.org/wiki/Category:19th-century_satirical_maps#/media/File:Satirical_map_of_Europe,_1877.jpg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624AD-2F0F-4464-BDC5-749967AFDAA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405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dirty="0">
                <a:effectLst/>
                <a:latin typeface="Segoe UI" panose="020B0502040204020203" pitchFamily="34" charset="0"/>
              </a:rPr>
              <a:t>Správné pořadí a kontext, který mají odhadnout z dalšího zdroje: 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napoleonské války</a:t>
            </a:r>
            <a:r>
              <a:rPr lang="cs-CZ" sz="1800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 (1803-1815) změnily politickou mapu Evropy a způsobily zánik některých starých států, jako bylo Svatá říše římská, a vznik nových, jako bylo Rýnské společenství nebo Konfederace Rýna.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Vídeňský kongres</a:t>
            </a:r>
            <a:r>
              <a:rPr lang="cs-CZ" sz="1800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 (1814-1815) se snažil obnovit rovnováhu sil v Evropě po napoleonských válkách a vytvořil nové státní útvary, jako bylo Německé společenství nebo Nizozemské království.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Revoluce roku 1848</a:t>
            </a:r>
            <a:r>
              <a:rPr lang="cs-CZ" sz="1800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 proběhla v mnoha evropských zemích a vyvolala národní a liberální hnutí, která usilovala o sjednocení nebo nezávislost některých národů, jako byli Italové, Němci, Maďaři nebo Poláci.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Italské sjednocení</a:t>
            </a:r>
            <a:r>
              <a:rPr lang="cs-CZ" sz="1800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 (1861) byl proces, který vedl k vytvoření Italského království z různých italských států, které byly pod vlivem Rakouska, Francie nebo Papežského státu.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Německé sjednocení</a:t>
            </a:r>
            <a:r>
              <a:rPr lang="cs-CZ" sz="1800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 (1871) byl proces, který vedl k vytvoření Německého císařství z různých německých států, které byly pod vlivem Pruska nebo Rakouska.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Berlínský kongres</a:t>
            </a:r>
            <a:r>
              <a:rPr lang="cs-CZ" sz="1800" dirty="0">
                <a:solidFill>
                  <a:srgbClr val="111111"/>
                </a:solidFill>
                <a:effectLst/>
                <a:latin typeface="Segoe UI" panose="020B0502040204020203" pitchFamily="34" charset="0"/>
              </a:rPr>
              <a:t> (1878) se snažil vyřešit otázku Balkánu po rusko-turecké válce (1877-1878) a přerozdělil území Osmanské říše mezi evropské mocnosti, jako bylo Rusko, Rakousko-Uhersko, Velká Británie nebo Francie.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624AD-2F0F-4464-BDC5-749967AFDAA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617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4B9150-C789-9D79-8A00-584638AD2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8A02DAE-04A8-CE37-96F8-7B4F5B077D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3CB832-46F6-D2FD-6691-578F96F06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67407F-5EB7-698D-5535-846DC69F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3785FF-932C-772C-F6C1-5337B1D3A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4650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96AB05-9417-8C5A-C6D8-7003FADA2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291C893-2067-39C2-9B1B-F363EA59E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8FA726-4FFE-7108-2E56-7FB38541E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235BB4-5A13-D150-28DA-090127E8D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936D93-D1A7-15E0-E61A-F5C300F9F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62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82BC44B-1F1F-0820-E987-33CCF321FB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E18450A-C258-FB4F-6DAD-CDC2F726E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53C440-361B-831C-377B-9AD673CC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261E18-E402-CF0A-95E9-C49B21836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09817D-B544-D656-AD22-C81F3EB16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27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C770B3-87AC-4A21-23F4-2A4EA50B9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FC8232-424E-6095-07ED-322FCEDD2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9A4BD8-0892-D83E-D17B-170DB0853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2893AC-9E88-F296-E789-A8C5408D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D7C7F3-D809-1650-0631-BFCE936E1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726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38C158-C011-0A82-3184-F49D02FC8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BE4FDF3-5522-BC68-46B1-C69B0C41A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08B5A0-3505-592D-8BC6-B3D68F342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74AEE9-E6E3-65C8-E56D-99BC2472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3AF8A7-A91D-902C-E1BB-B43305048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015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77ACEA-E0CE-C66F-0DC1-065530F55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450258-BAF8-B1D4-C394-B9AA3E70FB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E6B7DD-F0B5-6847-22A9-DAA4FBD6D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3E6522-511C-2015-608A-B7F97841E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CF9EA9-1DEA-FFDF-AE3A-5EEAAAC2C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181A048-9D76-5B1E-1D9B-65A32D24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08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38AF1D-899B-3145-25B7-AC78DA164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511291D-2883-5744-5DF6-02ABC1C9C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B8795D-92CF-3220-8AA7-93C2D7A09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A1D6321-E76D-8607-3C83-EAB4BAA73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8F7B726-9F2E-7737-4CE0-86C23DBC1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2085624-4364-C760-3492-9EEAFAA15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319CC4E-49DC-44D6-A1D4-E8BB0D2C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E326C74-FB84-BF6E-6395-87123FBEA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712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7E347C-A6D3-8DF1-70D4-11DC947A7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7EB5F77-06FE-6E4E-1F28-4447B0066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D0A49BB-F1C4-8E58-2618-6A89B7E88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1D0384-33E7-1E03-6D03-040EE28A9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21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79F430E-75F2-A3F2-B847-53C2EF02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F77E11D-5F8A-7126-9618-AF2763C5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88DB399-FBB7-7160-7380-8AA999A72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562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59E21D-BC77-E05A-9A19-3B09ED54F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C67CA6-C1B8-9EFA-8A14-042531DF8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E38CD45-2B6A-498A-AEA1-616F1A92DB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D5E0A0A-40A0-51B4-65B9-311578D3D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5C87AEF-5735-AA1E-23CB-028238E28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EAFC92B-95E5-8484-8C5D-AF298EBAB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896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82C0BF-63E6-347E-CC55-7251681D7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766E513-EFC9-00A1-AF5C-54719B0BB9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5968140-4272-44F7-D251-24B60ABB40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E6B45C-886A-734F-C539-BF4497BF0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CC2CBD2-6EA1-A9BB-D01A-E5135CFF1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C5000B4-C630-5FF7-6494-AF72214FB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838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3631C7F-06F2-A9A9-3DBB-0BC588CB4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FEB0DF6-149E-D2CC-FDDF-13BC097E0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3820D9-B5AE-7212-F186-6466D2BE9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32AEC-492B-46A5-978F-EDB750EFF25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949099A-A34A-55A5-153A-BDED52D6F8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758457B-33A5-3BEF-83E6-2AEDA6ACF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B66C-CB80-4B65-86CF-C377871B13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37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28385E-DF79-E74B-43D5-4D6329FD1F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se změní Evropa v 19. století?</a:t>
            </a:r>
            <a:endParaRPr lang="cs-CZ" sz="16600" dirty="0"/>
          </a:p>
        </p:txBody>
      </p:sp>
    </p:spTree>
    <p:extLst>
      <p:ext uri="{BB962C8B-B14F-4D97-AF65-F5344CB8AC3E}">
        <p14:creationId xmlns:p14="http://schemas.microsoft.com/office/powerpoint/2010/main" val="200871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mapa, Sbírka, kniha&#10;&#10;Popis byl vytvořen automaticky">
            <a:extLst>
              <a:ext uri="{FF2B5EF4-FFF2-40B4-BE49-F238E27FC236}">
                <a16:creationId xmlns:a16="http://schemas.microsoft.com/office/drawing/2014/main" id="{6DB47DFD-7DD5-D0ED-F645-7B86C1B5E4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2" t="5466" r="10846" b="5071"/>
          <a:stretch/>
        </p:blipFill>
        <p:spPr bwMode="auto">
          <a:xfrm>
            <a:off x="-1" y="-1"/>
            <a:ext cx="6120113" cy="51720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Obrázek 4" descr="Obsah obrázku text, kresba, ilustrace, kreslené&#10;&#10;Popis byl vytvořen automaticky">
            <a:extLst>
              <a:ext uri="{FF2B5EF4-FFF2-40B4-BE49-F238E27FC236}">
                <a16:creationId xmlns:a16="http://schemas.microsoft.com/office/drawing/2014/main" id="{63A53C59-67A2-391F-089A-DFE783E7F6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-1"/>
            <a:ext cx="6269362" cy="48374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9001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99FF6E5A-86D5-A098-FEAE-D17C8471B7F1}"/>
              </a:ext>
            </a:extLst>
          </p:cNvPr>
          <p:cNvSpPr txBox="1"/>
          <p:nvPr/>
        </p:nvSpPr>
        <p:spPr>
          <a:xfrm>
            <a:off x="1600200" y="476251"/>
            <a:ext cx="8420100" cy="5413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Berlínský kongres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(13. 6. – 13. 7. 1878) se snažil vyřešit otázku Balkánu po rusko-turecké válce (1877–1878) a přerozdělil území Osmanské říše mezi evropské mocnosti.</a:t>
            </a:r>
            <a:b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Italské sjednocení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(18. 2. 1861) byl proces, který vedl k vytvoření Italského království. </a:t>
            </a:r>
            <a:b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Vídeňský kongres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(1. 10. 1814 – 9. 6. 1815) se snažil obnovit rovnováhu sil v Evropě po napoleonských válkách a vytvořil nové státní útvary.</a:t>
            </a:r>
            <a:b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Německé sjednocení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(18. 1. 1871) byl proces, který vedl k vytvoření Německého císařství.</a:t>
            </a:r>
            <a:b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apoleonské války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(1803 – 20. 11. 1815) změnily politickou mapu Evropy a způsobily zánik některých starých států a vznik nových.</a:t>
            </a:r>
            <a:b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Revoluce roku 1848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proběhla v mnoha evropských zemích a vyvolala národní a liberální hnutí, která usilovala o sjednocení nebo nezávislost některých národů, jako byli Italové, Němci, Maďaři nebo Poláci.</a:t>
            </a:r>
          </a:p>
        </p:txBody>
      </p:sp>
    </p:spTree>
    <p:extLst>
      <p:ext uri="{BB962C8B-B14F-4D97-AF65-F5344CB8AC3E}">
        <p14:creationId xmlns:p14="http://schemas.microsoft.com/office/powerpoint/2010/main" val="2846947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66703774-7284-D0BA-F7A0-8121C2FE7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746500"/>
              </p:ext>
            </p:extLst>
          </p:nvPr>
        </p:nvGraphicFramePr>
        <p:xfrm>
          <a:off x="228600" y="95250"/>
          <a:ext cx="11582398" cy="66438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9946">
                  <a:extLst>
                    <a:ext uri="{9D8B030D-6E8A-4147-A177-3AD203B41FA5}">
                      <a16:colId xmlns:a16="http://schemas.microsoft.com/office/drawing/2014/main" val="2505251888"/>
                    </a:ext>
                  </a:extLst>
                </a:gridCol>
                <a:gridCol w="3861226">
                  <a:extLst>
                    <a:ext uri="{9D8B030D-6E8A-4147-A177-3AD203B41FA5}">
                      <a16:colId xmlns:a16="http://schemas.microsoft.com/office/drawing/2014/main" val="2787864523"/>
                    </a:ext>
                  </a:extLst>
                </a:gridCol>
                <a:gridCol w="3861226">
                  <a:extLst>
                    <a:ext uri="{9D8B030D-6E8A-4147-A177-3AD203B41FA5}">
                      <a16:colId xmlns:a16="http://schemas.microsoft.com/office/drawing/2014/main" val="3935219119"/>
                    </a:ext>
                  </a:extLst>
                </a:gridCol>
              </a:tblGrid>
              <a:tr h="457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Událost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Jaký státní útvar v důsledku události zanikne?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Jaký státní útvar v důsledku události vznikne? 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extLst>
                  <a:ext uri="{0D108BD9-81ED-4DB2-BD59-A6C34878D82A}">
                    <a16:rowId xmlns:a16="http://schemas.microsoft.com/office/drawing/2014/main" val="588296889"/>
                  </a:ext>
                </a:extLst>
              </a:tr>
              <a:tr h="9832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effectLst/>
                        </a:rPr>
                        <a:t>Např. Svatá říše římská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effectLst/>
                        </a:rPr>
                        <a:t> 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extLst>
                  <a:ext uri="{0D108BD9-81ED-4DB2-BD59-A6C34878D82A}">
                    <a16:rowId xmlns:a16="http://schemas.microsoft.com/office/drawing/2014/main" val="2594453996"/>
                  </a:ext>
                </a:extLst>
              </a:tr>
              <a:tr h="9832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Např.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extLst>
                  <a:ext uri="{0D108BD9-81ED-4DB2-BD59-A6C34878D82A}">
                    <a16:rowId xmlns:a16="http://schemas.microsoft.com/office/drawing/2014/main" val="2616339598"/>
                  </a:ext>
                </a:extLst>
              </a:tr>
              <a:tr h="1217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4360" algn="l"/>
                        </a:tabLst>
                      </a:pPr>
                      <a:r>
                        <a:rPr lang="cs-CZ" sz="1600" kern="100">
                          <a:effectLst/>
                        </a:rPr>
                        <a:t>Žádné územní změny nenastanou	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effectLst/>
                        </a:rPr>
                        <a:t> 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effectLst/>
                        </a:rPr>
                        <a:t>Žádné územní změny nenastanou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extLst>
                  <a:ext uri="{0D108BD9-81ED-4DB2-BD59-A6C34878D82A}">
                    <a16:rowId xmlns:a16="http://schemas.microsoft.com/office/drawing/2014/main" val="2554728618"/>
                  </a:ext>
                </a:extLst>
              </a:tr>
              <a:tr h="9832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Italské sjednocení 1861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Např.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Vznikne Italské království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extLst>
                  <a:ext uri="{0D108BD9-81ED-4DB2-BD59-A6C34878D82A}">
                    <a16:rowId xmlns:a16="http://schemas.microsoft.com/office/drawing/2014/main" val="1655741680"/>
                  </a:ext>
                </a:extLst>
              </a:tr>
              <a:tr h="9832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Německé sjednocení 1871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Např.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Vznikne Německé císařství 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extLst>
                  <a:ext uri="{0D108BD9-81ED-4DB2-BD59-A6C34878D82A}">
                    <a16:rowId xmlns:a16="http://schemas.microsoft.com/office/drawing/2014/main" val="840450209"/>
                  </a:ext>
                </a:extLst>
              </a:tr>
              <a:tr h="9832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Např.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>
                          <a:effectLst/>
                        </a:rPr>
                        <a:t> 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effectLst/>
                        </a:rPr>
                        <a:t> 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1" marR="60521" marT="0" marB="0"/>
                </a:tc>
                <a:extLst>
                  <a:ext uri="{0D108BD9-81ED-4DB2-BD59-A6C34878D82A}">
                    <a16:rowId xmlns:a16="http://schemas.microsoft.com/office/drawing/2014/main" val="2887144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1320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513</Words>
  <Application>Microsoft Office PowerPoint</Application>
  <PresentationFormat>Širokoúhlá obrazovka</PresentationFormat>
  <Paragraphs>52</Paragraphs>
  <Slides>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Segoe UI</vt:lpstr>
      <vt:lpstr>Motiv Office</vt:lpstr>
      <vt:lpstr>Jak se změní Evropa v 19. století?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se změní Evropa v 19. století?</dc:title>
  <dc:creator>Pavel Žalský</dc:creator>
  <cp:lastModifiedBy>Jana Rušinová</cp:lastModifiedBy>
  <cp:revision>3</cp:revision>
  <dcterms:created xsi:type="dcterms:W3CDTF">2023-08-22T08:34:48Z</dcterms:created>
  <dcterms:modified xsi:type="dcterms:W3CDTF">2023-11-15T17:43:32Z</dcterms:modified>
</cp:coreProperties>
</file>