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95" r:id="rId2"/>
    <p:sldId id="261" r:id="rId3"/>
    <p:sldId id="258" r:id="rId4"/>
    <p:sldId id="265" r:id="rId5"/>
    <p:sldId id="266" r:id="rId6"/>
    <p:sldId id="332" r:id="rId7"/>
    <p:sldId id="300" r:id="rId8"/>
    <p:sldId id="342" r:id="rId9"/>
    <p:sldId id="323" r:id="rId10"/>
    <p:sldId id="324" r:id="rId11"/>
    <p:sldId id="325" r:id="rId12"/>
    <p:sldId id="326" r:id="rId13"/>
    <p:sldId id="327" r:id="rId14"/>
    <p:sldId id="328" r:id="rId15"/>
    <p:sldId id="331" r:id="rId16"/>
    <p:sldId id="333" r:id="rId17"/>
    <p:sldId id="329" r:id="rId18"/>
    <p:sldId id="330" r:id="rId19"/>
    <p:sldId id="335" r:id="rId20"/>
    <p:sldId id="337" r:id="rId21"/>
    <p:sldId id="270" r:id="rId22"/>
    <p:sldId id="268" r:id="rId23"/>
    <p:sldId id="338" r:id="rId24"/>
    <p:sldId id="334" r:id="rId25"/>
    <p:sldId id="34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2E788B5-E8B3-497A-B36F-2307217D97CB}">
          <p14:sldIdLst>
            <p14:sldId id="295"/>
          </p14:sldIdLst>
        </p14:section>
        <p14:section name="Oddíl bez názvu" id="{AC70E594-CBA5-4E9D-9FC9-AD9993612358}">
          <p14:sldIdLst>
            <p14:sldId id="261"/>
            <p14:sldId id="258"/>
            <p14:sldId id="265"/>
            <p14:sldId id="266"/>
            <p14:sldId id="332"/>
            <p14:sldId id="300"/>
            <p14:sldId id="342"/>
            <p14:sldId id="323"/>
            <p14:sldId id="324"/>
            <p14:sldId id="325"/>
            <p14:sldId id="326"/>
            <p14:sldId id="327"/>
            <p14:sldId id="328"/>
            <p14:sldId id="331"/>
            <p14:sldId id="333"/>
            <p14:sldId id="329"/>
            <p14:sldId id="330"/>
            <p14:sldId id="335"/>
            <p14:sldId id="337"/>
            <p14:sldId id="270"/>
            <p14:sldId id="268"/>
            <p14:sldId id="338"/>
            <p14:sldId id="334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i ♠" initials="H♠" lastIdx="2" clrIdx="0">
    <p:extLst>
      <p:ext uri="{19B8F6BF-5375-455C-9EA6-DF929625EA0E}">
        <p15:presenceInfo xmlns:p15="http://schemas.microsoft.com/office/powerpoint/2012/main" userId="e7dc267b8082ae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E82D8A"/>
    <a:srgbClr val="FFA0FE"/>
    <a:srgbClr val="F070B0"/>
    <a:srgbClr val="009FE3"/>
    <a:srgbClr val="009640"/>
    <a:srgbClr val="FFED00"/>
    <a:srgbClr val="E30613"/>
    <a:srgbClr val="E8EDF5"/>
    <a:srgbClr val="693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67B1-65B0-4810-8864-75212859033B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9D481-FA98-4C41-9BF6-F283112EA2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18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02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03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30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84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9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61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0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2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1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6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22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31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drapakmich/posts/656513064525244" TargetMode="External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3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3.png"/><Relationship Id="rId7" Type="http://schemas.openxmlformats.org/officeDocument/2006/relationships/image" Target="../media/image8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microsoft.com/office/2007/relationships/hdphoto" Target="../media/hdphoto1.wdp"/><Relationship Id="rId9" Type="http://schemas.openxmlformats.org/officeDocument/2006/relationships/image" Target="../media/image8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7.jpeg"/><Relationship Id="rId3" Type="http://schemas.openxmlformats.org/officeDocument/2006/relationships/image" Target="../media/image95.png"/><Relationship Id="rId7" Type="http://schemas.microsoft.com/office/2007/relationships/hdphoto" Target="../media/hdphoto1.wdp"/><Relationship Id="rId12" Type="http://schemas.openxmlformats.org/officeDocument/2006/relationships/image" Target="../media/image102.png"/><Relationship Id="rId17" Type="http://schemas.openxmlformats.org/officeDocument/2006/relationships/image" Target="../media/image106.png"/><Relationship Id="rId2" Type="http://schemas.openxmlformats.org/officeDocument/2006/relationships/image" Target="../media/image6.jpe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11" Type="http://schemas.openxmlformats.org/officeDocument/2006/relationships/image" Target="../media/image101.png"/><Relationship Id="rId5" Type="http://schemas.openxmlformats.org/officeDocument/2006/relationships/image" Target="../media/image97.png"/><Relationship Id="rId15" Type="http://schemas.openxmlformats.org/officeDocument/2006/relationships/image" Target="../media/image75.png"/><Relationship Id="rId10" Type="http://schemas.openxmlformats.org/officeDocument/2006/relationships/image" Target="../media/image100.png"/><Relationship Id="rId19" Type="http://schemas.openxmlformats.org/officeDocument/2006/relationships/image" Target="../media/image108.png"/><Relationship Id="rId4" Type="http://schemas.openxmlformats.org/officeDocument/2006/relationships/image" Target="../media/image96.png"/><Relationship Id="rId9" Type="http://schemas.openxmlformats.org/officeDocument/2006/relationships/image" Target="../media/image99.jpeg"/><Relationship Id="rId1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svg"/><Relationship Id="rId5" Type="http://schemas.openxmlformats.org/officeDocument/2006/relationships/image" Target="../media/image109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10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6.jpeg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10.png"/><Relationship Id="rId21" Type="http://schemas.openxmlformats.org/officeDocument/2006/relationships/image" Target="../media/image50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6.jpe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png"/><Relationship Id="rId15" Type="http://schemas.openxmlformats.org/officeDocument/2006/relationships/image" Target="../media/image44.svg"/><Relationship Id="rId23" Type="http://schemas.openxmlformats.org/officeDocument/2006/relationships/image" Target="../media/image52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microsoft.com/office/2007/relationships/hdphoto" Target="../media/hdphoto2.wdp"/><Relationship Id="rId9" Type="http://schemas.openxmlformats.org/officeDocument/2006/relationships/image" Target="../media/image38.sv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5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1836B-525C-47BA-B721-F7BD4A118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676275"/>
            <a:ext cx="10274300" cy="2821933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Přesvědčovací techniky 2</a:t>
            </a:r>
            <a:b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</a:t>
            </a:r>
            <a:r>
              <a:rPr lang="cs-CZ" sz="40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arvy</a:t>
            </a:r>
            <a:b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4000" b="1" dirty="0">
              <a:solidFill>
                <a:schemeClr val="tx2">
                  <a:lumMod val="10000"/>
                </a:schemeClr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2D81C1-EE50-4CD2-A59F-1D55B8114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951"/>
            <a:ext cx="9144000" cy="1655762"/>
          </a:xfrm>
        </p:spPr>
        <p:txBody>
          <a:bodyPr/>
          <a:lstStyle/>
          <a:p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Pracovní list 3</a:t>
            </a:r>
          </a:p>
        </p:txBody>
      </p:sp>
      <p:pic>
        <p:nvPicPr>
          <p:cNvPr id="5" name="Grafický objekt 4" descr="Paleta se souvislou výplní">
            <a:extLst>
              <a:ext uri="{FF2B5EF4-FFF2-40B4-BE49-F238E27FC236}">
                <a16:creationId xmlns:a16="http://schemas.microsoft.com/office/drawing/2014/main" id="{47135487-AB4F-419E-B86B-77C180515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0944" y="3498208"/>
            <a:ext cx="2126612" cy="2126612"/>
          </a:xfrm>
          <a:prstGeom prst="rect">
            <a:avLst/>
          </a:prstGeom>
        </p:spPr>
      </p:pic>
      <p:pic>
        <p:nvPicPr>
          <p:cNvPr id="13" name="Grafický objekt 12" descr="Oko se souvislou výplní">
            <a:extLst>
              <a:ext uri="{FF2B5EF4-FFF2-40B4-BE49-F238E27FC236}">
                <a16:creationId xmlns:a16="http://schemas.microsoft.com/office/drawing/2014/main" id="{6492527C-3B52-4F47-9965-C18A6276C7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07050" y="41105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87DAB359-DDBD-47C3-A006-ECAB6E34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14" y="3676512"/>
            <a:ext cx="2448086" cy="23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DB017CC-F2DD-4221-94A6-7FA019D59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-165100"/>
            <a:ext cx="685800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4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46099"/>
            <a:ext cx="7073900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Žlutá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E30AA12D-135B-495C-B6FA-BE10401632D5}"/>
              </a:ext>
            </a:extLst>
          </p:cNvPr>
          <p:cNvSpPr/>
          <p:nvPr/>
        </p:nvSpPr>
        <p:spPr>
          <a:xfrm>
            <a:off x="965200" y="1313180"/>
            <a:ext cx="5816600" cy="66044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FFE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0100" y="1652588"/>
            <a:ext cx="6413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Žlutá barva je veselá a hřeje jako sluníčko, přináší s sebou energii a pocit štěstí.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Spolu s červenou barvou se používá k označení slevy, protože ji naše oko vždy uvidí.</a:t>
            </a:r>
          </a:p>
          <a:p>
            <a:pPr>
              <a:buClr>
                <a:schemeClr val="dk1"/>
              </a:buClr>
              <a:buSzPct val="1800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C666BA-E4CC-46E2-8A38-974B558E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7205" y="3676511"/>
            <a:ext cx="1283190" cy="2346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0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DB017CC-F2DD-4221-94A6-7FA019D59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-165100"/>
            <a:ext cx="685800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46099"/>
            <a:ext cx="7073900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Modrá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E30AA12D-135B-495C-B6FA-BE10401632D5}"/>
              </a:ext>
            </a:extLst>
          </p:cNvPr>
          <p:cNvSpPr/>
          <p:nvPr/>
        </p:nvSpPr>
        <p:spPr>
          <a:xfrm>
            <a:off x="965200" y="1313180"/>
            <a:ext cx="5816600" cy="66044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0100" y="1652588"/>
            <a:ext cx="64135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Modrá vyjadřuje mír, klid a jistotu.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Používají ji firmy, které chtějí vyjádřit vysokou kvalitu svých výrobků a služeb.</a:t>
            </a:r>
          </a:p>
          <a:p>
            <a:pPr>
              <a:buClr>
                <a:schemeClr val="dk1"/>
              </a:buClr>
              <a:buSzPct val="1800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4098" name="Picture 2" descr="K Internetu HD teď dostanete O2 TV zdarma! - YouTube">
            <a:extLst>
              <a:ext uri="{FF2B5EF4-FFF2-40B4-BE49-F238E27FC236}">
                <a16:creationId xmlns:a16="http://schemas.microsoft.com/office/drawing/2014/main" id="{8481530D-1A8B-430E-A9D6-9051BBC01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18" y="3263900"/>
            <a:ext cx="2588062" cy="14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7E04A8C3-3654-45C9-932D-51178192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18" y="4888061"/>
            <a:ext cx="6461125" cy="11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2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DB017CC-F2DD-4221-94A6-7FA019D59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-165100"/>
            <a:ext cx="685800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46099"/>
            <a:ext cx="7073900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Zelená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E30AA12D-135B-495C-B6FA-BE10401632D5}"/>
              </a:ext>
            </a:extLst>
          </p:cNvPr>
          <p:cNvSpPr/>
          <p:nvPr/>
        </p:nvSpPr>
        <p:spPr>
          <a:xfrm>
            <a:off x="965200" y="1313180"/>
            <a:ext cx="5816600" cy="66044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0100" y="1652588"/>
            <a:ext cx="64135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Zelená se pojí se zdravím, přírodou a klidem.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Firmy ji využívají, když se snaží o sobě říci, že jsou ekologické (šetrné k přírodě).</a:t>
            </a:r>
          </a:p>
          <a:p>
            <a:pPr>
              <a:buClr>
                <a:schemeClr val="dk1"/>
              </a:buClr>
              <a:buSzPct val="1800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85989D3-F001-4D0E-A078-099E2D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3126745"/>
            <a:ext cx="1685925" cy="29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starbucks logo - Aktuálně.cz">
            <a:extLst>
              <a:ext uri="{FF2B5EF4-FFF2-40B4-BE49-F238E27FC236}">
                <a16:creationId xmlns:a16="http://schemas.microsoft.com/office/drawing/2014/main" id="{4BA373E1-A8C6-4CDE-973B-E2D880F7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18" y="3421419"/>
            <a:ext cx="2588062" cy="258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2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DB017CC-F2DD-4221-94A6-7FA019D59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-165100"/>
            <a:ext cx="685800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46099"/>
            <a:ext cx="7073900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Bílá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E30AA12D-135B-495C-B6FA-BE10401632D5}"/>
              </a:ext>
            </a:extLst>
          </p:cNvPr>
          <p:cNvSpPr/>
          <p:nvPr/>
        </p:nvSpPr>
        <p:spPr>
          <a:xfrm>
            <a:off x="965200" y="1313180"/>
            <a:ext cx="5816600" cy="66044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0100" y="1652588"/>
            <a:ext cx="64135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Bílá barva představuje čistotu.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Hodí se k propagaci luxusních výrobků, a to nejčastěji ve spojení s černou, zlatou nebo stříbrnou.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Bílá se v kombinaci s růžovou a fialovou používá na výrobcích určených ženám.</a:t>
            </a:r>
          </a:p>
          <a:p>
            <a:pPr>
              <a:buClr>
                <a:schemeClr val="dk1"/>
              </a:buClr>
              <a:buSzPct val="1800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848D3BE-8B0B-40D3-A750-B19937020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7" y="3866577"/>
            <a:ext cx="1141413" cy="216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6F2CFA93-6A02-4DF2-990A-48DEAAAC6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57" y="3870678"/>
            <a:ext cx="1543843" cy="21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DB017CC-F2DD-4221-94A6-7FA019D59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-165100"/>
            <a:ext cx="685800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46099"/>
            <a:ext cx="7073900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Černá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E30AA12D-135B-495C-B6FA-BE10401632D5}"/>
              </a:ext>
            </a:extLst>
          </p:cNvPr>
          <p:cNvSpPr/>
          <p:nvPr/>
        </p:nvSpPr>
        <p:spPr>
          <a:xfrm>
            <a:off x="965200" y="1313180"/>
            <a:ext cx="5816600" cy="66044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0100" y="1652588"/>
            <a:ext cx="6413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Černá barva představuje eleganci, sílu, ale i smutek.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Černá symbolizuje luxus pro muže, je tedy vhodná pro propagaci luxusních výrobků.</a:t>
            </a:r>
          </a:p>
          <a:p>
            <a:pPr>
              <a:buClr>
                <a:schemeClr val="dk1"/>
              </a:buClr>
              <a:buSzPct val="1800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ACE2CC6-1A28-4D41-AD3D-D8AEEBF5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640432"/>
            <a:ext cx="2399846" cy="23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adidas OC Géčko Liberec - Home | Facebook">
            <a:extLst>
              <a:ext uri="{FF2B5EF4-FFF2-40B4-BE49-F238E27FC236}">
                <a16:creationId xmlns:a16="http://schemas.microsoft.com/office/drawing/2014/main" id="{69B23FC8-100E-4B83-9089-EBF6F2D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79" y="4061094"/>
            <a:ext cx="1942235" cy="194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379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46099"/>
            <a:ext cx="12065000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Barvy podle věku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E30AA12D-135B-495C-B6FA-BE10401632D5}"/>
              </a:ext>
            </a:extLst>
          </p:cNvPr>
          <p:cNvSpPr/>
          <p:nvPr/>
        </p:nvSpPr>
        <p:spPr>
          <a:xfrm>
            <a:off x="965200" y="1313180"/>
            <a:ext cx="10261600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0100" y="1652588"/>
            <a:ext cx="106952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Malé děti mají rády světlejší barvy a více barev dohromady.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Teenageři preferují černou barvu.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Dospělí mají rádi sytější barvy, barvy luxusu, jako je bílá, černá, zlatá a stříbrná.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Starší lidé dávají přednost hnědým a oranžovým odstínům a tmavším barvám.</a:t>
            </a:r>
          </a:p>
          <a:p>
            <a:pPr>
              <a:buClr>
                <a:schemeClr val="dk1"/>
              </a:buClr>
              <a:buSzPct val="1800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34956B9-163A-4802-967A-6E4ACCEC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60" y="3786418"/>
            <a:ext cx="2302746" cy="22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23B31D6E-A388-4728-A849-9606F2888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04" y="3812976"/>
            <a:ext cx="4944548" cy="219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2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47530" cy="6680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261" y="-1143000"/>
            <a:ext cx="8716248" cy="87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98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8930969-BE96-47A0-A1C5-4B0A0C438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614" y="-3028311"/>
            <a:ext cx="11934371" cy="119343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22629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94153"/>
            <a:ext cx="108585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Zkus uhodnout, jaké barvy jsou spojené s těmito značkami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0100" y="1652588"/>
            <a:ext cx="6413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Lego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Facebook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IKEA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Coca-Cola</a:t>
            </a:r>
          </a:p>
          <a:p>
            <a:pPr>
              <a:buClr>
                <a:schemeClr val="dk1"/>
              </a:buClr>
              <a:buSzPct val="1800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17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8930969-BE96-47A0-A1C5-4B0A0C4383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614" y="-3028311"/>
            <a:ext cx="11934371" cy="119343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22629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94153"/>
            <a:ext cx="108585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Zkus uhodnout, jaké barvy jsou spojené s těmito značkami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61CA86-4C86-4675-8813-7B22E2E3B53C}"/>
              </a:ext>
            </a:extLst>
          </p:cNvPr>
          <p:cNvSpPr txBox="1"/>
          <p:nvPr/>
        </p:nvSpPr>
        <p:spPr>
          <a:xfrm>
            <a:off x="3092449" y="3176082"/>
            <a:ext cx="2306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IKEA</a:t>
            </a:r>
          </a:p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B6CC9C3-1C2E-495B-9A01-71C1B36D2CC9}"/>
              </a:ext>
            </a:extLst>
          </p:cNvPr>
          <p:cNvSpPr txBox="1"/>
          <p:nvPr/>
        </p:nvSpPr>
        <p:spPr>
          <a:xfrm>
            <a:off x="7737021" y="3176082"/>
            <a:ext cx="2306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Facebook</a:t>
            </a:r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827B08B-627B-4F15-904D-9856C474F088}"/>
              </a:ext>
            </a:extLst>
          </p:cNvPr>
          <p:cNvSpPr txBox="1"/>
          <p:nvPr/>
        </p:nvSpPr>
        <p:spPr>
          <a:xfrm>
            <a:off x="3092449" y="5382254"/>
            <a:ext cx="2306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Lego</a:t>
            </a:r>
          </a:p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C1CA322-93A7-4F6A-89DE-BD25F2FDEAAC}"/>
              </a:ext>
            </a:extLst>
          </p:cNvPr>
          <p:cNvSpPr txBox="1"/>
          <p:nvPr/>
        </p:nvSpPr>
        <p:spPr>
          <a:xfrm>
            <a:off x="7737021" y="5382254"/>
            <a:ext cx="2306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Coca-Cola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6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ní k dispozici žádný popis fotky.">
            <a:extLst>
              <a:ext uri="{FF2B5EF4-FFF2-40B4-BE49-F238E27FC236}">
                <a16:creationId xmlns:a16="http://schemas.microsoft.com/office/drawing/2014/main" id="{DC0BE958-EC3A-47D9-B6DA-2654B1AEC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r="25139"/>
          <a:stretch/>
        </p:blipFill>
        <p:spPr bwMode="auto">
          <a:xfrm>
            <a:off x="6380738" y="1526495"/>
            <a:ext cx="2948668" cy="44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68C1652-67DC-4786-963B-B828E3D73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2481" y="1358899"/>
            <a:ext cx="5540148" cy="5540148"/>
          </a:xfrm>
          <a:prstGeom prst="rect">
            <a:avLst/>
          </a:prstGeom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7F84CC30-E32D-437B-B442-C9DFF39C42C5}"/>
              </a:ext>
            </a:extLst>
          </p:cNvPr>
          <p:cNvSpPr/>
          <p:nvPr/>
        </p:nvSpPr>
        <p:spPr>
          <a:xfrm>
            <a:off x="833321" y="3429000"/>
            <a:ext cx="5262679" cy="2599371"/>
          </a:xfrm>
          <a:custGeom>
            <a:avLst/>
            <a:gdLst>
              <a:gd name="connsiteX0" fmla="*/ 0 w 5262679"/>
              <a:gd name="connsiteY0" fmla="*/ 1299686 h 2599371"/>
              <a:gd name="connsiteX1" fmla="*/ 2631340 w 5262679"/>
              <a:gd name="connsiteY1" fmla="*/ 0 h 2599371"/>
              <a:gd name="connsiteX2" fmla="*/ 5262680 w 5262679"/>
              <a:gd name="connsiteY2" fmla="*/ 1299686 h 2599371"/>
              <a:gd name="connsiteX3" fmla="*/ 2631340 w 5262679"/>
              <a:gd name="connsiteY3" fmla="*/ 2599372 h 2599371"/>
              <a:gd name="connsiteX4" fmla="*/ 0 w 5262679"/>
              <a:gd name="connsiteY4" fmla="*/ 1299686 h 259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2679" h="2599371" fill="none" extrusionOk="0">
                <a:moveTo>
                  <a:pt x="0" y="1299686"/>
                </a:moveTo>
                <a:cubicBezTo>
                  <a:pt x="-31758" y="588253"/>
                  <a:pt x="1078188" y="-183260"/>
                  <a:pt x="2631340" y="0"/>
                </a:cubicBezTo>
                <a:cubicBezTo>
                  <a:pt x="4134827" y="-19012"/>
                  <a:pt x="5263330" y="530730"/>
                  <a:pt x="5262680" y="1299686"/>
                </a:cubicBezTo>
                <a:cubicBezTo>
                  <a:pt x="5258408" y="1996420"/>
                  <a:pt x="4125207" y="2616855"/>
                  <a:pt x="2631340" y="2599372"/>
                </a:cubicBezTo>
                <a:cubicBezTo>
                  <a:pt x="1203051" y="2644778"/>
                  <a:pt x="111303" y="1992628"/>
                  <a:pt x="0" y="1299686"/>
                </a:cubicBezTo>
                <a:close/>
              </a:path>
              <a:path w="5262679" h="2599371" stroke="0" extrusionOk="0">
                <a:moveTo>
                  <a:pt x="0" y="1299686"/>
                </a:moveTo>
                <a:cubicBezTo>
                  <a:pt x="-6188" y="618808"/>
                  <a:pt x="998268" y="75095"/>
                  <a:pt x="2631340" y="0"/>
                </a:cubicBezTo>
                <a:cubicBezTo>
                  <a:pt x="4064411" y="80996"/>
                  <a:pt x="5270304" y="534605"/>
                  <a:pt x="5262680" y="1299686"/>
                </a:cubicBezTo>
                <a:cubicBezTo>
                  <a:pt x="5305084" y="2251750"/>
                  <a:pt x="4029278" y="2620203"/>
                  <a:pt x="2631340" y="2599372"/>
                </a:cubicBezTo>
                <a:cubicBezTo>
                  <a:pt x="1213739" y="2591488"/>
                  <a:pt x="1169" y="1980401"/>
                  <a:pt x="0" y="129968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Podívejte se, jak by vypadal obal cukrovinek, kdyby obsahoval pravdivé informace.</a:t>
            </a:r>
            <a:endParaRPr lang="cs-CZ" sz="20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22629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94153"/>
            <a:ext cx="108585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Reklamní texty</a:t>
            </a: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B3450BEA-0F35-4BA9-8FAC-B7A74C6D1F1D}"/>
              </a:ext>
            </a:extLst>
          </p:cNvPr>
          <p:cNvSpPr/>
          <p:nvPr/>
        </p:nvSpPr>
        <p:spPr>
          <a:xfrm>
            <a:off x="965200" y="1313180"/>
            <a:ext cx="10261600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A025A4-B867-480A-958B-953181CE6C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1438" y="1718810"/>
            <a:ext cx="5540148" cy="5540148"/>
          </a:xfrm>
          <a:prstGeom prst="rect">
            <a:avLst/>
          </a:prstGeom>
        </p:spPr>
      </p:pic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73EABAAA-9118-47F3-B235-41C48990518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55736" y="1849236"/>
            <a:ext cx="942201" cy="1450242"/>
          </a:xfrm>
          <a:prstGeom prst="curved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C366BF7-3F86-49C5-9E51-FD10CEA6ACCE}"/>
              </a:ext>
            </a:extLst>
          </p:cNvPr>
          <p:cNvSpPr txBox="1"/>
          <p:nvPr/>
        </p:nvSpPr>
        <p:spPr>
          <a:xfrm>
            <a:off x="946319" y="5709374"/>
            <a:ext cx="10482379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Michal </a:t>
            </a:r>
            <a:r>
              <a:rPr lang="de-DE" sz="1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Drapák</a:t>
            </a:r>
            <a:r>
              <a:rPr lang="de-DE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4. 9. 2016</a:t>
            </a:r>
            <a:endParaRPr lang="de-DE" sz="1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8"/>
              </a:rPr>
              <a:t>https://www.facebook.com/drapakmich/posts/656513064525244</a:t>
            </a:r>
            <a:endParaRPr lang="de-DE" sz="1000" b="0" i="0" u="none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1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D825525F-2243-448A-9455-C0B2C36C4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0" y="511110"/>
            <a:ext cx="12038990" cy="1886015"/>
          </a:xfrm>
          <a:prstGeom prst="rect">
            <a:avLst/>
          </a:prstGeom>
          <a:effectLst/>
        </p:spPr>
      </p:pic>
      <p:sp>
        <p:nvSpPr>
          <p:cNvPr id="12" name="Nadpis 11">
            <a:extLst>
              <a:ext uri="{FF2B5EF4-FFF2-40B4-BE49-F238E27FC236}">
                <a16:creationId xmlns:a16="http://schemas.microsoft.com/office/drawing/2014/main" id="{79E84ECE-0FCE-4714-B008-35846DED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4363"/>
            <a:ext cx="9144000" cy="1384819"/>
          </a:xfrm>
        </p:spPr>
        <p:txBody>
          <a:bodyPr>
            <a:normAutofit fontScale="90000"/>
          </a:bodyPr>
          <a:lstStyle/>
          <a:p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Vítejte ve světě online marketingu, kterým vás provede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cs-CZ" sz="4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Marek a Markéta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8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E9A4D432-EDC9-4507-A33B-5CA2D73F7F1C}"/>
              </a:ext>
            </a:extLst>
          </p:cNvPr>
          <p:cNvSpPr/>
          <p:nvPr/>
        </p:nvSpPr>
        <p:spPr>
          <a:xfrm>
            <a:off x="814489" y="2117107"/>
            <a:ext cx="3298720" cy="3094285"/>
          </a:xfrm>
          <a:custGeom>
            <a:avLst/>
            <a:gdLst>
              <a:gd name="connsiteX0" fmla="*/ 0 w 3298720"/>
              <a:gd name="connsiteY0" fmla="*/ 1547143 h 3094285"/>
              <a:gd name="connsiteX1" fmla="*/ 1649360 w 3298720"/>
              <a:gd name="connsiteY1" fmla="*/ 0 h 3094285"/>
              <a:gd name="connsiteX2" fmla="*/ 3298720 w 3298720"/>
              <a:gd name="connsiteY2" fmla="*/ 1547143 h 3094285"/>
              <a:gd name="connsiteX3" fmla="*/ 1649360 w 3298720"/>
              <a:gd name="connsiteY3" fmla="*/ 3094286 h 3094285"/>
              <a:gd name="connsiteX4" fmla="*/ 0 w 3298720"/>
              <a:gd name="connsiteY4" fmla="*/ 1547143 h 309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720" h="3094285" fill="none" extrusionOk="0">
                <a:moveTo>
                  <a:pt x="0" y="1547143"/>
                </a:moveTo>
                <a:cubicBezTo>
                  <a:pt x="-128039" y="718340"/>
                  <a:pt x="715581" y="-41939"/>
                  <a:pt x="1649360" y="0"/>
                </a:cubicBezTo>
                <a:cubicBezTo>
                  <a:pt x="2719260" y="-60164"/>
                  <a:pt x="3300328" y="566067"/>
                  <a:pt x="3298720" y="1547143"/>
                </a:cubicBezTo>
                <a:cubicBezTo>
                  <a:pt x="3270555" y="2262720"/>
                  <a:pt x="2665188" y="3139442"/>
                  <a:pt x="1649360" y="3094286"/>
                </a:cubicBezTo>
                <a:cubicBezTo>
                  <a:pt x="749986" y="3115283"/>
                  <a:pt x="146044" y="2368993"/>
                  <a:pt x="0" y="1547143"/>
                </a:cubicBezTo>
                <a:close/>
              </a:path>
              <a:path w="3298720" h="3094285" stroke="0" extrusionOk="0">
                <a:moveTo>
                  <a:pt x="0" y="1547143"/>
                </a:moveTo>
                <a:cubicBezTo>
                  <a:pt x="-19536" y="809238"/>
                  <a:pt x="610144" y="53579"/>
                  <a:pt x="1649360" y="0"/>
                </a:cubicBezTo>
                <a:cubicBezTo>
                  <a:pt x="2548205" y="48453"/>
                  <a:pt x="3315367" y="589434"/>
                  <a:pt x="3298720" y="1547143"/>
                </a:cubicBezTo>
                <a:cubicBezTo>
                  <a:pt x="3305394" y="2438480"/>
                  <a:pt x="2516396" y="3110812"/>
                  <a:pt x="1649360" y="3094286"/>
                </a:cubicBezTo>
                <a:cubicBezTo>
                  <a:pt x="757753" y="3090015"/>
                  <a:pt x="739" y="2378169"/>
                  <a:pt x="0" y="1547143"/>
                </a:cubicBezTo>
                <a:close/>
              </a:path>
            </a:pathLst>
          </a:custGeom>
          <a:solidFill>
            <a:srgbClr val="AFE7FE"/>
          </a:solidFill>
          <a:ln w="28575">
            <a:solidFill>
              <a:srgbClr val="2FC2FD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Společně se podíváme na to, jak nás ovlivňují barvy a k čemu jsou dobré firemní slogany.</a:t>
            </a:r>
          </a:p>
          <a:p>
            <a:pPr algn="ctr"/>
            <a:endParaRPr lang="cs-CZ" sz="2000" b="1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E07DB3EF-9DBA-43D0-B40D-B7DA8426ED09}"/>
              </a:ext>
            </a:extLst>
          </p:cNvPr>
          <p:cNvSpPr/>
          <p:nvPr/>
        </p:nvSpPr>
        <p:spPr>
          <a:xfrm>
            <a:off x="7900986" y="3075709"/>
            <a:ext cx="2767013" cy="2259607"/>
          </a:xfrm>
          <a:custGeom>
            <a:avLst/>
            <a:gdLst>
              <a:gd name="connsiteX0" fmla="*/ 0 w 2767013"/>
              <a:gd name="connsiteY0" fmla="*/ 1129804 h 2259607"/>
              <a:gd name="connsiteX1" fmla="*/ 1383507 w 2767013"/>
              <a:gd name="connsiteY1" fmla="*/ 0 h 2259607"/>
              <a:gd name="connsiteX2" fmla="*/ 2767014 w 2767013"/>
              <a:gd name="connsiteY2" fmla="*/ 1129804 h 2259607"/>
              <a:gd name="connsiteX3" fmla="*/ 1383507 w 2767013"/>
              <a:gd name="connsiteY3" fmla="*/ 2259608 h 2259607"/>
              <a:gd name="connsiteX4" fmla="*/ 0 w 2767013"/>
              <a:gd name="connsiteY4" fmla="*/ 1129804 h 225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013" h="2259607" fill="none" extrusionOk="0">
                <a:moveTo>
                  <a:pt x="0" y="1129804"/>
                </a:moveTo>
                <a:cubicBezTo>
                  <a:pt x="-141201" y="534127"/>
                  <a:pt x="564092" y="-101488"/>
                  <a:pt x="1383507" y="0"/>
                </a:cubicBezTo>
                <a:cubicBezTo>
                  <a:pt x="2197145" y="-18751"/>
                  <a:pt x="2767633" y="457103"/>
                  <a:pt x="2767014" y="1129804"/>
                </a:cubicBezTo>
                <a:cubicBezTo>
                  <a:pt x="2748498" y="1662472"/>
                  <a:pt x="2282110" y="2317505"/>
                  <a:pt x="1383507" y="2259608"/>
                </a:cubicBezTo>
                <a:cubicBezTo>
                  <a:pt x="642355" y="2301336"/>
                  <a:pt x="42404" y="1744309"/>
                  <a:pt x="0" y="1129804"/>
                </a:cubicBezTo>
                <a:close/>
              </a:path>
              <a:path w="2767013" h="2259607" stroke="0" extrusionOk="0">
                <a:moveTo>
                  <a:pt x="0" y="1129804"/>
                </a:moveTo>
                <a:cubicBezTo>
                  <a:pt x="-20791" y="629871"/>
                  <a:pt x="577741" y="17404"/>
                  <a:pt x="1383507" y="0"/>
                </a:cubicBezTo>
                <a:cubicBezTo>
                  <a:pt x="2124031" y="94595"/>
                  <a:pt x="2785530" y="390990"/>
                  <a:pt x="2767014" y="1129804"/>
                </a:cubicBezTo>
                <a:cubicBezTo>
                  <a:pt x="2780051" y="1825803"/>
                  <a:pt x="2088666" y="2281802"/>
                  <a:pt x="1383507" y="2259608"/>
                </a:cubicBezTo>
                <a:cubicBezTo>
                  <a:pt x="652867" y="2252210"/>
                  <a:pt x="1706" y="1699631"/>
                  <a:pt x="0" y="112980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Jaký význam mají jednotlivé barvy v marketingu?</a:t>
            </a:r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38AFA432-EF31-4CF7-AC0F-9D495004B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02" y="2232354"/>
            <a:ext cx="4199176" cy="553998"/>
          </a:xfrm>
          <a:prstGeom prst="rect">
            <a:avLst/>
          </a:prstGeom>
          <a:effectLst/>
        </p:spPr>
      </p:pic>
      <p:sp>
        <p:nvSpPr>
          <p:cNvPr id="47" name="Obdélník 46">
            <a:extLst>
              <a:ext uri="{FF2B5EF4-FFF2-40B4-BE49-F238E27FC236}">
                <a16:creationId xmlns:a16="http://schemas.microsoft.com/office/drawing/2014/main" id="{2C3498A1-8D96-4D31-BE65-7F5A84E4A4F9}"/>
              </a:ext>
            </a:extLst>
          </p:cNvPr>
          <p:cNvSpPr/>
          <p:nvPr/>
        </p:nvSpPr>
        <p:spPr>
          <a:xfrm>
            <a:off x="5476875" y="2775135"/>
            <a:ext cx="484822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08F5592-DB21-4025-8FD3-D47F195DB5A2}"/>
              </a:ext>
            </a:extLst>
          </p:cNvPr>
          <p:cNvSpPr txBox="1"/>
          <p:nvPr/>
        </p:nvSpPr>
        <p:spPr>
          <a:xfrm>
            <a:off x="4075770" y="2350222"/>
            <a:ext cx="3733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(kteří jsou stejně jako vy rádi online</a:t>
            </a:r>
            <a: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)</a:t>
            </a:r>
            <a:b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400" b="1" dirty="0"/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3AC71043-1977-44B2-8CB4-A223FB557D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770" y="2830378"/>
            <a:ext cx="3607742" cy="34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4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916E7507-4DF2-470A-83F2-3CA8CD9A5EDB}"/>
              </a:ext>
            </a:extLst>
          </p:cNvPr>
          <p:cNvSpPr txBox="1"/>
          <p:nvPr/>
        </p:nvSpPr>
        <p:spPr>
          <a:xfrm>
            <a:off x="5585559" y="1631317"/>
            <a:ext cx="40849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Energie na celé dopoledne   </a:t>
            </a:r>
            <a:endParaRPr lang="cs-CZ" dirty="0">
              <a:solidFill>
                <a:schemeClr val="accent2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 láskou tvoje …             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Barevný svět v hrsti        </a:t>
            </a:r>
            <a:endParaRPr lang="cs-CZ" dirty="0">
              <a:solidFill>
                <a:schemeClr val="accent2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Nejjemnější potěšení        </a:t>
            </a:r>
            <a:endParaRPr lang="cs-CZ" b="1" dirty="0">
              <a:solidFill>
                <a:schemeClr val="accent2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Energie sbalená na cesty    </a:t>
            </a:r>
            <a:endParaRPr lang="cs-CZ" dirty="0">
              <a:solidFill>
                <a:schemeClr val="accent2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>
              <a:buClr>
                <a:schemeClr val="dk1"/>
              </a:buClr>
              <a:buSzPct val="1800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7F84CC30-E32D-437B-B442-C9DFF39C42C5}"/>
              </a:ext>
            </a:extLst>
          </p:cNvPr>
          <p:cNvSpPr/>
          <p:nvPr/>
        </p:nvSpPr>
        <p:spPr>
          <a:xfrm>
            <a:off x="965200" y="1631317"/>
            <a:ext cx="4405429" cy="1802445"/>
          </a:xfrm>
          <a:custGeom>
            <a:avLst/>
            <a:gdLst>
              <a:gd name="connsiteX0" fmla="*/ 0 w 4405429"/>
              <a:gd name="connsiteY0" fmla="*/ 901223 h 1802445"/>
              <a:gd name="connsiteX1" fmla="*/ 2202715 w 4405429"/>
              <a:gd name="connsiteY1" fmla="*/ 0 h 1802445"/>
              <a:gd name="connsiteX2" fmla="*/ 4405430 w 4405429"/>
              <a:gd name="connsiteY2" fmla="*/ 901223 h 1802445"/>
              <a:gd name="connsiteX3" fmla="*/ 2202715 w 4405429"/>
              <a:gd name="connsiteY3" fmla="*/ 1802446 h 1802445"/>
              <a:gd name="connsiteX4" fmla="*/ 0 w 4405429"/>
              <a:gd name="connsiteY4" fmla="*/ 901223 h 180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5429" h="1802445" fill="none" extrusionOk="0">
                <a:moveTo>
                  <a:pt x="0" y="901223"/>
                </a:moveTo>
                <a:cubicBezTo>
                  <a:pt x="-98478" y="423226"/>
                  <a:pt x="905591" y="-147848"/>
                  <a:pt x="2202715" y="0"/>
                </a:cubicBezTo>
                <a:cubicBezTo>
                  <a:pt x="3465874" y="-17647"/>
                  <a:pt x="4405952" y="362430"/>
                  <a:pt x="4405430" y="901223"/>
                </a:cubicBezTo>
                <a:cubicBezTo>
                  <a:pt x="4382648" y="1286613"/>
                  <a:pt x="3496942" y="1835890"/>
                  <a:pt x="2202715" y="1802446"/>
                </a:cubicBezTo>
                <a:cubicBezTo>
                  <a:pt x="1017345" y="1859123"/>
                  <a:pt x="6221" y="1397566"/>
                  <a:pt x="0" y="901223"/>
                </a:cubicBezTo>
                <a:close/>
              </a:path>
              <a:path w="4405429" h="1802445" stroke="0" extrusionOk="0">
                <a:moveTo>
                  <a:pt x="0" y="901223"/>
                </a:moveTo>
                <a:cubicBezTo>
                  <a:pt x="-18596" y="514438"/>
                  <a:pt x="882756" y="43195"/>
                  <a:pt x="2202715" y="0"/>
                </a:cubicBezTo>
                <a:cubicBezTo>
                  <a:pt x="3405433" y="55427"/>
                  <a:pt x="4406944" y="394099"/>
                  <a:pt x="4405430" y="901223"/>
                </a:cubicBezTo>
                <a:cubicBezTo>
                  <a:pt x="4432606" y="1549094"/>
                  <a:pt x="3264080" y="1860881"/>
                  <a:pt x="2202715" y="1802446"/>
                </a:cubicBezTo>
                <a:cubicBezTo>
                  <a:pt x="1009339" y="1797326"/>
                  <a:pt x="809" y="1373296"/>
                  <a:pt x="0" y="90122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Poznáte, k jaké značce slogany patří? </a:t>
            </a:r>
            <a:endParaRPr lang="cs-CZ" sz="20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22629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94153"/>
            <a:ext cx="108585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Slogan = dobře si zapamatujeme značku</a:t>
            </a: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B3450BEA-0F35-4BA9-8FAC-B7A74C6D1F1D}"/>
              </a:ext>
            </a:extLst>
          </p:cNvPr>
          <p:cNvSpPr/>
          <p:nvPr/>
        </p:nvSpPr>
        <p:spPr>
          <a:xfrm>
            <a:off x="965200" y="1313180"/>
            <a:ext cx="10261600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0F8D16C-8A59-4A1D-895B-44BBFC2B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71" y="3890352"/>
            <a:ext cx="3426729" cy="16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97C5969-6E47-D8E0-6345-90C99D6B96EF}"/>
              </a:ext>
            </a:extLst>
          </p:cNvPr>
          <p:cNvSpPr txBox="1"/>
          <p:nvPr/>
        </p:nvSpPr>
        <p:spPr>
          <a:xfrm>
            <a:off x="9822873" y="1631317"/>
            <a:ext cx="171796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 err="1">
                <a:solidFill>
                  <a:schemeClr val="accent2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BeBe</a:t>
            </a:r>
            <a:endParaRPr lang="cs-CZ" dirty="0">
              <a:solidFill>
                <a:schemeClr val="accent2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 err="1">
                <a:solidFill>
                  <a:schemeClr val="accent2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Granko</a:t>
            </a: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</a:p>
          <a:p>
            <a:pPr marL="114300" lvl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accent2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Lentilky</a:t>
            </a:r>
            <a:endParaRPr lang="cs-CZ" dirty="0">
              <a:solidFill>
                <a:schemeClr val="accent2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accent2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Milka</a:t>
            </a:r>
          </a:p>
          <a:p>
            <a:pPr marL="114300" lvl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b="1" dirty="0">
                <a:solidFill>
                  <a:schemeClr val="accent2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Tatranky</a:t>
            </a:r>
            <a:endParaRPr lang="cs-CZ" dirty="0">
              <a:solidFill>
                <a:schemeClr val="accent2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25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393290"/>
            <a:ext cx="12083845" cy="2418973"/>
          </a:xfrm>
          <a:prstGeom prst="rect">
            <a:avLst/>
          </a:prstGeom>
          <a:effectLst/>
        </p:spPr>
      </p:pic>
      <p:pic>
        <p:nvPicPr>
          <p:cNvPr id="15" name="Grafický objekt 14" descr="Chytrý telefon se souvislou výplní">
            <a:extLst>
              <a:ext uri="{FF2B5EF4-FFF2-40B4-BE49-F238E27FC236}">
                <a16:creationId xmlns:a16="http://schemas.microsoft.com/office/drawing/2014/main" id="{854F8F10-10C2-4BBC-8A6E-B311C9B0B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0800000">
            <a:off x="4949825" y="849123"/>
            <a:ext cx="759753" cy="75975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247775" y="1193032"/>
            <a:ext cx="969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Aktivita:</a:t>
            </a:r>
          </a:p>
        </p:txBody>
      </p:sp>
      <p:pic>
        <p:nvPicPr>
          <p:cNvPr id="8" name="Grafický objekt 24">
            <a:extLst>
              <a:ext uri="{FF2B5EF4-FFF2-40B4-BE49-F238E27FC236}">
                <a16:creationId xmlns:a16="http://schemas.microsoft.com/office/drawing/2014/main" id="{11501003-883A-42A0-B1B5-50483B38DD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8126" y="890877"/>
            <a:ext cx="769697" cy="7597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FEBF27-F651-4EA6-839A-8BAAC4B75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4" y="2812264"/>
            <a:ext cx="12083845" cy="934953"/>
          </a:xfrm>
          <a:prstGeom prst="rect">
            <a:avLst/>
          </a:prstGeom>
          <a:effectLst/>
        </p:spPr>
      </p:pic>
      <p:pic>
        <p:nvPicPr>
          <p:cNvPr id="10" name="Grafický objekt 9" descr="Bublina chatu se souvislou výplní">
            <a:extLst>
              <a:ext uri="{FF2B5EF4-FFF2-40B4-BE49-F238E27FC236}">
                <a16:creationId xmlns:a16="http://schemas.microsoft.com/office/drawing/2014/main" id="{87FD43BD-FAF6-4314-85BA-1B0C499784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49821" y="2912638"/>
            <a:ext cx="759753" cy="75975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A4FEF2D-0AF1-4B49-A432-9901DFD8ED37}"/>
              </a:ext>
            </a:extLst>
          </p:cNvPr>
          <p:cNvSpPr txBox="1"/>
          <p:nvPr/>
        </p:nvSpPr>
        <p:spPr>
          <a:xfrm>
            <a:off x="927916" y="3152813"/>
            <a:ext cx="9696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    Diskutujte ve skupinách:</a:t>
            </a:r>
            <a:endParaRPr lang="pl-PL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18" name="Grafický objekt 24">
            <a:extLst>
              <a:ext uri="{FF2B5EF4-FFF2-40B4-BE49-F238E27FC236}">
                <a16:creationId xmlns:a16="http://schemas.microsoft.com/office/drawing/2014/main" id="{5A93190A-9329-4392-9BCE-743919D002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1803" y="2812265"/>
            <a:ext cx="769696" cy="75975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9BAAFE7-E6F2-4497-8EFA-06887AE69B85}"/>
              </a:ext>
            </a:extLst>
          </p:cNvPr>
          <p:cNvSpPr txBox="1"/>
          <p:nvPr/>
        </p:nvSpPr>
        <p:spPr>
          <a:xfrm>
            <a:off x="589935" y="3747217"/>
            <a:ext cx="10569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rtl="0" fontAlgn="base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Proč jsou použity právě tyto barvy?</a:t>
            </a:r>
          </a:p>
          <a:p>
            <a:pPr marL="4572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Jaký mají tyto barvy význam?</a:t>
            </a:r>
          </a:p>
          <a:p>
            <a:pPr marL="4572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000000"/>
                </a:solidFill>
                <a:effectLst/>
                <a:latin typeface="Source Code Pro" panose="020B0509030403020204" pitchFamily="49" charset="0"/>
                <a:ea typeface="Source Code Pro" panose="020B0509030403020204" pitchFamily="49" charset="0"/>
              </a:rPr>
              <a:t>Pro jakou skupinu lidí je reklama určena?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1A0564-EB1E-426A-A58B-A9C84FA0FB33}"/>
              </a:ext>
            </a:extLst>
          </p:cNvPr>
          <p:cNvSpPr txBox="1"/>
          <p:nvPr/>
        </p:nvSpPr>
        <p:spPr>
          <a:xfrm>
            <a:off x="2174881" y="1861179"/>
            <a:ext cx="9330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Najdi na internetu reklamu s výraznou barvou.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3848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629265"/>
            <a:ext cx="12074013" cy="2212258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5581" y="914860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-1" y="1172627"/>
            <a:ext cx="8120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Skupinová práce: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Vytvořte reklamu na sušenky</a:t>
            </a:r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cxnSp>
        <p:nvCxnSpPr>
          <p:cNvPr id="10" name="Spojnice: zakřivená 9">
            <a:extLst>
              <a:ext uri="{FF2B5EF4-FFF2-40B4-BE49-F238E27FC236}">
                <a16:creationId xmlns:a16="http://schemas.microsoft.com/office/drawing/2014/main" id="{78B43B3E-8769-4F9E-AEDB-206B49D067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46554" y="2389260"/>
            <a:ext cx="555499" cy="904526"/>
          </a:xfrm>
          <a:prstGeom prst="curvedConnector2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277BC67-2DFB-40F2-938A-8848BEA120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6631" y="914860"/>
            <a:ext cx="699725" cy="69068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4A87E90-EBCA-42A5-A2FE-E423BF5CC2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2" y="3043491"/>
            <a:ext cx="4534376" cy="3185243"/>
          </a:xfrm>
          <a:prstGeom prst="rect">
            <a:avLst/>
          </a:prstGeom>
          <a:effectLst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240012E-0DC3-407E-A4BE-AF59AE3F8A18}"/>
              </a:ext>
            </a:extLst>
          </p:cNvPr>
          <p:cNvSpPr txBox="1"/>
          <p:nvPr/>
        </p:nvSpPr>
        <p:spPr>
          <a:xfrm>
            <a:off x="1519328" y="3512727"/>
            <a:ext cx="2969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Reklama bude pro:</a:t>
            </a:r>
          </a:p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endParaRPr lang="cs-CZ" sz="20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malou holčičku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malého kluka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sportovce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maminku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vrstevníky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3D0672C-DF89-45F4-A381-2ADB8695FFBB}"/>
              </a:ext>
            </a:extLst>
          </p:cNvPr>
          <p:cNvSpPr txBox="1"/>
          <p:nvPr/>
        </p:nvSpPr>
        <p:spPr>
          <a:xfrm>
            <a:off x="5816459" y="2916318"/>
            <a:ext cx="55855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Návod: </a:t>
            </a:r>
          </a:p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endParaRPr lang="cs-CZ" sz="20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Zvolte barvy, které se hodí pro daného člověka.</a:t>
            </a:r>
          </a:p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Vymyslete slogan, který zaujme.</a:t>
            </a:r>
          </a:p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Přidejte informace o ceně a vyzvěte k nákupu. </a:t>
            </a:r>
          </a:p>
          <a:p>
            <a:pPr marL="114300" lvl="0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Myslete na to, že vše musí být čitelné.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28" name="Volný tvar: obrazec 27">
            <a:extLst>
              <a:ext uri="{FF2B5EF4-FFF2-40B4-BE49-F238E27FC236}">
                <a16:creationId xmlns:a16="http://schemas.microsoft.com/office/drawing/2014/main" id="{E6CE8676-5647-4ED8-BC37-75410BF02220}"/>
              </a:ext>
            </a:extLst>
          </p:cNvPr>
          <p:cNvSpPr/>
          <p:nvPr/>
        </p:nvSpPr>
        <p:spPr>
          <a:xfrm flipV="1">
            <a:off x="5997676" y="3249999"/>
            <a:ext cx="1022555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30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C6D97FC-D981-4B0F-8205-27BAC7963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1" y="1566321"/>
            <a:ext cx="2206625" cy="22066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61E248A-BE47-4566-AF78-0B295E188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75" y="1625609"/>
            <a:ext cx="2206625" cy="220662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82B80C4-F59F-4F3F-A820-E1900738C3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9657" y="3761371"/>
            <a:ext cx="2206625" cy="22066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4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22629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94153"/>
            <a:ext cx="108585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Barvy</a:t>
            </a: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B3450BEA-0F35-4BA9-8FAC-B7A74C6D1F1D}"/>
              </a:ext>
            </a:extLst>
          </p:cNvPr>
          <p:cNvSpPr/>
          <p:nvPr/>
        </p:nvSpPr>
        <p:spPr>
          <a:xfrm>
            <a:off x="965200" y="1313180"/>
            <a:ext cx="10261600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067BDA2-0445-4413-836B-77B724D33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42" y="2532632"/>
            <a:ext cx="718583" cy="6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Ice in drinks at McDonald's, KFC and Burger King found to have 'poo  bacteria' - Nottinghamshire Live">
            <a:extLst>
              <a:ext uri="{FF2B5EF4-FFF2-40B4-BE49-F238E27FC236}">
                <a16:creationId xmlns:a16="http://schemas.microsoft.com/office/drawing/2014/main" id="{661B47B1-6057-4D4A-BA5B-9DFA6A50B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36" y="1846626"/>
            <a:ext cx="757657" cy="50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A1FC9A9-985F-4BB6-8783-EE94030BD9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9524" y="1664794"/>
            <a:ext cx="2206625" cy="220662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CE996B6-218F-4820-A215-5105DD2993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6702" y="3940681"/>
            <a:ext cx="2206625" cy="220662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39A227B-6AB2-4163-97DD-1C0CCE622E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804" y="3762313"/>
            <a:ext cx="2206625" cy="2206625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DA7ED9CB-FC8D-4EFF-B177-1F544B8F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44" y="2589076"/>
            <a:ext cx="745413" cy="10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C5801628-72B2-4C72-9053-E712452E8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52" y="1631188"/>
            <a:ext cx="424726" cy="8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didas OC Géčko Liberec - Home | Facebook">
            <a:extLst>
              <a:ext uri="{FF2B5EF4-FFF2-40B4-BE49-F238E27FC236}">
                <a16:creationId xmlns:a16="http://schemas.microsoft.com/office/drawing/2014/main" id="{BE5FE4B8-778F-4DA2-8DF7-ABA8D4906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59" y="3998415"/>
            <a:ext cx="695097" cy="69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2FAC1CC3-BB66-4AFE-BFF9-FFB5A47A1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726" y="1835133"/>
            <a:ext cx="725888" cy="126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108642B3-AEEB-4B65-B1C4-BE7025910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2" y="3967784"/>
            <a:ext cx="980034" cy="7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K Internetu HD teď dostanete O2 TV zdarma! - YouTube">
            <a:extLst>
              <a:ext uri="{FF2B5EF4-FFF2-40B4-BE49-F238E27FC236}">
                <a16:creationId xmlns:a16="http://schemas.microsoft.com/office/drawing/2014/main" id="{91BDE02F-140A-47BE-AAA0-86CC3BC7C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40" y="4074635"/>
            <a:ext cx="1331966" cy="74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4C32EC0A-2A68-4806-9C16-3941ED800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49" y="4675172"/>
            <a:ext cx="811152" cy="8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AC5E5B8-5507-41F6-B238-58698A95AA04}"/>
              </a:ext>
            </a:extLst>
          </p:cNvPr>
          <p:cNvSpPr txBox="1"/>
          <p:nvPr/>
        </p:nvSpPr>
        <p:spPr>
          <a:xfrm>
            <a:off x="1926129" y="2417849"/>
            <a:ext cx="204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Chuť k jídlu, označení slev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23BEAE2-95EA-4323-BEB3-95A4AE070230}"/>
              </a:ext>
            </a:extLst>
          </p:cNvPr>
          <p:cNvSpPr txBox="1"/>
          <p:nvPr/>
        </p:nvSpPr>
        <p:spPr>
          <a:xfrm>
            <a:off x="5693107" y="1990258"/>
            <a:ext cx="2484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Čistota, luxusní výrobky, </a:t>
            </a:r>
          </a:p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bílá s růžovou a fialovou na reklamu pro ženy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C62183F-FD93-4DE4-ACDA-79710FFECC20}"/>
              </a:ext>
            </a:extLst>
          </p:cNvPr>
          <p:cNvSpPr txBox="1"/>
          <p:nvPr/>
        </p:nvSpPr>
        <p:spPr>
          <a:xfrm>
            <a:off x="9782320" y="2335647"/>
            <a:ext cx="2035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Zdraví, příroda, ekologie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805AB1E-BBD2-499A-BFFE-20BA907F79EC}"/>
              </a:ext>
            </a:extLst>
          </p:cNvPr>
          <p:cNvSpPr txBox="1"/>
          <p:nvPr/>
        </p:nvSpPr>
        <p:spPr>
          <a:xfrm>
            <a:off x="2514418" y="4829210"/>
            <a:ext cx="2135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Klid, stálost, jistota, důraz na vysokou kvalitu 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C539088-87BD-4BA1-B06C-DFF63ED22346}"/>
              </a:ext>
            </a:extLst>
          </p:cNvPr>
          <p:cNvSpPr txBox="1"/>
          <p:nvPr/>
        </p:nvSpPr>
        <p:spPr>
          <a:xfrm>
            <a:off x="5668105" y="4766159"/>
            <a:ext cx="2044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Energie, štěstí, </a:t>
            </a:r>
          </a:p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k označení slevy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CA2882B-BF0D-47DF-938F-A1A35C308B57}"/>
              </a:ext>
            </a:extLst>
          </p:cNvPr>
          <p:cNvSpPr txBox="1"/>
          <p:nvPr/>
        </p:nvSpPr>
        <p:spPr>
          <a:xfrm>
            <a:off x="9420955" y="4766159"/>
            <a:ext cx="2044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Elegance, síla, luxus pro muže</a:t>
            </a:r>
          </a:p>
        </p:txBody>
      </p:sp>
    </p:spTree>
    <p:extLst>
      <p:ext uri="{BB962C8B-B14F-4D97-AF65-F5344CB8AC3E}">
        <p14:creationId xmlns:p14="http://schemas.microsoft.com/office/powerpoint/2010/main" val="464594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8649"/>
            <a:ext cx="11887200" cy="1143001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7095" y="81223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4143375" y="1088427"/>
            <a:ext cx="519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Úkol: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277BC67-2DFB-40F2-938A-8848BEA120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8145" y="812231"/>
            <a:ext cx="699725" cy="69068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E917588-1B09-4E13-ABDB-9D0C594A261C}"/>
              </a:ext>
            </a:extLst>
          </p:cNvPr>
          <p:cNvSpPr txBox="1"/>
          <p:nvPr/>
        </p:nvSpPr>
        <p:spPr>
          <a:xfrm>
            <a:off x="804300" y="2257396"/>
            <a:ext cx="9997049" cy="354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Položte na zem své reklamy.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Zapište si své tipy, pro jakou skupinu lidí je každá reklama určena.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Zkontrolujte si své odpovědi mezi sebou.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Diskutujte.</a:t>
            </a:r>
          </a:p>
        </p:txBody>
      </p:sp>
    </p:spTree>
    <p:extLst>
      <p:ext uri="{BB962C8B-B14F-4D97-AF65-F5344CB8AC3E}">
        <p14:creationId xmlns:p14="http://schemas.microsoft.com/office/powerpoint/2010/main" val="895072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C21F475B-93C4-4583-93CB-735A52595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23392" y="1412645"/>
            <a:ext cx="7339444" cy="869258"/>
          </a:xfrm>
          <a:prstGeom prst="rect">
            <a:avLst/>
          </a:prstGeom>
          <a:effectLst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9168C5-5E4D-4F25-9A4B-43133985B6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6"/>
          <a:stretch/>
        </p:blipFill>
        <p:spPr>
          <a:xfrm>
            <a:off x="4562763" y="2311131"/>
            <a:ext cx="3066474" cy="22357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B755D48-10EA-4ECB-B853-C93BD0248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4267200"/>
            <a:ext cx="9982200" cy="1182256"/>
          </a:xfrm>
          <a:prstGeom prst="rect">
            <a:avLst/>
          </a:prstGeom>
          <a:effectLst/>
        </p:spPr>
      </p:pic>
      <p:sp>
        <p:nvSpPr>
          <p:cNvPr id="16" name="Nadpis 11">
            <a:extLst>
              <a:ext uri="{FF2B5EF4-FFF2-40B4-BE49-F238E27FC236}">
                <a16:creationId xmlns:a16="http://schemas.microsoft.com/office/drawing/2014/main" id="{8ECA62A8-50EC-411F-B712-5D5EF568D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99708"/>
            <a:ext cx="9144000" cy="516389"/>
          </a:xfrm>
        </p:spPr>
        <p:txBody>
          <a:bodyPr>
            <a:noAutofit/>
          </a:bodyPr>
          <a:lstStyle/>
          <a:p>
            <a:r>
              <a:rPr lang="cs-CZ" sz="3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Těšíme se na příště!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7A141526-ED18-4BA1-8F3A-746ED45F8E59}"/>
              </a:ext>
            </a:extLst>
          </p:cNvPr>
          <p:cNvSpPr txBox="1">
            <a:spLocks/>
          </p:cNvSpPr>
          <p:nvPr/>
        </p:nvSpPr>
        <p:spPr>
          <a:xfrm>
            <a:off x="898814" y="1657487"/>
            <a:ext cx="10388600" cy="440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693D9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to je pro dnešek vše.</a:t>
            </a:r>
          </a:p>
        </p:txBody>
      </p:sp>
    </p:spTree>
    <p:extLst>
      <p:ext uri="{BB962C8B-B14F-4D97-AF65-F5344CB8AC3E}">
        <p14:creationId xmlns:p14="http://schemas.microsoft.com/office/powerpoint/2010/main" val="171093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4" y="365125"/>
            <a:ext cx="10945091" cy="1410522"/>
          </a:xfrm>
        </p:spPr>
        <p:txBody>
          <a:bodyPr>
            <a:normAutofit/>
          </a:bodyPr>
          <a:lstStyle/>
          <a:p>
            <a:pPr algn="ctr"/>
            <a:r>
              <a:rPr lang="cs-CZ" sz="23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Nejprve si připomeneme znalosti z prvního pracovního listu: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C35B85E-E010-42D6-A461-A5918656B6AE}"/>
              </a:ext>
            </a:extLst>
          </p:cNvPr>
          <p:cNvSpPr/>
          <p:nvPr/>
        </p:nvSpPr>
        <p:spPr>
          <a:xfrm>
            <a:off x="1636778" y="1715762"/>
            <a:ext cx="2528822" cy="1410522"/>
          </a:xfrm>
          <a:custGeom>
            <a:avLst/>
            <a:gdLst>
              <a:gd name="connsiteX0" fmla="*/ 0 w 2528822"/>
              <a:gd name="connsiteY0" fmla="*/ 705261 h 1410522"/>
              <a:gd name="connsiteX1" fmla="*/ 1264411 w 2528822"/>
              <a:gd name="connsiteY1" fmla="*/ 0 h 1410522"/>
              <a:gd name="connsiteX2" fmla="*/ 2528822 w 2528822"/>
              <a:gd name="connsiteY2" fmla="*/ 705261 h 1410522"/>
              <a:gd name="connsiteX3" fmla="*/ 1264411 w 2528822"/>
              <a:gd name="connsiteY3" fmla="*/ 1410522 h 1410522"/>
              <a:gd name="connsiteX4" fmla="*/ 0 w 2528822"/>
              <a:gd name="connsiteY4" fmla="*/ 705261 h 141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822" h="1410522" fill="none" extrusionOk="0">
                <a:moveTo>
                  <a:pt x="0" y="705261"/>
                </a:moveTo>
                <a:cubicBezTo>
                  <a:pt x="79856" y="382492"/>
                  <a:pt x="486443" y="-99889"/>
                  <a:pt x="1264411" y="0"/>
                </a:cubicBezTo>
                <a:cubicBezTo>
                  <a:pt x="1892475" y="4411"/>
                  <a:pt x="2521191" y="346593"/>
                  <a:pt x="2528822" y="705261"/>
                </a:cubicBezTo>
                <a:cubicBezTo>
                  <a:pt x="2528927" y="1063625"/>
                  <a:pt x="1892771" y="1434462"/>
                  <a:pt x="1264411" y="1410522"/>
                </a:cubicBezTo>
                <a:cubicBezTo>
                  <a:pt x="542375" y="1379830"/>
                  <a:pt x="37162" y="1073923"/>
                  <a:pt x="0" y="705261"/>
                </a:cubicBezTo>
                <a:close/>
              </a:path>
              <a:path w="2528822" h="1410522" stroke="0" extrusionOk="0">
                <a:moveTo>
                  <a:pt x="0" y="705261"/>
                </a:moveTo>
                <a:cubicBezTo>
                  <a:pt x="-8996" y="299167"/>
                  <a:pt x="577446" y="-5061"/>
                  <a:pt x="1264411" y="0"/>
                </a:cubicBezTo>
                <a:cubicBezTo>
                  <a:pt x="1984885" y="46976"/>
                  <a:pt x="2476087" y="340343"/>
                  <a:pt x="2528822" y="705261"/>
                </a:cubicBezTo>
                <a:cubicBezTo>
                  <a:pt x="2473727" y="1046956"/>
                  <a:pt x="2075615" y="1368565"/>
                  <a:pt x="1264411" y="1410522"/>
                </a:cubicBezTo>
                <a:cubicBezTo>
                  <a:pt x="559762" y="1403920"/>
                  <a:pt x="17043" y="1107680"/>
                  <a:pt x="0" y="705261"/>
                </a:cubicBezTo>
                <a:close/>
              </a:path>
            </a:pathLst>
          </a:custGeom>
          <a:solidFill>
            <a:srgbClr val="E1E1FF"/>
          </a:solidFill>
          <a:ln w="28575">
            <a:solidFill>
              <a:srgbClr val="693C9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 je reklama?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61A74C7-218D-460F-95D1-26AB40CABAA3}"/>
              </a:ext>
            </a:extLst>
          </p:cNvPr>
          <p:cNvSpPr/>
          <p:nvPr/>
        </p:nvSpPr>
        <p:spPr>
          <a:xfrm>
            <a:off x="6974051" y="2523196"/>
            <a:ext cx="3213704" cy="1755302"/>
          </a:xfrm>
          <a:custGeom>
            <a:avLst/>
            <a:gdLst>
              <a:gd name="connsiteX0" fmla="*/ 0 w 3213704"/>
              <a:gd name="connsiteY0" fmla="*/ 877651 h 1755302"/>
              <a:gd name="connsiteX1" fmla="*/ 1606852 w 3213704"/>
              <a:gd name="connsiteY1" fmla="*/ 0 h 1755302"/>
              <a:gd name="connsiteX2" fmla="*/ 3213704 w 3213704"/>
              <a:gd name="connsiteY2" fmla="*/ 877651 h 1755302"/>
              <a:gd name="connsiteX3" fmla="*/ 1606852 w 3213704"/>
              <a:gd name="connsiteY3" fmla="*/ 1755302 h 1755302"/>
              <a:gd name="connsiteX4" fmla="*/ 0 w 3213704"/>
              <a:gd name="connsiteY4" fmla="*/ 877651 h 175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704" h="1755302" fill="none" extrusionOk="0">
                <a:moveTo>
                  <a:pt x="0" y="877651"/>
                </a:moveTo>
                <a:cubicBezTo>
                  <a:pt x="-13359" y="387465"/>
                  <a:pt x="694074" y="45785"/>
                  <a:pt x="1606852" y="0"/>
                </a:cubicBezTo>
                <a:cubicBezTo>
                  <a:pt x="2532268" y="43607"/>
                  <a:pt x="3226669" y="406192"/>
                  <a:pt x="3213704" y="877651"/>
                </a:cubicBezTo>
                <a:cubicBezTo>
                  <a:pt x="3105483" y="1329200"/>
                  <a:pt x="2555206" y="1825649"/>
                  <a:pt x="1606852" y="1755302"/>
                </a:cubicBezTo>
                <a:cubicBezTo>
                  <a:pt x="669132" y="1823281"/>
                  <a:pt x="-69178" y="1298910"/>
                  <a:pt x="0" y="877651"/>
                </a:cubicBezTo>
                <a:close/>
              </a:path>
              <a:path w="3213704" h="1755302" stroke="0" extrusionOk="0">
                <a:moveTo>
                  <a:pt x="0" y="877651"/>
                </a:moveTo>
                <a:cubicBezTo>
                  <a:pt x="35431" y="340789"/>
                  <a:pt x="807538" y="138131"/>
                  <a:pt x="1606852" y="0"/>
                </a:cubicBezTo>
                <a:cubicBezTo>
                  <a:pt x="2484993" y="-25885"/>
                  <a:pt x="3257999" y="419433"/>
                  <a:pt x="3213704" y="877651"/>
                </a:cubicBezTo>
                <a:cubicBezTo>
                  <a:pt x="3205982" y="1278104"/>
                  <a:pt x="2478912" y="1762230"/>
                  <a:pt x="1606852" y="1755302"/>
                </a:cubicBezTo>
                <a:cubicBezTo>
                  <a:pt x="703792" y="1680359"/>
                  <a:pt x="38683" y="1418146"/>
                  <a:pt x="0" y="877651"/>
                </a:cubicBezTo>
                <a:close/>
              </a:path>
            </a:pathLst>
          </a:custGeom>
          <a:solidFill>
            <a:srgbClr val="E1E1FF"/>
          </a:solidFill>
          <a:ln w="28575">
            <a:solidFill>
              <a:srgbClr val="693C90"/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1600"/>
              </a:spcBef>
              <a:buNone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Jaké jsou funkce reklamy?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CF4D5488-0BF9-4932-B98C-CFC08EDDF33E}"/>
              </a:ext>
            </a:extLst>
          </p:cNvPr>
          <p:cNvSpPr/>
          <p:nvPr/>
        </p:nvSpPr>
        <p:spPr>
          <a:xfrm>
            <a:off x="2278858" y="4078759"/>
            <a:ext cx="3325091" cy="2007190"/>
          </a:xfrm>
          <a:custGeom>
            <a:avLst/>
            <a:gdLst>
              <a:gd name="connsiteX0" fmla="*/ 0 w 3325091"/>
              <a:gd name="connsiteY0" fmla="*/ 1003595 h 2007190"/>
              <a:gd name="connsiteX1" fmla="*/ 1662546 w 3325091"/>
              <a:gd name="connsiteY1" fmla="*/ 0 h 2007190"/>
              <a:gd name="connsiteX2" fmla="*/ 3325092 w 3325091"/>
              <a:gd name="connsiteY2" fmla="*/ 1003595 h 2007190"/>
              <a:gd name="connsiteX3" fmla="*/ 1662546 w 3325091"/>
              <a:gd name="connsiteY3" fmla="*/ 2007190 h 2007190"/>
              <a:gd name="connsiteX4" fmla="*/ 0 w 3325091"/>
              <a:gd name="connsiteY4" fmla="*/ 1003595 h 200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091" h="2007190" fill="none" extrusionOk="0">
                <a:moveTo>
                  <a:pt x="0" y="1003595"/>
                </a:moveTo>
                <a:cubicBezTo>
                  <a:pt x="117226" y="547291"/>
                  <a:pt x="695969" y="-60669"/>
                  <a:pt x="1662546" y="0"/>
                </a:cubicBezTo>
                <a:cubicBezTo>
                  <a:pt x="2477789" y="6465"/>
                  <a:pt x="3308897" y="514772"/>
                  <a:pt x="3325092" y="1003595"/>
                </a:cubicBezTo>
                <a:cubicBezTo>
                  <a:pt x="3325407" y="1464164"/>
                  <a:pt x="2448111" y="2052580"/>
                  <a:pt x="1662546" y="2007190"/>
                </a:cubicBezTo>
                <a:cubicBezTo>
                  <a:pt x="736141" y="1996572"/>
                  <a:pt x="94340" y="1504953"/>
                  <a:pt x="0" y="1003595"/>
                </a:cubicBezTo>
                <a:close/>
              </a:path>
              <a:path w="3325091" h="2007190" stroke="0" extrusionOk="0">
                <a:moveTo>
                  <a:pt x="0" y="1003595"/>
                </a:moveTo>
                <a:cubicBezTo>
                  <a:pt x="-41705" y="372419"/>
                  <a:pt x="777550" y="-14807"/>
                  <a:pt x="1662546" y="0"/>
                </a:cubicBezTo>
                <a:cubicBezTo>
                  <a:pt x="2607298" y="56291"/>
                  <a:pt x="3264091" y="477766"/>
                  <a:pt x="3325092" y="1003595"/>
                </a:cubicBezTo>
                <a:cubicBezTo>
                  <a:pt x="3248518" y="1491416"/>
                  <a:pt x="2711707" y="1958516"/>
                  <a:pt x="1662546" y="2007190"/>
                </a:cubicBezTo>
                <a:cubicBezTo>
                  <a:pt x="709899" y="1971286"/>
                  <a:pt x="29276" y="1580049"/>
                  <a:pt x="0" y="1003595"/>
                </a:cubicBezTo>
                <a:close/>
              </a:path>
            </a:pathLst>
          </a:custGeom>
          <a:solidFill>
            <a:srgbClr val="E1E1FF"/>
          </a:solidFill>
          <a:ln w="28575">
            <a:solidFill>
              <a:srgbClr val="693C9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1600"/>
              </a:spcBef>
              <a:buNone/>
            </a:pPr>
            <a:r>
              <a:rPr lang="pl-PL" sz="2000" b="1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Kde všude na internetu jsme reklamu našli?</a:t>
            </a:r>
          </a:p>
        </p:txBody>
      </p:sp>
      <p:pic>
        <p:nvPicPr>
          <p:cNvPr id="12" name="Grafický objekt 11" descr="Trefa do černého se souvislou výplní">
            <a:extLst>
              <a:ext uri="{FF2B5EF4-FFF2-40B4-BE49-F238E27FC236}">
                <a16:creationId xmlns:a16="http://schemas.microsoft.com/office/drawing/2014/main" id="{C2CEC88D-A316-406D-9C63-C79E2DF24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3723" y="3514465"/>
            <a:ext cx="1528067" cy="1528067"/>
          </a:xfrm>
          <a:prstGeom prst="rect">
            <a:avLst/>
          </a:prstGeom>
        </p:spPr>
      </p:pic>
      <p:pic>
        <p:nvPicPr>
          <p:cNvPr id="14" name="Grafický objekt 13" descr="Peníze se souvislou výplní">
            <a:extLst>
              <a:ext uri="{FF2B5EF4-FFF2-40B4-BE49-F238E27FC236}">
                <a16:creationId xmlns:a16="http://schemas.microsoft.com/office/drawing/2014/main" id="{02877FCF-BC3C-4602-B967-B5F6163420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78038" y="3007296"/>
            <a:ext cx="2152893" cy="2152893"/>
          </a:xfrm>
          <a:prstGeom prst="rect">
            <a:avLst/>
          </a:prstGeom>
        </p:spPr>
      </p:pic>
      <p:pic>
        <p:nvPicPr>
          <p:cNvPr id="16" name="Grafický objekt 15" descr="Nákupní vozík se souvislou výplní">
            <a:extLst>
              <a:ext uri="{FF2B5EF4-FFF2-40B4-BE49-F238E27FC236}">
                <a16:creationId xmlns:a16="http://schemas.microsoft.com/office/drawing/2014/main" id="{55E1446A-FEC1-4064-82FE-18E8335EE5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60942" y="3491875"/>
            <a:ext cx="1943815" cy="1943815"/>
          </a:xfrm>
          <a:prstGeom prst="rect">
            <a:avLst/>
          </a:prstGeom>
        </p:spPr>
      </p:pic>
      <p:pic>
        <p:nvPicPr>
          <p:cNvPr id="27" name="Grafický objekt 26" descr="Mozek v hlavě se souvislou výplní">
            <a:extLst>
              <a:ext uri="{FF2B5EF4-FFF2-40B4-BE49-F238E27FC236}">
                <a16:creationId xmlns:a16="http://schemas.microsoft.com/office/drawing/2014/main" id="{04F5B287-5573-4037-9682-5C13AF58CC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90453" y="1802732"/>
            <a:ext cx="1799789" cy="1799789"/>
          </a:xfrm>
          <a:prstGeom prst="rect">
            <a:avLst/>
          </a:prstGeom>
        </p:spPr>
      </p:pic>
      <p:pic>
        <p:nvPicPr>
          <p:cNvPr id="29" name="Grafický objekt 28" descr="Ruka s ukazováčkem ukazujícím doprava se souvislou výplní">
            <a:extLst>
              <a:ext uri="{FF2B5EF4-FFF2-40B4-BE49-F238E27FC236}">
                <a16:creationId xmlns:a16="http://schemas.microsoft.com/office/drawing/2014/main" id="{45A713A3-D2A4-43FD-AFFF-C05B4CF5AF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28723">
            <a:off x="7473405" y="1627333"/>
            <a:ext cx="914400" cy="914400"/>
          </a:xfrm>
          <a:prstGeom prst="rect">
            <a:avLst/>
          </a:prstGeom>
        </p:spPr>
      </p:pic>
      <p:pic>
        <p:nvPicPr>
          <p:cNvPr id="31" name="Grafický objekt 30" descr="Oči se souvislou výplní">
            <a:extLst>
              <a:ext uri="{FF2B5EF4-FFF2-40B4-BE49-F238E27FC236}">
                <a16:creationId xmlns:a16="http://schemas.microsoft.com/office/drawing/2014/main" id="{F5CBF8F5-AD85-46EC-BB74-C2B5C9B9023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60077" y="5160189"/>
            <a:ext cx="1227976" cy="1227976"/>
          </a:xfrm>
          <a:prstGeom prst="rect">
            <a:avLst/>
          </a:prstGeom>
        </p:spPr>
      </p:pic>
      <p:pic>
        <p:nvPicPr>
          <p:cNvPr id="33" name="Grafický objekt 32" descr="Bublina chatu se souvislou výplní">
            <a:extLst>
              <a:ext uri="{FF2B5EF4-FFF2-40B4-BE49-F238E27FC236}">
                <a16:creationId xmlns:a16="http://schemas.microsoft.com/office/drawing/2014/main" id="{B1A7DF41-8AE2-41E5-94C3-233CB3AB16D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697072" y="1967956"/>
            <a:ext cx="914400" cy="914400"/>
          </a:xfrm>
          <a:prstGeom prst="rect">
            <a:avLst/>
          </a:prstGeom>
        </p:spPr>
      </p:pic>
      <p:pic>
        <p:nvPicPr>
          <p:cNvPr id="35" name="Grafický objekt 34" descr="Chytrý telefon se souvislou výplní">
            <a:extLst>
              <a:ext uri="{FF2B5EF4-FFF2-40B4-BE49-F238E27FC236}">
                <a16:creationId xmlns:a16="http://schemas.microsoft.com/office/drawing/2014/main" id="{40584477-51F0-46D9-8063-DE9953CB211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0800000">
            <a:off x="8143479" y="4796167"/>
            <a:ext cx="1157017" cy="1157017"/>
          </a:xfrm>
          <a:prstGeom prst="rect">
            <a:avLst/>
          </a:prstGeom>
        </p:spPr>
      </p:pic>
      <p:pic>
        <p:nvPicPr>
          <p:cNvPr id="17" name="Grafický objekt 16" descr="Marketing se souvislou výplní">
            <a:extLst>
              <a:ext uri="{FF2B5EF4-FFF2-40B4-BE49-F238E27FC236}">
                <a16:creationId xmlns:a16="http://schemas.microsoft.com/office/drawing/2014/main" id="{F28C953B-9658-4D1D-BFC5-4B615138FA4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5700770" y="2206428"/>
            <a:ext cx="1308037" cy="13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77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988CFE4-1ABF-4282-A28B-45081AAE2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834">
            <a:off x="-574541" y="-1212704"/>
            <a:ext cx="9069406" cy="906940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0" y="139700"/>
            <a:ext cx="11899900" cy="481330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257300" y="1375013"/>
            <a:ext cx="70056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Klíčová slova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působení reklam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barvy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tvary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logo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slogan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930" y="-1047750"/>
            <a:ext cx="8953500" cy="89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10" y="3618056"/>
            <a:ext cx="9486900" cy="2482574"/>
          </a:xfrm>
          <a:prstGeom prst="rect">
            <a:avLst/>
          </a:prstGeom>
          <a:effectLst/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7631FB29-0AC4-4F99-A806-82728E6AC035}"/>
              </a:ext>
            </a:extLst>
          </p:cNvPr>
          <p:cNvSpPr/>
          <p:nvPr/>
        </p:nvSpPr>
        <p:spPr>
          <a:xfrm>
            <a:off x="983679" y="696530"/>
            <a:ext cx="3190917" cy="2921526"/>
          </a:xfrm>
          <a:custGeom>
            <a:avLst/>
            <a:gdLst>
              <a:gd name="connsiteX0" fmla="*/ 0 w 3190917"/>
              <a:gd name="connsiteY0" fmla="*/ 1460763 h 2921526"/>
              <a:gd name="connsiteX1" fmla="*/ 1595459 w 3190917"/>
              <a:gd name="connsiteY1" fmla="*/ 0 h 2921526"/>
              <a:gd name="connsiteX2" fmla="*/ 3190918 w 3190917"/>
              <a:gd name="connsiteY2" fmla="*/ 1460763 h 2921526"/>
              <a:gd name="connsiteX3" fmla="*/ 1595459 w 3190917"/>
              <a:gd name="connsiteY3" fmla="*/ 2921526 h 2921526"/>
              <a:gd name="connsiteX4" fmla="*/ 0 w 3190917"/>
              <a:gd name="connsiteY4" fmla="*/ 1460763 h 292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917" h="2921526" fill="none" extrusionOk="0">
                <a:moveTo>
                  <a:pt x="0" y="1460763"/>
                </a:moveTo>
                <a:cubicBezTo>
                  <a:pt x="-160445" y="686160"/>
                  <a:pt x="682874" y="-57668"/>
                  <a:pt x="1595459" y="0"/>
                </a:cubicBezTo>
                <a:cubicBezTo>
                  <a:pt x="2527923" y="-19419"/>
                  <a:pt x="3192310" y="544375"/>
                  <a:pt x="3190918" y="1460763"/>
                </a:cubicBezTo>
                <a:cubicBezTo>
                  <a:pt x="3173544" y="2181846"/>
                  <a:pt x="2624030" y="2984980"/>
                  <a:pt x="1595459" y="2921526"/>
                </a:cubicBezTo>
                <a:cubicBezTo>
                  <a:pt x="722638" y="2936674"/>
                  <a:pt x="32776" y="2260201"/>
                  <a:pt x="0" y="1460763"/>
                </a:cubicBezTo>
                <a:close/>
              </a:path>
              <a:path w="3190917" h="2921526" stroke="0" extrusionOk="0">
                <a:moveTo>
                  <a:pt x="0" y="1460763"/>
                </a:moveTo>
                <a:cubicBezTo>
                  <a:pt x="-14036" y="737745"/>
                  <a:pt x="611956" y="42744"/>
                  <a:pt x="1595459" y="0"/>
                </a:cubicBezTo>
                <a:cubicBezTo>
                  <a:pt x="2471010" y="22466"/>
                  <a:pt x="3206442" y="557723"/>
                  <a:pt x="3190918" y="1460763"/>
                </a:cubicBezTo>
                <a:cubicBezTo>
                  <a:pt x="3205182" y="2346322"/>
                  <a:pt x="2323214" y="2979295"/>
                  <a:pt x="1595459" y="2921526"/>
                </a:cubicBezTo>
                <a:cubicBezTo>
                  <a:pt x="827388" y="2896516"/>
                  <a:pt x="4693" y="2118608"/>
                  <a:pt x="0" y="1460763"/>
                </a:cubicBezTo>
                <a:close/>
              </a:path>
            </a:pathLst>
          </a:custGeom>
          <a:solidFill>
            <a:srgbClr val="E1E1FF"/>
          </a:solidFill>
          <a:ln w="28575">
            <a:solidFill>
              <a:srgbClr val="693C90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Úvodní diskuze k tématu BARVY.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3402440" y="4443844"/>
            <a:ext cx="7538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Vnímáte barvy výrobků? Jak na vás působí? </a:t>
            </a:r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2BCEB76A-74E7-42F7-AC16-E0DE4B005BDD}"/>
              </a:ext>
            </a:extLst>
          </p:cNvPr>
          <p:cNvCxnSpPr>
            <a:cxnSpLocks/>
          </p:cNvCxnSpPr>
          <p:nvPr/>
        </p:nvCxnSpPr>
        <p:spPr>
          <a:xfrm>
            <a:off x="4410117" y="2157293"/>
            <a:ext cx="632937" cy="798344"/>
          </a:xfrm>
          <a:prstGeom prst="curvedConnector2">
            <a:avLst/>
          </a:prstGeom>
          <a:ln w="38100">
            <a:solidFill>
              <a:srgbClr val="693C9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PANENKA BARBIE FASHIONISTAS MODELKA 169 | Aukro">
            <a:extLst>
              <a:ext uri="{FF2B5EF4-FFF2-40B4-BE49-F238E27FC236}">
                <a16:creationId xmlns:a16="http://schemas.microsoft.com/office/drawing/2014/main" id="{90960B5A-6467-0CAC-4CB0-55212E0CC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27" y="866919"/>
            <a:ext cx="2597727" cy="259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rf &gt; Dětské zbraně | Hračky Mihaj">
            <a:extLst>
              <a:ext uri="{FF2B5EF4-FFF2-40B4-BE49-F238E27FC236}">
                <a16:creationId xmlns:a16="http://schemas.microsoft.com/office/drawing/2014/main" id="{82377AC5-0D94-BD68-3EC2-B3CAF63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500" y="1519237"/>
            <a:ext cx="2439952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0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12047530" cy="6680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3233" y="-1018024"/>
            <a:ext cx="8716248" cy="8716248"/>
          </a:xfrm>
          <a:prstGeom prst="rect">
            <a:avLst/>
          </a:prstGeom>
        </p:spPr>
      </p:pic>
      <p:pic>
        <p:nvPicPr>
          <p:cNvPr id="3" name="Grafický objekt 2" descr="Trefa do černého se souvislou výplní">
            <a:extLst>
              <a:ext uri="{FF2B5EF4-FFF2-40B4-BE49-F238E27FC236}">
                <a16:creationId xmlns:a16="http://schemas.microsoft.com/office/drawing/2014/main" id="{31ADFFC3-5C33-4BBE-B373-A724A7CFE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85683" y="1686838"/>
            <a:ext cx="388875" cy="388875"/>
          </a:xfrm>
          <a:prstGeom prst="rect">
            <a:avLst/>
          </a:prstGeom>
        </p:spPr>
      </p:pic>
      <p:pic>
        <p:nvPicPr>
          <p:cNvPr id="5" name="Grafický objekt 4" descr="Mince se souvislou výplní">
            <a:extLst>
              <a:ext uri="{FF2B5EF4-FFF2-40B4-BE49-F238E27FC236}">
                <a16:creationId xmlns:a16="http://schemas.microsoft.com/office/drawing/2014/main" id="{D3B1BBB8-8C42-42A7-9215-815288436D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2463" y="737949"/>
            <a:ext cx="330314" cy="330314"/>
          </a:xfrm>
          <a:prstGeom prst="rect">
            <a:avLst/>
          </a:prstGeom>
        </p:spPr>
      </p:pic>
      <p:pic>
        <p:nvPicPr>
          <p:cNvPr id="7" name="Grafický objekt 6" descr="Připojení se souvislou výplní">
            <a:extLst>
              <a:ext uri="{FF2B5EF4-FFF2-40B4-BE49-F238E27FC236}">
                <a16:creationId xmlns:a16="http://schemas.microsoft.com/office/drawing/2014/main" id="{095D2DA8-E0C0-4FE6-B313-089BD07C65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716" y="1204442"/>
            <a:ext cx="418390" cy="418390"/>
          </a:xfrm>
          <a:prstGeom prst="rect">
            <a:avLst/>
          </a:prstGeom>
        </p:spPr>
      </p:pic>
      <p:pic>
        <p:nvPicPr>
          <p:cNvPr id="10" name="Grafický objekt 9" descr="Dolar se souvislou výplní">
            <a:extLst>
              <a:ext uri="{FF2B5EF4-FFF2-40B4-BE49-F238E27FC236}">
                <a16:creationId xmlns:a16="http://schemas.microsoft.com/office/drawing/2014/main" id="{FD18E9E6-E158-40EA-AFD9-69488939CB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94844" y="1075660"/>
            <a:ext cx="434025" cy="434025"/>
          </a:xfrm>
          <a:prstGeom prst="rect">
            <a:avLst/>
          </a:prstGeom>
        </p:spPr>
      </p:pic>
      <p:pic>
        <p:nvPicPr>
          <p:cNvPr id="13" name="Grafický objekt 12" descr="Euro se souvislou výplní">
            <a:extLst>
              <a:ext uri="{FF2B5EF4-FFF2-40B4-BE49-F238E27FC236}">
                <a16:creationId xmlns:a16="http://schemas.microsoft.com/office/drawing/2014/main" id="{9CD6E84A-4E71-48CE-9D59-E7B720F93F2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75240" y="2099355"/>
            <a:ext cx="291987" cy="291987"/>
          </a:xfrm>
          <a:prstGeom prst="rect">
            <a:avLst/>
          </a:prstGeom>
        </p:spPr>
      </p:pic>
      <p:pic>
        <p:nvPicPr>
          <p:cNvPr id="15" name="Grafický objekt 14" descr="Marketing se souvislou výplní">
            <a:extLst>
              <a:ext uri="{FF2B5EF4-FFF2-40B4-BE49-F238E27FC236}">
                <a16:creationId xmlns:a16="http://schemas.microsoft.com/office/drawing/2014/main" id="{6770F48D-008B-495E-98E0-754A5B4236F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5135081" y="2086287"/>
            <a:ext cx="595484" cy="595484"/>
          </a:xfrm>
          <a:prstGeom prst="rect">
            <a:avLst/>
          </a:prstGeom>
        </p:spPr>
      </p:pic>
      <p:pic>
        <p:nvPicPr>
          <p:cNvPr id="17" name="Grafický objekt 16" descr="Nákupní vozík se souvislou výplní">
            <a:extLst>
              <a:ext uri="{FF2B5EF4-FFF2-40B4-BE49-F238E27FC236}">
                <a16:creationId xmlns:a16="http://schemas.microsoft.com/office/drawing/2014/main" id="{E51DA458-EE22-4DC0-96F6-BDD423BA53C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65518" y="1092311"/>
            <a:ext cx="595484" cy="595484"/>
          </a:xfrm>
          <a:prstGeom prst="rect">
            <a:avLst/>
          </a:prstGeom>
        </p:spPr>
      </p:pic>
      <p:pic>
        <p:nvPicPr>
          <p:cNvPr id="18" name="Grafický objekt 17" descr="Ruka s ukazováčkem ukazujícím doprava se souvislou výplní">
            <a:extLst>
              <a:ext uri="{FF2B5EF4-FFF2-40B4-BE49-F238E27FC236}">
                <a16:creationId xmlns:a16="http://schemas.microsoft.com/office/drawing/2014/main" id="{6CCE6220-5564-49F5-AEE8-A4CA9F16D11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799496" flipH="1">
            <a:off x="5078910" y="1711163"/>
            <a:ext cx="340223" cy="340223"/>
          </a:xfrm>
          <a:prstGeom prst="rect">
            <a:avLst/>
          </a:prstGeom>
        </p:spPr>
      </p:pic>
      <p:pic>
        <p:nvPicPr>
          <p:cNvPr id="19" name="Grafický objekt 18" descr="Oči se souvislou výplní">
            <a:extLst>
              <a:ext uri="{FF2B5EF4-FFF2-40B4-BE49-F238E27FC236}">
                <a16:creationId xmlns:a16="http://schemas.microsoft.com/office/drawing/2014/main" id="{F84C46E9-AC22-4484-AE80-9F12667B22A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61985" y="685088"/>
            <a:ext cx="531397" cy="5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2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46099"/>
            <a:ext cx="7073900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Barvy používané v reklamě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E30AA12D-135B-495C-B6FA-BE10401632D5}"/>
              </a:ext>
            </a:extLst>
          </p:cNvPr>
          <p:cNvSpPr/>
          <p:nvPr/>
        </p:nvSpPr>
        <p:spPr>
          <a:xfrm>
            <a:off x="965200" y="1313180"/>
            <a:ext cx="5816600" cy="66044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69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0100" y="1652588"/>
            <a:ext cx="64135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Každá reklama je určena jiné skupině lidí, proto jsou v ní používané </a:t>
            </a: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různé barvy</a:t>
            </a: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Záleží, zda je reklama určená holkám nebo klukům, maminkám nebo tatínkům nebo třeba dědovi či babičce.</a:t>
            </a:r>
          </a:p>
          <a:p>
            <a:pPr>
              <a:buClr>
                <a:schemeClr val="dk1"/>
              </a:buClr>
              <a:buSzPct val="1800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9E90DD-1DBE-4002-8B0F-9CD17105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789491"/>
            <a:ext cx="1901093" cy="41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A980B29-7245-4C2A-ADED-5529E1BB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4765" y="789491"/>
            <a:ext cx="2073863" cy="411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29AD770E-EE98-4F6F-B231-B615CC64F16A}"/>
              </a:ext>
            </a:extLst>
          </p:cNvPr>
          <p:cNvSpPr/>
          <p:nvPr/>
        </p:nvSpPr>
        <p:spPr>
          <a:xfrm>
            <a:off x="4479962" y="4073711"/>
            <a:ext cx="2543138" cy="1955868"/>
          </a:xfrm>
          <a:custGeom>
            <a:avLst/>
            <a:gdLst>
              <a:gd name="connsiteX0" fmla="*/ 0 w 2543138"/>
              <a:gd name="connsiteY0" fmla="*/ 977934 h 1955868"/>
              <a:gd name="connsiteX1" fmla="*/ 1271569 w 2543138"/>
              <a:gd name="connsiteY1" fmla="*/ 0 h 1955868"/>
              <a:gd name="connsiteX2" fmla="*/ 2543138 w 2543138"/>
              <a:gd name="connsiteY2" fmla="*/ 977934 h 1955868"/>
              <a:gd name="connsiteX3" fmla="*/ 1271569 w 2543138"/>
              <a:gd name="connsiteY3" fmla="*/ 1955868 h 1955868"/>
              <a:gd name="connsiteX4" fmla="*/ 0 w 2543138"/>
              <a:gd name="connsiteY4" fmla="*/ 977934 h 195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138" h="1955868" fill="none" extrusionOk="0">
                <a:moveTo>
                  <a:pt x="0" y="977934"/>
                </a:moveTo>
                <a:cubicBezTo>
                  <a:pt x="-64085" y="450679"/>
                  <a:pt x="519790" y="-90823"/>
                  <a:pt x="1271569" y="0"/>
                </a:cubicBezTo>
                <a:cubicBezTo>
                  <a:pt x="2069655" y="-36260"/>
                  <a:pt x="2544292" y="346978"/>
                  <a:pt x="2543138" y="977934"/>
                </a:cubicBezTo>
                <a:cubicBezTo>
                  <a:pt x="2525255" y="1429848"/>
                  <a:pt x="1989179" y="1962472"/>
                  <a:pt x="1271569" y="1955868"/>
                </a:cubicBezTo>
                <a:cubicBezTo>
                  <a:pt x="606656" y="2023821"/>
                  <a:pt x="98060" y="1496135"/>
                  <a:pt x="0" y="977934"/>
                </a:cubicBezTo>
                <a:close/>
              </a:path>
              <a:path w="2543138" h="1955868" stroke="0" extrusionOk="0">
                <a:moveTo>
                  <a:pt x="0" y="977934"/>
                </a:moveTo>
                <a:cubicBezTo>
                  <a:pt x="-13753" y="519889"/>
                  <a:pt x="517320" y="21708"/>
                  <a:pt x="1271569" y="0"/>
                </a:cubicBezTo>
                <a:cubicBezTo>
                  <a:pt x="1968342" y="22059"/>
                  <a:pt x="2549480" y="398500"/>
                  <a:pt x="2543138" y="977934"/>
                </a:cubicBezTo>
                <a:cubicBezTo>
                  <a:pt x="2564810" y="1637761"/>
                  <a:pt x="1958041" y="1961817"/>
                  <a:pt x="1271569" y="1955868"/>
                </a:cubicBezTo>
                <a:cubicBezTo>
                  <a:pt x="622779" y="1944040"/>
                  <a:pt x="2585" y="1436013"/>
                  <a:pt x="0" y="977934"/>
                </a:cubicBezTo>
                <a:close/>
              </a:path>
            </a:pathLst>
          </a:custGeom>
          <a:solidFill>
            <a:srgbClr val="FFCFFF"/>
          </a:solidFill>
          <a:ln w="28575">
            <a:solidFill>
              <a:srgbClr val="FFA0FE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 koho je podle vás tato reklama?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EBE7912-65E8-4DD5-96EC-3FDDE65F33A2}"/>
              </a:ext>
            </a:extLst>
          </p:cNvPr>
          <p:cNvSpPr/>
          <p:nvPr/>
        </p:nvSpPr>
        <p:spPr>
          <a:xfrm>
            <a:off x="8288661" y="5231235"/>
            <a:ext cx="1798201" cy="798344"/>
          </a:xfrm>
          <a:custGeom>
            <a:avLst/>
            <a:gdLst>
              <a:gd name="connsiteX0" fmla="*/ 0 w 1798201"/>
              <a:gd name="connsiteY0" fmla="*/ 399172 h 798344"/>
              <a:gd name="connsiteX1" fmla="*/ 899101 w 1798201"/>
              <a:gd name="connsiteY1" fmla="*/ 0 h 798344"/>
              <a:gd name="connsiteX2" fmla="*/ 1798202 w 1798201"/>
              <a:gd name="connsiteY2" fmla="*/ 399172 h 798344"/>
              <a:gd name="connsiteX3" fmla="*/ 899101 w 1798201"/>
              <a:gd name="connsiteY3" fmla="*/ 798344 h 798344"/>
              <a:gd name="connsiteX4" fmla="*/ 0 w 1798201"/>
              <a:gd name="connsiteY4" fmla="*/ 399172 h 79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201" h="798344" fill="none" extrusionOk="0">
                <a:moveTo>
                  <a:pt x="0" y="399172"/>
                </a:moveTo>
                <a:cubicBezTo>
                  <a:pt x="-65192" y="191780"/>
                  <a:pt x="384062" y="-33897"/>
                  <a:pt x="899101" y="0"/>
                </a:cubicBezTo>
                <a:cubicBezTo>
                  <a:pt x="1424053" y="-10744"/>
                  <a:pt x="1798321" y="169358"/>
                  <a:pt x="1798202" y="399172"/>
                </a:cubicBezTo>
                <a:cubicBezTo>
                  <a:pt x="1796734" y="612389"/>
                  <a:pt x="1427446" y="812025"/>
                  <a:pt x="899101" y="798344"/>
                </a:cubicBezTo>
                <a:cubicBezTo>
                  <a:pt x="405831" y="804329"/>
                  <a:pt x="36465" y="611486"/>
                  <a:pt x="0" y="399172"/>
                </a:cubicBezTo>
                <a:close/>
              </a:path>
              <a:path w="1798201" h="798344" stroke="0" extrusionOk="0">
                <a:moveTo>
                  <a:pt x="0" y="399172"/>
                </a:moveTo>
                <a:cubicBezTo>
                  <a:pt x="-2128" y="191413"/>
                  <a:pt x="346270" y="23499"/>
                  <a:pt x="899101" y="0"/>
                </a:cubicBezTo>
                <a:cubicBezTo>
                  <a:pt x="1385332" y="41461"/>
                  <a:pt x="1801283" y="159606"/>
                  <a:pt x="1798202" y="399172"/>
                </a:cubicBezTo>
                <a:cubicBezTo>
                  <a:pt x="1802164" y="641516"/>
                  <a:pt x="1357590" y="812682"/>
                  <a:pt x="899101" y="798344"/>
                </a:cubicBezTo>
                <a:cubicBezTo>
                  <a:pt x="435431" y="791070"/>
                  <a:pt x="1053" y="586224"/>
                  <a:pt x="0" y="399172"/>
                </a:cubicBezTo>
                <a:close/>
              </a:path>
            </a:pathLst>
          </a:custGeom>
          <a:solidFill>
            <a:srgbClr val="E8EDF5"/>
          </a:solidFill>
          <a:ln w="28575">
            <a:solidFill>
              <a:srgbClr val="693C90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tato?</a:t>
            </a:r>
          </a:p>
        </p:txBody>
      </p:sp>
      <p:cxnSp>
        <p:nvCxnSpPr>
          <p:cNvPr id="12" name="Spojnice: zakřivená 11">
            <a:extLst>
              <a:ext uri="{FF2B5EF4-FFF2-40B4-BE49-F238E27FC236}">
                <a16:creationId xmlns:a16="http://schemas.microsoft.com/office/drawing/2014/main" id="{76F176A7-BA28-4D63-82EA-9D734C4F56AA}"/>
              </a:ext>
            </a:extLst>
          </p:cNvPr>
          <p:cNvCxnSpPr>
            <a:cxnSpLocks/>
          </p:cNvCxnSpPr>
          <p:nvPr/>
        </p:nvCxnSpPr>
        <p:spPr>
          <a:xfrm flipV="1">
            <a:off x="7023100" y="5080946"/>
            <a:ext cx="419100" cy="499429"/>
          </a:xfrm>
          <a:prstGeom prst="curvedConnector2">
            <a:avLst/>
          </a:prstGeom>
          <a:ln w="38100">
            <a:solidFill>
              <a:srgbClr val="FFA0FE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1FC0075E-9C66-4EDA-B856-4EEE795C2C93}"/>
              </a:ext>
            </a:extLst>
          </p:cNvPr>
          <p:cNvCxnSpPr>
            <a:cxnSpLocks/>
          </p:cNvCxnSpPr>
          <p:nvPr/>
        </p:nvCxnSpPr>
        <p:spPr>
          <a:xfrm flipV="1">
            <a:off x="10164396" y="5222842"/>
            <a:ext cx="419100" cy="499429"/>
          </a:xfrm>
          <a:prstGeom prst="curvedConnector2">
            <a:avLst/>
          </a:prstGeom>
          <a:ln w="38100">
            <a:solidFill>
              <a:srgbClr val="693C9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77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46099"/>
            <a:ext cx="7073900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Barvy používané v reklamě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E30AA12D-135B-495C-B6FA-BE10401632D5}"/>
              </a:ext>
            </a:extLst>
          </p:cNvPr>
          <p:cNvSpPr/>
          <p:nvPr/>
        </p:nvSpPr>
        <p:spPr>
          <a:xfrm>
            <a:off x="965200" y="1313180"/>
            <a:ext cx="5816600" cy="66044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69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0100" y="1652588"/>
            <a:ext cx="64135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Každá reklama je určena jiné skupině lidí, proto jsou v ní používané </a:t>
            </a:r>
            <a:r>
              <a:rPr lang="cs-CZ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různé barvy</a:t>
            </a: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Záleží, zda je reklama určená holkám, nebo klukům, maminkám nebo tatínkům nebo třeba dědovi či babičce.</a:t>
            </a:r>
          </a:p>
          <a:p>
            <a:pPr>
              <a:buClr>
                <a:schemeClr val="dk1"/>
              </a:buClr>
              <a:buSzPct val="1800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9E90DD-1DBE-4002-8B0F-9CD17105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789491"/>
            <a:ext cx="1901093" cy="41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A980B29-7245-4C2A-ADED-5529E1BB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4765" y="789491"/>
            <a:ext cx="2073863" cy="411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29AD770E-EE98-4F6F-B231-B615CC64F16A}"/>
              </a:ext>
            </a:extLst>
          </p:cNvPr>
          <p:cNvSpPr/>
          <p:nvPr/>
        </p:nvSpPr>
        <p:spPr>
          <a:xfrm>
            <a:off x="4479962" y="4073711"/>
            <a:ext cx="2543138" cy="1955868"/>
          </a:xfrm>
          <a:custGeom>
            <a:avLst/>
            <a:gdLst>
              <a:gd name="connsiteX0" fmla="*/ 0 w 2543138"/>
              <a:gd name="connsiteY0" fmla="*/ 977934 h 1955868"/>
              <a:gd name="connsiteX1" fmla="*/ 1271569 w 2543138"/>
              <a:gd name="connsiteY1" fmla="*/ 0 h 1955868"/>
              <a:gd name="connsiteX2" fmla="*/ 2543138 w 2543138"/>
              <a:gd name="connsiteY2" fmla="*/ 977934 h 1955868"/>
              <a:gd name="connsiteX3" fmla="*/ 1271569 w 2543138"/>
              <a:gd name="connsiteY3" fmla="*/ 1955868 h 1955868"/>
              <a:gd name="connsiteX4" fmla="*/ 0 w 2543138"/>
              <a:gd name="connsiteY4" fmla="*/ 977934 h 195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138" h="1955868" fill="none" extrusionOk="0">
                <a:moveTo>
                  <a:pt x="0" y="977934"/>
                </a:moveTo>
                <a:cubicBezTo>
                  <a:pt x="-64085" y="450679"/>
                  <a:pt x="519790" y="-90823"/>
                  <a:pt x="1271569" y="0"/>
                </a:cubicBezTo>
                <a:cubicBezTo>
                  <a:pt x="2069655" y="-36260"/>
                  <a:pt x="2544292" y="346978"/>
                  <a:pt x="2543138" y="977934"/>
                </a:cubicBezTo>
                <a:cubicBezTo>
                  <a:pt x="2525255" y="1429848"/>
                  <a:pt x="1989179" y="1962472"/>
                  <a:pt x="1271569" y="1955868"/>
                </a:cubicBezTo>
                <a:cubicBezTo>
                  <a:pt x="606656" y="2023821"/>
                  <a:pt x="98060" y="1496135"/>
                  <a:pt x="0" y="977934"/>
                </a:cubicBezTo>
                <a:close/>
              </a:path>
              <a:path w="2543138" h="1955868" stroke="0" extrusionOk="0">
                <a:moveTo>
                  <a:pt x="0" y="977934"/>
                </a:moveTo>
                <a:cubicBezTo>
                  <a:pt x="-13753" y="519889"/>
                  <a:pt x="517320" y="21708"/>
                  <a:pt x="1271569" y="0"/>
                </a:cubicBezTo>
                <a:cubicBezTo>
                  <a:pt x="1968342" y="22059"/>
                  <a:pt x="2549480" y="398500"/>
                  <a:pt x="2543138" y="977934"/>
                </a:cubicBezTo>
                <a:cubicBezTo>
                  <a:pt x="2564810" y="1637761"/>
                  <a:pt x="1958041" y="1961817"/>
                  <a:pt x="1271569" y="1955868"/>
                </a:cubicBezTo>
                <a:cubicBezTo>
                  <a:pt x="622779" y="1944040"/>
                  <a:pt x="2585" y="1436013"/>
                  <a:pt x="0" y="977934"/>
                </a:cubicBezTo>
                <a:close/>
              </a:path>
            </a:pathLst>
          </a:custGeom>
          <a:solidFill>
            <a:srgbClr val="FFCFFF"/>
          </a:solidFill>
          <a:ln w="28575">
            <a:solidFill>
              <a:srgbClr val="FFA0FE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 koho je podle vás tato reklama?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EBE7912-65E8-4DD5-96EC-3FDDE65F33A2}"/>
              </a:ext>
            </a:extLst>
          </p:cNvPr>
          <p:cNvSpPr/>
          <p:nvPr/>
        </p:nvSpPr>
        <p:spPr>
          <a:xfrm>
            <a:off x="8288661" y="5231235"/>
            <a:ext cx="1798201" cy="798344"/>
          </a:xfrm>
          <a:custGeom>
            <a:avLst/>
            <a:gdLst>
              <a:gd name="connsiteX0" fmla="*/ 0 w 1798201"/>
              <a:gd name="connsiteY0" fmla="*/ 399172 h 798344"/>
              <a:gd name="connsiteX1" fmla="*/ 899101 w 1798201"/>
              <a:gd name="connsiteY1" fmla="*/ 0 h 798344"/>
              <a:gd name="connsiteX2" fmla="*/ 1798202 w 1798201"/>
              <a:gd name="connsiteY2" fmla="*/ 399172 h 798344"/>
              <a:gd name="connsiteX3" fmla="*/ 899101 w 1798201"/>
              <a:gd name="connsiteY3" fmla="*/ 798344 h 798344"/>
              <a:gd name="connsiteX4" fmla="*/ 0 w 1798201"/>
              <a:gd name="connsiteY4" fmla="*/ 399172 h 79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201" h="798344" fill="none" extrusionOk="0">
                <a:moveTo>
                  <a:pt x="0" y="399172"/>
                </a:moveTo>
                <a:cubicBezTo>
                  <a:pt x="-65192" y="191780"/>
                  <a:pt x="384062" y="-33897"/>
                  <a:pt x="899101" y="0"/>
                </a:cubicBezTo>
                <a:cubicBezTo>
                  <a:pt x="1424053" y="-10744"/>
                  <a:pt x="1798321" y="169358"/>
                  <a:pt x="1798202" y="399172"/>
                </a:cubicBezTo>
                <a:cubicBezTo>
                  <a:pt x="1796734" y="612389"/>
                  <a:pt x="1427446" y="812025"/>
                  <a:pt x="899101" y="798344"/>
                </a:cubicBezTo>
                <a:cubicBezTo>
                  <a:pt x="405831" y="804329"/>
                  <a:pt x="36465" y="611486"/>
                  <a:pt x="0" y="399172"/>
                </a:cubicBezTo>
                <a:close/>
              </a:path>
              <a:path w="1798201" h="798344" stroke="0" extrusionOk="0">
                <a:moveTo>
                  <a:pt x="0" y="399172"/>
                </a:moveTo>
                <a:cubicBezTo>
                  <a:pt x="-2128" y="191413"/>
                  <a:pt x="346270" y="23499"/>
                  <a:pt x="899101" y="0"/>
                </a:cubicBezTo>
                <a:cubicBezTo>
                  <a:pt x="1385332" y="41461"/>
                  <a:pt x="1801283" y="159606"/>
                  <a:pt x="1798202" y="399172"/>
                </a:cubicBezTo>
                <a:cubicBezTo>
                  <a:pt x="1802164" y="641516"/>
                  <a:pt x="1357590" y="812682"/>
                  <a:pt x="899101" y="798344"/>
                </a:cubicBezTo>
                <a:cubicBezTo>
                  <a:pt x="435431" y="791070"/>
                  <a:pt x="1053" y="586224"/>
                  <a:pt x="0" y="399172"/>
                </a:cubicBezTo>
                <a:close/>
              </a:path>
            </a:pathLst>
          </a:custGeom>
          <a:solidFill>
            <a:srgbClr val="E8EDF5"/>
          </a:solidFill>
          <a:ln w="28575">
            <a:solidFill>
              <a:srgbClr val="693C90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tato?</a:t>
            </a:r>
          </a:p>
        </p:txBody>
      </p:sp>
      <p:cxnSp>
        <p:nvCxnSpPr>
          <p:cNvPr id="12" name="Spojnice: zakřivená 11">
            <a:extLst>
              <a:ext uri="{FF2B5EF4-FFF2-40B4-BE49-F238E27FC236}">
                <a16:creationId xmlns:a16="http://schemas.microsoft.com/office/drawing/2014/main" id="{76F176A7-BA28-4D63-82EA-9D734C4F56AA}"/>
              </a:ext>
            </a:extLst>
          </p:cNvPr>
          <p:cNvCxnSpPr>
            <a:cxnSpLocks/>
          </p:cNvCxnSpPr>
          <p:nvPr/>
        </p:nvCxnSpPr>
        <p:spPr>
          <a:xfrm flipV="1">
            <a:off x="7023100" y="5080946"/>
            <a:ext cx="419100" cy="499429"/>
          </a:xfrm>
          <a:prstGeom prst="curvedConnector2">
            <a:avLst/>
          </a:prstGeom>
          <a:ln w="38100">
            <a:solidFill>
              <a:srgbClr val="FFA0FE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1FC0075E-9C66-4EDA-B856-4EEE795C2C93}"/>
              </a:ext>
            </a:extLst>
          </p:cNvPr>
          <p:cNvCxnSpPr>
            <a:cxnSpLocks/>
          </p:cNvCxnSpPr>
          <p:nvPr/>
        </p:nvCxnSpPr>
        <p:spPr>
          <a:xfrm flipV="1">
            <a:off x="10164396" y="5222842"/>
            <a:ext cx="419100" cy="499429"/>
          </a:xfrm>
          <a:prstGeom prst="curvedConnector2">
            <a:avLst/>
          </a:prstGeom>
          <a:ln w="38100">
            <a:solidFill>
              <a:srgbClr val="693C9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5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DB017CC-F2DD-4221-94A6-7FA019D59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-165100"/>
            <a:ext cx="685800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46099"/>
            <a:ext cx="7073900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Červená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E30AA12D-135B-495C-B6FA-BE10401632D5}"/>
              </a:ext>
            </a:extLst>
          </p:cNvPr>
          <p:cNvSpPr/>
          <p:nvPr/>
        </p:nvSpPr>
        <p:spPr>
          <a:xfrm>
            <a:off x="965200" y="1313180"/>
            <a:ext cx="5816600" cy="66044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0100" y="1652588"/>
            <a:ext cx="64135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Červená barva je plná emocí jako je láska, ale i nenávist.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Povzbuzuje chuť k jídlu, proto ji často mají v logu fast foody.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Červená barva je výrazná, naše oko ji nepřehlédne, proto se používá k označení slev.</a:t>
            </a:r>
          </a:p>
          <a:p>
            <a:pPr>
              <a:buClr>
                <a:schemeClr val="dk1"/>
              </a:buClr>
              <a:buSzPct val="180000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41E491A-099C-48E3-B80E-7F0F54C9E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14" y="4196997"/>
            <a:ext cx="2167683" cy="18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FC Malaysia – Aplikace na Google Play">
            <a:extLst>
              <a:ext uri="{FF2B5EF4-FFF2-40B4-BE49-F238E27FC236}">
                <a16:creationId xmlns:a16="http://schemas.microsoft.com/office/drawing/2014/main" id="{153C4CAF-55F3-B9EC-58C0-A0C0C7D0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11" y="4196997"/>
            <a:ext cx="1829098" cy="182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8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1463</TotalTime>
  <Words>746</Words>
  <Application>Microsoft Office PowerPoint</Application>
  <PresentationFormat>Širokoúhlá obrazovka</PresentationFormat>
  <Paragraphs>118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Source Code Pro</vt:lpstr>
      <vt:lpstr>Office Theme</vt:lpstr>
      <vt:lpstr>Přesvědčovací techniky 2 Barvy </vt:lpstr>
      <vt:lpstr>Vítejte ve světě online marketingu, kterým vás provede Marek a Markéta </vt:lpstr>
      <vt:lpstr>Nejprve si připomeneme znalosti z prvního pracovního listu:</vt:lpstr>
      <vt:lpstr>Prezentace aplikace PowerPoint</vt:lpstr>
      <vt:lpstr>Prezentace aplikace PowerPoint</vt:lpstr>
      <vt:lpstr>Prezentace aplikace PowerPoint</vt:lpstr>
      <vt:lpstr>Barvy používané v reklamě</vt:lpstr>
      <vt:lpstr>Barvy používané v reklamě</vt:lpstr>
      <vt:lpstr>Červená</vt:lpstr>
      <vt:lpstr>Žlutá</vt:lpstr>
      <vt:lpstr>Modrá</vt:lpstr>
      <vt:lpstr>Zelená</vt:lpstr>
      <vt:lpstr>Bílá</vt:lpstr>
      <vt:lpstr>Černá</vt:lpstr>
      <vt:lpstr>Barvy podle věku</vt:lpstr>
      <vt:lpstr>Prezentace aplikace PowerPoint</vt:lpstr>
      <vt:lpstr>Zkus uhodnout, jaké barvy jsou spojené s těmito značkami</vt:lpstr>
      <vt:lpstr>Zkus uhodnout, jaké barvy jsou spojené s těmito značkami</vt:lpstr>
      <vt:lpstr>Reklamní texty</vt:lpstr>
      <vt:lpstr>Slogan = dobře si zapamatujeme značku</vt:lpstr>
      <vt:lpstr>Prezentace aplikace PowerPoint</vt:lpstr>
      <vt:lpstr>Prezentace aplikace PowerPoint</vt:lpstr>
      <vt:lpstr>Barvy</vt:lpstr>
      <vt:lpstr>Prezentace aplikace PowerPoint</vt:lpstr>
      <vt:lpstr>Těšíme se na příště!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Holi ♠</dc:creator>
  <cp:lastModifiedBy>Jitka Burešová</cp:lastModifiedBy>
  <cp:revision>130</cp:revision>
  <dcterms:created xsi:type="dcterms:W3CDTF">2022-10-12T13:33:50Z</dcterms:created>
  <dcterms:modified xsi:type="dcterms:W3CDTF">2023-07-13T18:14:50Z</dcterms:modified>
</cp:coreProperties>
</file>