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vKPz45/txUlM+jLJpdnhGK+k8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6cdd7939a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/>
              <a:t>Založení Marylandu 1634, Emmanuel Leutze, 1860, USA</a:t>
            </a:r>
            <a:endParaRPr/>
          </a:p>
        </p:txBody>
      </p:sp>
      <p:sp>
        <p:nvSpPr>
          <p:cNvPr id="160" name="Google Shape;160;g2c6cdd7939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b="1"/>
              <a:t>Víko cembala zobrazující alegorii Amsterdamu, Pieter Isaacsz, 1606, Holandsko</a:t>
            </a:r>
            <a:endParaRPr/>
          </a:p>
        </p:txBody>
      </p:sp>
      <p:sp>
        <p:nvSpPr>
          <p:cNvPr id="172" name="Google Shape;17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6cdd7939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2c6cdd7939a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sz="1100" b="1" dirty="0"/>
              <a:t>Víko cembala zobrazující alegorii Amsterdamu, </a:t>
            </a:r>
            <a:r>
              <a:rPr lang="cs-CZ" sz="1100" b="1" dirty="0" err="1"/>
              <a:t>Pieter</a:t>
            </a:r>
            <a:r>
              <a:rPr lang="cs-CZ" sz="1100" b="1" dirty="0"/>
              <a:t> </a:t>
            </a:r>
            <a:r>
              <a:rPr lang="cs-CZ" sz="1100" b="1" dirty="0" err="1"/>
              <a:t>Isaacsz</a:t>
            </a:r>
            <a:r>
              <a:rPr lang="cs-CZ" sz="1100" b="1" dirty="0"/>
              <a:t>, 1606, Holandsko</a:t>
            </a:r>
            <a:endParaRPr dirty="0"/>
          </a:p>
        </p:txBody>
      </p:sp>
      <p:sp>
        <p:nvSpPr>
          <p:cNvPr id="178" name="Google Shape;178;g2c6cdd7939a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https://en.wikipedia.org/wiki/The_East_Offering_its_Riches_to_Britannia </a:t>
            </a:r>
            <a:endParaRPr dirty="0"/>
          </a:p>
        </p:txBody>
      </p:sp>
      <p:sp>
        <p:nvSpPr>
          <p:cNvPr id="97" name="Google Shape;9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https://en.wikipedia.org/wiki/The_East_Offering_its_Riches_to_Britannia </a:t>
            </a: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Alegorie koloniální velmoci, Holandsko https://upload-wikimedia-org.translate.goog/wikipedia/commons/2/24/Allegory_of_Colonial_Power.png?_x_tr_sl=auto&amp;_x_tr_tl=cs&amp;_x_tr_hl=cs </a:t>
            </a:r>
            <a:endParaRPr dirty="0"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6cdd793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c6cdd7939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Alegorie koloniální velmoci, Holandsko https://upload-wikimedia-org.translate.goog/wikipedia/commons/2/24/Allegory_of_Colonial_Power.png?_x_tr_sl=auto&amp;_x_tr_tl=cs&amp;_x_tr_hl=cs </a:t>
            </a:r>
            <a:endParaRPr dirty="0"/>
          </a:p>
        </p:txBody>
      </p:sp>
      <p:sp>
        <p:nvSpPr>
          <p:cNvPr id="127" name="Google Shape;127;g2c6cdd7939a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b="1" dirty="0"/>
              <a:t>Bohatství a výhody španělské monarchie za Karla III.,</a:t>
            </a:r>
            <a:endParaRPr sz="1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b="1" dirty="0"/>
              <a:t>Giovanni </a:t>
            </a:r>
            <a:r>
              <a:rPr lang="cs-CZ" sz="1100" b="1" dirty="0" err="1"/>
              <a:t>Battista</a:t>
            </a:r>
            <a:r>
              <a:rPr lang="cs-CZ" sz="1100" b="1" dirty="0"/>
              <a:t> </a:t>
            </a:r>
            <a:r>
              <a:rPr lang="cs-CZ" sz="1100" b="1" dirty="0" err="1"/>
              <a:t>Tiepolo</a:t>
            </a:r>
            <a:r>
              <a:rPr lang="cs-CZ" sz="1100" b="1" dirty="0"/>
              <a:t>, 1762, Španělsko</a:t>
            </a:r>
            <a:endParaRPr dirty="0"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6cdd7939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/>
              <a:t>Bohatství a výhody španělské monarchie za Karla III.,</a:t>
            </a:r>
            <a:endParaRPr sz="1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/>
              <a:t>Giovanni </a:t>
            </a:r>
            <a:r>
              <a:rPr lang="cs-CZ" sz="1100" b="1" dirty="0" err="1"/>
              <a:t>Battista</a:t>
            </a:r>
            <a:r>
              <a:rPr lang="cs-CZ" sz="1100" b="1" dirty="0"/>
              <a:t> </a:t>
            </a:r>
            <a:r>
              <a:rPr lang="cs-CZ" sz="1100" b="1" dirty="0" err="1"/>
              <a:t>Tiepolo</a:t>
            </a:r>
            <a:r>
              <a:rPr lang="cs-CZ" sz="1100" b="1" dirty="0"/>
              <a:t>, 1762, Španělsko</a:t>
            </a:r>
            <a:endParaRPr dirty="0"/>
          </a:p>
        </p:txBody>
      </p:sp>
      <p:sp>
        <p:nvSpPr>
          <p:cNvPr id="142" name="Google Shape;142;g2c6cdd7939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b="1"/>
              <a:t>Založení Marylandu 1634, Emmanuel Leutze, 1860, USA</a:t>
            </a: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Jak vnímali kolonialismus?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c6cdd7939a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640" y="0"/>
            <a:ext cx="96084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c6cdd7939a_0_10"/>
          <p:cNvSpPr/>
          <p:nvPr/>
        </p:nvSpPr>
        <p:spPr>
          <a:xfrm>
            <a:off x="8393475" y="112725"/>
            <a:ext cx="2209200" cy="10614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vlajka Velké Británie (osada vznikla před vznikem USA)</a:t>
            </a:r>
            <a:endParaRPr dirty="0"/>
          </a:p>
        </p:txBody>
      </p:sp>
      <p:sp>
        <p:nvSpPr>
          <p:cNvPr id="164" name="Google Shape;164;g2c6cdd7939a_0_10"/>
          <p:cNvSpPr/>
          <p:nvPr/>
        </p:nvSpPr>
        <p:spPr>
          <a:xfrm>
            <a:off x="1910450" y="1174127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kříž, kněz = křesťanství indiánům a lepší život</a:t>
            </a:r>
            <a:endParaRPr dirty="0"/>
          </a:p>
        </p:txBody>
      </p:sp>
      <p:sp>
        <p:nvSpPr>
          <p:cNvPr id="165" name="Google Shape;165;g2c6cdd7939a_0_10"/>
          <p:cNvSpPr/>
          <p:nvPr/>
        </p:nvSpPr>
        <p:spPr>
          <a:xfrm>
            <a:off x="4743300" y="834852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evropský dům = civilizace</a:t>
            </a:r>
            <a:endParaRPr dirty="0"/>
          </a:p>
        </p:txBody>
      </p:sp>
      <p:sp>
        <p:nvSpPr>
          <p:cNvPr id="166" name="Google Shape;166;g2c6cdd7939a_0_10"/>
          <p:cNvSpPr/>
          <p:nvPr/>
        </p:nvSpPr>
        <p:spPr>
          <a:xfrm>
            <a:off x="4886100" y="1919250"/>
            <a:ext cx="47430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oblečení Evropané versus nazí indiáni = nadřazená evropská civilizace </a:t>
            </a:r>
            <a:endParaRPr/>
          </a:p>
        </p:txBody>
      </p:sp>
      <p:sp>
        <p:nvSpPr>
          <p:cNvPr id="167" name="Google Shape;167;g2c6cdd7939a_0_10"/>
          <p:cNvSpPr/>
          <p:nvPr/>
        </p:nvSpPr>
        <p:spPr>
          <a:xfrm>
            <a:off x="5688075" y="4394777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dary (zboží, jídlo, zvířata)</a:t>
            </a:r>
            <a:endParaRPr/>
          </a:p>
        </p:txBody>
      </p:sp>
      <p:sp>
        <p:nvSpPr>
          <p:cNvPr id="168" name="Google Shape;168;g2c6cdd7939a_0_10"/>
          <p:cNvSpPr/>
          <p:nvPr/>
        </p:nvSpPr>
        <p:spPr>
          <a:xfrm>
            <a:off x="8148375" y="2891775"/>
            <a:ext cx="24543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loď = připluli přes oceán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12948" cy="592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c6cdd7939a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12948" cy="5923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c6cdd7939a_0_14"/>
          <p:cNvSpPr/>
          <p:nvPr/>
        </p:nvSpPr>
        <p:spPr>
          <a:xfrm>
            <a:off x="5458300" y="3104402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lodě odplouvají = vojenská a obchodní námořní síla</a:t>
            </a:r>
            <a:endParaRPr/>
          </a:p>
        </p:txBody>
      </p:sp>
      <p:sp>
        <p:nvSpPr>
          <p:cNvPr id="182" name="Google Shape;182;g2c6cdd7939a_0_14"/>
          <p:cNvSpPr/>
          <p:nvPr/>
        </p:nvSpPr>
        <p:spPr>
          <a:xfrm>
            <a:off x="7683400" y="3932352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Mys dobré naděje (Afrika), Asie, Amerika</a:t>
            </a:r>
            <a:endParaRPr/>
          </a:p>
        </p:txBody>
      </p:sp>
      <p:sp>
        <p:nvSpPr>
          <p:cNvPr id="183" name="Google Shape;183;g2c6cdd7939a_0_14"/>
          <p:cNvSpPr/>
          <p:nvPr/>
        </p:nvSpPr>
        <p:spPr>
          <a:xfrm>
            <a:off x="127975" y="3283150"/>
            <a:ext cx="21921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bůh moře = námořní moc</a:t>
            </a:r>
            <a:endParaRPr/>
          </a:p>
        </p:txBody>
      </p:sp>
      <p:sp>
        <p:nvSpPr>
          <p:cNvPr id="184" name="Google Shape;184;g2c6cdd7939a_0_14"/>
          <p:cNvSpPr/>
          <p:nvPr/>
        </p:nvSpPr>
        <p:spPr>
          <a:xfrm>
            <a:off x="1505800" y="1988825"/>
            <a:ext cx="34908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dáma na trůnu s globusem = Amsterdam, centrum světa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293858" y="285563"/>
            <a:ext cx="11604300" cy="6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Evropané v roce 1800 ovládali 35 % světa, v roce 1914 84 % světa. Britské impérium mělo v těchto číslech největší podíl a do roku 1900 ovládalo 23 % světové populace, což bylo 412 milionů lidí. K ovládnutí kolonií využívali Britové obchodní Východoindickou společnost, ta měla od krále povoleno vybírat daně, budovat armádu, uzavírat dohody s domorodými vládci, verbovat domorodce do armády. Podobnými způsoby, byť s různými rozdíly v právech společností a správě území, své kolonie ovládali Holanďané, Francouzi, Portugalci, Španělé a Američané.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 descr="undefin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263" y="0"/>
            <a:ext cx="9259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descr="undefin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6056" y="0"/>
            <a:ext cx="9259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801278" y="4402318"/>
            <a:ext cx="2630079" cy="108408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tařec s vodou = řeka Temže v Londýně</a:t>
            </a:r>
            <a:endParaRPr dirty="0"/>
          </a:p>
        </p:txBody>
      </p:sp>
      <p:sp>
        <p:nvSpPr>
          <p:cNvPr id="107" name="Google Shape;107;p4"/>
          <p:cNvSpPr/>
          <p:nvPr/>
        </p:nvSpPr>
        <p:spPr>
          <a:xfrm>
            <a:off x="801278" y="3668598"/>
            <a:ext cx="2705493" cy="30165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 = síla impéria</a:t>
            </a:r>
            <a:endParaRPr dirty="0"/>
          </a:p>
        </p:txBody>
      </p:sp>
      <p:sp>
        <p:nvSpPr>
          <p:cNvPr id="108" name="Google Shape;108;p4"/>
          <p:cNvSpPr/>
          <p:nvPr/>
        </p:nvSpPr>
        <p:spPr>
          <a:xfrm>
            <a:off x="7494309" y="5297864"/>
            <a:ext cx="3535052" cy="128204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edýnka se znakovým písmem, porcelán, asijsky oděná žena = Čína</a:t>
            </a:r>
            <a:endParaRPr dirty="0"/>
          </a:p>
        </p:txBody>
      </p:sp>
      <p:sp>
        <p:nvSpPr>
          <p:cNvPr id="109" name="Google Shape;109;p4"/>
          <p:cNvSpPr/>
          <p:nvPr/>
        </p:nvSpPr>
        <p:spPr>
          <a:xfrm>
            <a:off x="9623195" y="3605754"/>
            <a:ext cx="2630079" cy="108408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ndián podávající bavlnu = Amerika</a:t>
            </a:r>
            <a:endParaRPr dirty="0"/>
          </a:p>
        </p:txBody>
      </p:sp>
      <p:sp>
        <p:nvSpPr>
          <p:cNvPr id="110" name="Google Shape;110;p4"/>
          <p:cNvSpPr/>
          <p:nvPr/>
        </p:nvSpPr>
        <p:spPr>
          <a:xfrm>
            <a:off x="8570032" y="242742"/>
            <a:ext cx="3535052" cy="128204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elbloud a slon se sedlem = Persie (blízký Východ) </a:t>
            </a:r>
            <a:endParaRPr dirty="0"/>
          </a:p>
        </p:txBody>
      </p:sp>
      <p:sp>
        <p:nvSpPr>
          <p:cNvPr id="111" name="Google Shape;111;p4"/>
          <p:cNvSpPr/>
          <p:nvPr/>
        </p:nvSpPr>
        <p:spPr>
          <a:xfrm>
            <a:off x="6095999" y="1524787"/>
            <a:ext cx="1813561" cy="98219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ndická žena podávající šperky = Indie</a:t>
            </a:r>
            <a:endParaRPr dirty="0"/>
          </a:p>
        </p:txBody>
      </p:sp>
      <p:sp>
        <p:nvSpPr>
          <p:cNvPr id="112" name="Google Shape;112;p4"/>
          <p:cNvSpPr/>
          <p:nvPr/>
        </p:nvSpPr>
        <p:spPr>
          <a:xfrm>
            <a:off x="4942158" y="4982340"/>
            <a:ext cx="2060621" cy="70174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oď = námořní velmoc</a:t>
            </a:r>
            <a:endParaRPr dirty="0"/>
          </a:p>
        </p:txBody>
      </p:sp>
      <p:sp>
        <p:nvSpPr>
          <p:cNvPr id="113" name="Google Shape;113;p4"/>
          <p:cNvSpPr/>
          <p:nvPr/>
        </p:nvSpPr>
        <p:spPr>
          <a:xfrm>
            <a:off x="2880361" y="5774820"/>
            <a:ext cx="3885572" cy="70174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lajka Východoindické společnosti na lodi = společnost vládne mořím</a:t>
            </a:r>
            <a:endParaRPr dirty="0"/>
          </a:p>
        </p:txBody>
      </p:sp>
      <p:sp>
        <p:nvSpPr>
          <p:cNvPr id="114" name="Google Shape;114;p4"/>
          <p:cNvSpPr/>
          <p:nvPr/>
        </p:nvSpPr>
        <p:spPr>
          <a:xfrm>
            <a:off x="3279616" y="552114"/>
            <a:ext cx="2177748" cy="105087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ledá žena s perlami, přijímá dary = Británie</a:t>
            </a:r>
            <a:endParaRPr dirty="0"/>
          </a:p>
        </p:txBody>
      </p:sp>
      <p:sp>
        <p:nvSpPr>
          <p:cNvPr id="115" name="Google Shape;115;p4"/>
          <p:cNvSpPr/>
          <p:nvPr/>
        </p:nvSpPr>
        <p:spPr>
          <a:xfrm>
            <a:off x="7899163" y="3795700"/>
            <a:ext cx="1648618" cy="115753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už podávající hedvábí = Persie</a:t>
            </a:r>
            <a:endParaRPr dirty="0"/>
          </a:p>
        </p:txBody>
      </p:sp>
      <p:sp>
        <p:nvSpPr>
          <p:cNvPr id="116" name="Google Shape;116;p4"/>
          <p:cNvSpPr/>
          <p:nvPr/>
        </p:nvSpPr>
        <p:spPr>
          <a:xfrm>
            <a:off x="9547781" y="1767529"/>
            <a:ext cx="2630079" cy="108408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ůh Merkur, hůl caduceus = obchod, prosperita a moc</a:t>
            </a:r>
            <a:endParaRPr dirty="0"/>
          </a:p>
        </p:txBody>
      </p:sp>
      <p:sp>
        <p:nvSpPr>
          <p:cNvPr id="117" name="Google Shape;117;p4"/>
          <p:cNvSpPr/>
          <p:nvPr/>
        </p:nvSpPr>
        <p:spPr>
          <a:xfrm>
            <a:off x="317148" y="943157"/>
            <a:ext cx="2630079" cy="108408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ndělé (</a:t>
            </a:r>
            <a:r>
              <a:rPr lang="cs-CZ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puttové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= chrání Británii, drží trojzubec a štít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0"/>
            <a:ext cx="8088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2c6cdd7939a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0"/>
            <a:ext cx="808831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c6cdd7939a_0_1"/>
          <p:cNvSpPr/>
          <p:nvPr/>
        </p:nvSpPr>
        <p:spPr>
          <a:xfrm>
            <a:off x="4682375" y="5922127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„dary“ a zdroje z kolonií v Asii</a:t>
            </a:r>
            <a:endParaRPr dirty="0"/>
          </a:p>
        </p:txBody>
      </p:sp>
      <p:sp>
        <p:nvSpPr>
          <p:cNvPr id="131" name="Google Shape;131;g2c6cdd7939a_0_1"/>
          <p:cNvSpPr/>
          <p:nvPr/>
        </p:nvSpPr>
        <p:spPr>
          <a:xfrm>
            <a:off x="1976975" y="4419152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domorodci</a:t>
            </a:r>
            <a:endParaRPr/>
          </a:p>
        </p:txBody>
      </p:sp>
      <p:sp>
        <p:nvSpPr>
          <p:cNvPr id="132" name="Google Shape;132;g2c6cdd7939a_0_1"/>
          <p:cNvSpPr/>
          <p:nvPr/>
        </p:nvSpPr>
        <p:spPr>
          <a:xfrm>
            <a:off x="4743300" y="787827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žena na vyvýšeném trůnu = Holandsko vládnoucí Asii</a:t>
            </a:r>
            <a:endParaRPr/>
          </a:p>
        </p:txBody>
      </p:sp>
      <p:sp>
        <p:nvSpPr>
          <p:cNvPr id="133" name="Google Shape;133;g2c6cdd7939a_0_1"/>
          <p:cNvSpPr/>
          <p:nvPr/>
        </p:nvSpPr>
        <p:spPr>
          <a:xfrm>
            <a:off x="5139575" y="3040752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žezlo a trůn = symboly moci</a:t>
            </a:r>
            <a:endParaRPr/>
          </a:p>
        </p:txBody>
      </p:sp>
      <p:sp>
        <p:nvSpPr>
          <p:cNvPr id="134" name="Google Shape;134;g2c6cdd7939a_0_1"/>
          <p:cNvSpPr/>
          <p:nvPr/>
        </p:nvSpPr>
        <p:spPr>
          <a:xfrm>
            <a:off x="8505350" y="3040752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hudební nástroj = civilizace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16201" y="-2616199"/>
            <a:ext cx="6959599" cy="1219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2c6cdd7939a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16200" y="-2616198"/>
            <a:ext cx="6959600" cy="12191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c6cdd7939a_0_6"/>
          <p:cNvSpPr/>
          <p:nvPr/>
        </p:nvSpPr>
        <p:spPr>
          <a:xfrm>
            <a:off x="3263475" y="4456999"/>
            <a:ext cx="2705400" cy="931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loď = španělská flotila, Španělsko jako námořní velmoc</a:t>
            </a:r>
            <a:endParaRPr dirty="0"/>
          </a:p>
        </p:txBody>
      </p:sp>
      <p:sp>
        <p:nvSpPr>
          <p:cNvPr id="146" name="Google Shape;146;g2c6cdd7939a_0_6"/>
          <p:cNvSpPr/>
          <p:nvPr/>
        </p:nvSpPr>
        <p:spPr>
          <a:xfrm>
            <a:off x="5968875" y="5100777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Poseidón (bůh moře) = Španělsko jako vládce moří</a:t>
            </a:r>
            <a:endParaRPr/>
          </a:p>
        </p:txBody>
      </p:sp>
      <p:sp>
        <p:nvSpPr>
          <p:cNvPr id="147" name="Google Shape;147;g2c6cdd7939a_0_6"/>
          <p:cNvSpPr/>
          <p:nvPr/>
        </p:nvSpPr>
        <p:spPr>
          <a:xfrm>
            <a:off x="8527850" y="3252577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postava na trůnu = Španělsko</a:t>
            </a:r>
            <a:endParaRPr dirty="0"/>
          </a:p>
        </p:txBody>
      </p:sp>
      <p:sp>
        <p:nvSpPr>
          <p:cNvPr id="148" name="Google Shape;148;g2c6cdd7939a_0_6"/>
          <p:cNvSpPr/>
          <p:nvPr/>
        </p:nvSpPr>
        <p:spPr>
          <a:xfrm>
            <a:off x="6377625" y="1733152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sochy siláků (Herkules) = síla a moc</a:t>
            </a:r>
            <a:endParaRPr dirty="0"/>
          </a:p>
        </p:txBody>
      </p:sp>
      <p:sp>
        <p:nvSpPr>
          <p:cNvPr id="149" name="Google Shape;149;g2c6cdd7939a_0_6"/>
          <p:cNvSpPr/>
          <p:nvPr/>
        </p:nvSpPr>
        <p:spPr>
          <a:xfrm>
            <a:off x="4012200" y="2603377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troubící anděl = sláva</a:t>
            </a:r>
            <a:endParaRPr dirty="0"/>
          </a:p>
        </p:txBody>
      </p:sp>
      <p:sp>
        <p:nvSpPr>
          <p:cNvPr id="150" name="Google Shape;150;g2c6cdd7939a_0_6"/>
          <p:cNvSpPr/>
          <p:nvPr/>
        </p:nvSpPr>
        <p:spPr>
          <a:xfrm>
            <a:off x="4581925" y="6310402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americký indián v čelence</a:t>
            </a:r>
            <a:endParaRPr dirty="0"/>
          </a:p>
        </p:txBody>
      </p:sp>
      <p:sp>
        <p:nvSpPr>
          <p:cNvPr id="151" name="Google Shape;151;g2c6cdd7939a_0_6"/>
          <p:cNvSpPr/>
          <p:nvPr/>
        </p:nvSpPr>
        <p:spPr>
          <a:xfrm>
            <a:off x="158300" y="2797502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území, pevnina = kolonie</a:t>
            </a:r>
            <a:endParaRPr dirty="0"/>
          </a:p>
        </p:txBody>
      </p:sp>
      <p:sp>
        <p:nvSpPr>
          <p:cNvPr id="152" name="Google Shape;152;g2c6cdd7939a_0_6"/>
          <p:cNvSpPr/>
          <p:nvPr/>
        </p:nvSpPr>
        <p:spPr>
          <a:xfrm>
            <a:off x="4743300" y="515502"/>
            <a:ext cx="2705400" cy="64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území, pevnina = kolonie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640" y="0"/>
            <a:ext cx="960840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Širokoúhlá obrazovka</PresentationFormat>
  <Paragraphs>56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Office</vt:lpstr>
      <vt:lpstr>Jak vnímali kolonialismus?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vnímali kolonialismus?</dc:title>
  <dc:creator>Žalský Pavel - učitel</dc:creator>
  <cp:lastModifiedBy>Žalský Pavel - učitel</cp:lastModifiedBy>
  <cp:revision>1</cp:revision>
  <dcterms:created xsi:type="dcterms:W3CDTF">2024-02-29T07:38:22Z</dcterms:created>
  <dcterms:modified xsi:type="dcterms:W3CDTF">2024-06-28T06:37:56Z</dcterms:modified>
</cp:coreProperties>
</file>