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E66EE-2985-4877-97CE-637031B14305}" type="datetimeFigureOut">
              <a:rPr lang="cs-CZ" smtClean="0"/>
              <a:pPr/>
              <a:t>18.11.2014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5DC01-2328-415F-BE09-FBCD4D163D2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E66EE-2985-4877-97CE-637031B14305}" type="datetimeFigureOut">
              <a:rPr lang="cs-CZ" smtClean="0"/>
              <a:pPr/>
              <a:t>18.11.2014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5DC01-2328-415F-BE09-FBCD4D163D2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E66EE-2985-4877-97CE-637031B14305}" type="datetimeFigureOut">
              <a:rPr lang="cs-CZ" smtClean="0"/>
              <a:pPr/>
              <a:t>18.11.2014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5DC01-2328-415F-BE09-FBCD4D163D27}" type="slidenum">
              <a:rPr lang="cs-CZ" smtClean="0"/>
              <a:pPr/>
              <a:t>‹#›</a:t>
            </a:fld>
            <a:endParaRPr lang="cs-CZ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E66EE-2985-4877-97CE-637031B14305}" type="datetimeFigureOut">
              <a:rPr lang="cs-CZ" smtClean="0"/>
              <a:pPr/>
              <a:t>18.11.2014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5DC01-2328-415F-BE09-FBCD4D163D2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E66EE-2985-4877-97CE-637031B14305}" type="datetimeFigureOut">
              <a:rPr lang="cs-CZ" smtClean="0"/>
              <a:pPr/>
              <a:t>18.11.2014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5DC01-2328-415F-BE09-FBCD4D163D2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E66EE-2985-4877-97CE-637031B14305}" type="datetimeFigureOut">
              <a:rPr lang="cs-CZ" smtClean="0"/>
              <a:pPr/>
              <a:t>18.11.2014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5DC01-2328-415F-BE09-FBCD4D163D2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E66EE-2985-4877-97CE-637031B14305}" type="datetimeFigureOut">
              <a:rPr lang="cs-CZ" smtClean="0"/>
              <a:pPr/>
              <a:t>18.11.2014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5DC01-2328-415F-BE09-FBCD4D163D2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E66EE-2985-4877-97CE-637031B14305}" type="datetimeFigureOut">
              <a:rPr lang="cs-CZ" smtClean="0"/>
              <a:pPr/>
              <a:t>18.11.2014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5DC01-2328-415F-BE09-FBCD4D163D2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E66EE-2985-4877-97CE-637031B14305}" type="datetimeFigureOut">
              <a:rPr lang="cs-CZ" smtClean="0"/>
              <a:pPr/>
              <a:t>18.11.2014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5DC01-2328-415F-BE09-FBCD4D163D2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E66EE-2985-4877-97CE-637031B14305}" type="datetimeFigureOut">
              <a:rPr lang="cs-CZ" smtClean="0"/>
              <a:pPr/>
              <a:t>18.11.2014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5DC01-2328-415F-BE09-FBCD4D163D2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E66EE-2985-4877-97CE-637031B14305}" type="datetimeFigureOut">
              <a:rPr lang="cs-CZ" smtClean="0"/>
              <a:pPr/>
              <a:t>18.11.2014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5DC01-2328-415F-BE09-FBCD4D163D2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797E66EE-2985-4877-97CE-637031B14305}" type="datetimeFigureOut">
              <a:rPr lang="cs-CZ" smtClean="0"/>
              <a:pPr/>
              <a:t>18.11.2014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A95DC01-2328-415F-BE09-FBCD4D163D2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cs.wikipedia.org/wiki/St%C5%99%C3%ADbro" TargetMode="External"/><Relationship Id="rId2" Type="http://schemas.openxmlformats.org/officeDocument/2006/relationships/hyperlink" Target="https://cs.wikipedia.org/wiki/Zlato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s.wikipedia.org/wiki/Grafit" TargetMode="External"/><Relationship Id="rId5" Type="http://schemas.openxmlformats.org/officeDocument/2006/relationships/hyperlink" Target="https://cs.wikipedia.org/wiki/S%C3%ADra" TargetMode="External"/><Relationship Id="rId4" Type="http://schemas.openxmlformats.org/officeDocument/2006/relationships/hyperlink" Target="https://cs.wikipedia.org/wiki/M%C4%9B%C4%8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1916832"/>
            <a:ext cx="7772400" cy="1780108"/>
          </a:xfrm>
        </p:spPr>
        <p:txBody>
          <a:bodyPr>
            <a:noAutofit/>
          </a:bodyPr>
          <a:lstStyle/>
          <a:p>
            <a:r>
              <a:rPr lang="cs-CZ" sz="115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PRVKY</a:t>
            </a:r>
            <a:endParaRPr lang="cs-CZ" sz="115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468578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half" idx="2"/>
          </p:nvPr>
        </p:nvSpPr>
        <p:spPr>
          <a:xfrm>
            <a:off x="899592" y="2132856"/>
            <a:ext cx="3352800" cy="4176464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 smtClean="0"/>
              <a:t>Měkký a kujný nerost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 smtClean="0"/>
              <a:t>V přírodě se vyskytují v křemenných žilách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 smtClean="0"/>
              <a:t>Lze získat rýžováním nebo chemickou cestou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/>
              <a:t>N</a:t>
            </a:r>
            <a:r>
              <a:rPr lang="cs-CZ" b="1" dirty="0" smtClean="0"/>
              <a:t>ejvětší producenti : JAR, USA, Austrálie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 smtClean="0"/>
              <a:t>Šperkařství, bankovnictví, zubní lékařství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 smtClean="0"/>
              <a:t>Zpracování pomocí vysokých teplot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845127" y="928255"/>
            <a:ext cx="3352800" cy="1252728"/>
          </a:xfrm>
        </p:spPr>
        <p:txBody>
          <a:bodyPr/>
          <a:lstStyle/>
          <a:p>
            <a:r>
              <a:rPr lang="cs-CZ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ZLATO</a:t>
            </a:r>
            <a:endParaRPr lang="cs-CZ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4109601" y="1875175"/>
            <a:ext cx="3085037" cy="25922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 descr="http://www.detektory-tesoro.cz/img/2009/viky/viky20090413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60609" y="3689598"/>
            <a:ext cx="2857500" cy="2857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2241881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half" idx="2"/>
          </p:nvPr>
        </p:nvSpPr>
        <p:spPr>
          <a:xfrm>
            <a:off x="914400" y="1988840"/>
            <a:ext cx="3352800" cy="432048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 smtClean="0"/>
              <a:t>Měkké a snadno tvarovatelné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 smtClean="0"/>
              <a:t>Dobrý </a:t>
            </a:r>
            <a:r>
              <a:rPr lang="cs-CZ" b="1" smtClean="0"/>
              <a:t>elektrický vodič</a:t>
            </a:r>
            <a:endParaRPr lang="cs-CZ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 smtClean="0"/>
              <a:t>Na vzduchu mění barvu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 smtClean="0"/>
              <a:t>Česká Republika byla v produkci a zpracování stříbra ve středověku velmocí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 smtClean="0"/>
              <a:t>Světoví producenti: Mexiko, Kanada, Peru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 smtClean="0"/>
              <a:t>Šperkařství, bankovnictví, zubní lékařství a elektrotechnické součástky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 smtClean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899592" y="1052736"/>
            <a:ext cx="3352800" cy="901816"/>
          </a:xfrm>
        </p:spPr>
        <p:txBody>
          <a:bodyPr/>
          <a:lstStyle/>
          <a:p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STŘÍBRO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4204818" y="2212006"/>
            <a:ext cx="3470667" cy="25922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0" name="Picture 2" descr="http://www.nerosty.cz/stribro--imiter-maroko-bigimg-0357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149080"/>
            <a:ext cx="3120347" cy="23402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1967972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half" idx="2"/>
          </p:nvPr>
        </p:nvSpPr>
        <p:spPr>
          <a:xfrm>
            <a:off x="755576" y="1988840"/>
            <a:ext cx="3352800" cy="432048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 smtClean="0"/>
              <a:t>Mimořádně důležitý prvek pro elektrotechniku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 smtClean="0"/>
              <a:t>Výborný vodič tepla a elektřiny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 smtClean="0"/>
              <a:t>Snadno se opracovává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 smtClean="0"/>
              <a:t>Vyskytuje se ryzí nebo ve sloučeninách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 smtClean="0"/>
              <a:t>Producenti: Chile, Peru a USA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 smtClean="0"/>
              <a:t>Šperkařství, elektrotechnika, výroba slitin  (bronz), střešní krytiny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827584" y="692696"/>
            <a:ext cx="3352800" cy="1252728"/>
          </a:xfrm>
        </p:spPr>
        <p:txBody>
          <a:bodyPr/>
          <a:lstStyle/>
          <a:p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MĚĎ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3972377" y="2156415"/>
            <a:ext cx="3600400" cy="26891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4" name="Picture 2" descr="http://img.ceskatelevize.cz/program/porady/10324689990/foto09/211382549930011_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005064"/>
            <a:ext cx="2880320" cy="27269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39160621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half" idx="2"/>
          </p:nvPr>
        </p:nvSpPr>
        <p:spPr>
          <a:xfrm>
            <a:off x="827584" y="1988840"/>
            <a:ext cx="3352800" cy="4176464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 smtClean="0"/>
              <a:t>Měkký prvek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 smtClean="0"/>
              <a:t>Vyskytuje se  v sulfidech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 smtClean="0"/>
              <a:t>Má nápadnou žlutou barvu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 smtClean="0"/>
              <a:t>Snadno hoří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 smtClean="0"/>
              <a:t>Producenti: Kazachstán, USA, Polsko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 smtClean="0"/>
              <a:t>Využívá se v zábavné pyrotechnice, v pyrotechnice a základ kyseliny sírové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827584" y="692696"/>
            <a:ext cx="3352800" cy="1252728"/>
          </a:xfrm>
        </p:spPr>
        <p:txBody>
          <a:bodyPr/>
          <a:lstStyle/>
          <a:p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SÍRA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4336635" y="2152197"/>
            <a:ext cx="3567074" cy="26642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98" name="Picture 2" descr="http://www.nerosty.cz/large/0009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861048"/>
            <a:ext cx="3384376" cy="25382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1896690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half" idx="2"/>
          </p:nvPr>
        </p:nvSpPr>
        <p:spPr>
          <a:xfrm>
            <a:off x="914400" y="2204864"/>
            <a:ext cx="3352800" cy="3281537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 smtClean="0"/>
              <a:t>Tuha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 smtClean="0"/>
              <a:t>Černý a měkký nerost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 smtClean="0"/>
              <a:t>Výroba tužek, vyskytuje  se v některých jaderných reaktorech, součást maziv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 smtClean="0"/>
              <a:t>Producenti: Německo, USA, Rusko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 smtClean="0"/>
              <a:t>Vyskytuje se i v </a:t>
            </a:r>
            <a:r>
              <a:rPr lang="cs-CZ" b="1" dirty="0" smtClean="0"/>
              <a:t>Č</a:t>
            </a:r>
            <a:r>
              <a:rPr lang="cs-CZ" b="1" dirty="0" smtClean="0"/>
              <a:t>eské </a:t>
            </a:r>
            <a:r>
              <a:rPr lang="cs-CZ" b="1" dirty="0" smtClean="0"/>
              <a:t>republice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899592" y="980728"/>
            <a:ext cx="3352800" cy="1252728"/>
          </a:xfrm>
        </p:spPr>
        <p:txBody>
          <a:bodyPr/>
          <a:lstStyle/>
          <a:p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GRAFIT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99992" y="1844824"/>
            <a:ext cx="3905250" cy="26008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2" name="Picture 2" descr="http://web.natur.cuni.cz/ugmnz/mineral/mineral/fotv/grafit_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806017"/>
            <a:ext cx="3816424" cy="28623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29585931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half" idx="2"/>
          </p:nvPr>
        </p:nvSpPr>
        <p:spPr>
          <a:xfrm>
            <a:off x="914400" y="1844824"/>
            <a:ext cx="3352800" cy="3641577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 smtClean="0"/>
              <a:t>Velmi tvrdý a čirý nerost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 smtClean="0"/>
              <a:t>Krystalická forma uhlíku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 smtClean="0"/>
              <a:t>Využívá se především ve šperkařství, ale i pro výrobu například řezacích kotoučů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 smtClean="0"/>
              <a:t>Producenti: Rusko, Kanada, Angola, Namibie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 smtClean="0"/>
              <a:t>Vzniká za působení teplot a tlaků v horním plášti zemské kůry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827584" y="620688"/>
            <a:ext cx="3352800" cy="1252728"/>
          </a:xfrm>
        </p:spPr>
        <p:txBody>
          <a:bodyPr/>
          <a:lstStyle/>
          <a:p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DIAMANT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4149825" y="2194991"/>
            <a:ext cx="3905250" cy="29168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46" name="Picture 2" descr="http://media.novinky.cz/088/140888-top_foto1-sf5t2.jpg?127547820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653136"/>
            <a:ext cx="3431133" cy="19328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25731335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Přírodopis, učebnice pro ZŠ a víceletá gymnázia</a:t>
            </a:r>
          </a:p>
          <a:p>
            <a:r>
              <a:rPr lang="cs-CZ" dirty="0">
                <a:hlinkClick r:id="rId2"/>
              </a:rPr>
              <a:t>https://</a:t>
            </a:r>
            <a:r>
              <a:rPr lang="cs-CZ" dirty="0" smtClean="0">
                <a:hlinkClick r:id="rId2"/>
              </a:rPr>
              <a:t>cs.wikipedia.org/wiki/Zlato</a:t>
            </a:r>
            <a:endParaRPr lang="cs-CZ" dirty="0" smtClean="0"/>
          </a:p>
          <a:p>
            <a:r>
              <a:rPr lang="cs-CZ" dirty="0">
                <a:hlinkClick r:id="rId3"/>
              </a:rPr>
              <a:t>https://</a:t>
            </a:r>
            <a:r>
              <a:rPr lang="cs-CZ" dirty="0" smtClean="0">
                <a:hlinkClick r:id="rId3"/>
              </a:rPr>
              <a:t>cs.wikipedia.org/wiki/St%C5%99%C3%ADbro</a:t>
            </a:r>
            <a:endParaRPr lang="cs-CZ" dirty="0" smtClean="0"/>
          </a:p>
          <a:p>
            <a:r>
              <a:rPr lang="cs-CZ" dirty="0">
                <a:hlinkClick r:id="rId4"/>
              </a:rPr>
              <a:t>https://</a:t>
            </a:r>
            <a:r>
              <a:rPr lang="cs-CZ" dirty="0" smtClean="0">
                <a:hlinkClick r:id="rId4"/>
              </a:rPr>
              <a:t>cs.wikipedia.org/wiki/M%C4%9B%C4%8F</a:t>
            </a:r>
            <a:endParaRPr lang="cs-CZ" dirty="0" smtClean="0"/>
          </a:p>
          <a:p>
            <a:r>
              <a:rPr lang="cs-CZ" dirty="0">
                <a:hlinkClick r:id="rId5"/>
              </a:rPr>
              <a:t>https://</a:t>
            </a:r>
            <a:r>
              <a:rPr lang="cs-CZ" dirty="0" smtClean="0">
                <a:hlinkClick r:id="rId5"/>
              </a:rPr>
              <a:t>cs.wikipedia.org/wiki/S%C3%ADra</a:t>
            </a:r>
            <a:endParaRPr lang="cs-CZ" dirty="0" smtClean="0"/>
          </a:p>
          <a:p>
            <a:r>
              <a:rPr lang="cs-CZ" dirty="0">
                <a:hlinkClick r:id="rId6"/>
              </a:rPr>
              <a:t>https://</a:t>
            </a:r>
            <a:r>
              <a:rPr lang="cs-CZ" dirty="0" smtClean="0">
                <a:hlinkClick r:id="rId6"/>
              </a:rPr>
              <a:t>cs.wikipedia.org/wiki/Grafit</a:t>
            </a:r>
            <a:endParaRPr lang="cs-CZ" dirty="0" smtClean="0"/>
          </a:p>
          <a:p>
            <a:r>
              <a:rPr lang="cs-CZ" dirty="0"/>
              <a:t>https://cs.wikipedia.org/wiki/Diamant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</a:t>
            </a:r>
            <a:r>
              <a:rPr lang="cs-CZ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droje</a:t>
            </a:r>
            <a:endParaRPr lang="cs-CZ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165620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lnění">
  <a:themeElements>
    <a:clrScheme name="Vlastní 14">
      <a:dk1>
        <a:sysClr val="windowText" lastClr="000000"/>
      </a:dk1>
      <a:lt1>
        <a:srgbClr val="B4DCFA"/>
      </a:lt1>
      <a:dk2>
        <a:srgbClr val="212745"/>
      </a:dk2>
      <a:lt2>
        <a:srgbClr val="A7EA52"/>
      </a:lt2>
      <a:accent1>
        <a:srgbClr val="000000"/>
      </a:accent1>
      <a:accent2>
        <a:srgbClr val="B4DCFA"/>
      </a:accent2>
      <a:accent3>
        <a:srgbClr val="000000"/>
      </a:accent3>
      <a:accent4>
        <a:srgbClr val="A7EA52"/>
      </a:accent4>
      <a:accent5>
        <a:srgbClr val="000000"/>
      </a:accent5>
      <a:accent6>
        <a:srgbClr val="B4DCFA"/>
      </a:accent6>
      <a:hlink>
        <a:srgbClr val="000000"/>
      </a:hlink>
      <a:folHlink>
        <a:srgbClr val="A7EA52"/>
      </a:folHlink>
    </a:clrScheme>
    <a:fontScheme name="Vlnění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Vlnění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208</TotalTime>
  <Words>247</Words>
  <Application>Microsoft Office PowerPoint</Application>
  <PresentationFormat>Předvádění na obrazovce (4:3)</PresentationFormat>
  <Paragraphs>57</Paragraphs>
  <Slides>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9" baseType="lpstr">
      <vt:lpstr>Vlnění</vt:lpstr>
      <vt:lpstr>PRVKY</vt:lpstr>
      <vt:lpstr>ZLATO</vt:lpstr>
      <vt:lpstr>STŘÍBRO</vt:lpstr>
      <vt:lpstr>MĚĎ</vt:lpstr>
      <vt:lpstr>SÍRA</vt:lpstr>
      <vt:lpstr>GRAFIT</vt:lpstr>
      <vt:lpstr>DIAMANT</vt:lpstr>
      <vt:lpstr>Zdroje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PRVKY</dc:title>
  <dc:creator>Karolína</dc:creator>
  <cp:lastModifiedBy>msi</cp:lastModifiedBy>
  <cp:revision>19</cp:revision>
  <dcterms:created xsi:type="dcterms:W3CDTF">2014-11-09T14:04:21Z</dcterms:created>
  <dcterms:modified xsi:type="dcterms:W3CDTF">2014-11-18T19:46:24Z</dcterms:modified>
</cp:coreProperties>
</file>