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embeddedFontLst>
    <p:embeddedFont>
      <p:font typeface="Roboto"/>
      <p:regular r:id="rId11"/>
      <p:bold r:id="rId12"/>
      <p:italic r:id="rId13"/>
      <p:boldItalic r:id="rId14"/>
    </p:embeddedFont>
    <p:embeddedFont>
      <p:font typeface="Bitter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9" roundtripDataSignature="AMtx7mggwlbUmmW+HZP+nCtOVzqyP4FG6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regular.fntdata"/><Relationship Id="rId10" Type="http://schemas.openxmlformats.org/officeDocument/2006/relationships/slide" Target="slides/slide6.xml"/><Relationship Id="rId13" Type="http://schemas.openxmlformats.org/officeDocument/2006/relationships/font" Target="fonts/Roboto-italic.fntdata"/><Relationship Id="rId12" Type="http://schemas.openxmlformats.org/officeDocument/2006/relationships/font" Target="fonts/Roboto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Bitter-regular.fntdata"/><Relationship Id="rId14" Type="http://schemas.openxmlformats.org/officeDocument/2006/relationships/font" Target="fonts/Roboto-boldItalic.fntdata"/><Relationship Id="rId17" Type="http://schemas.openxmlformats.org/officeDocument/2006/relationships/font" Target="fonts/Bitter-italic.fntdata"/><Relationship Id="rId16" Type="http://schemas.openxmlformats.org/officeDocument/2006/relationships/font" Target="fonts/Bitter-bold.fntdata"/><Relationship Id="rId5" Type="http://schemas.openxmlformats.org/officeDocument/2006/relationships/slide" Target="slides/slide1.xml"/><Relationship Id="rId19" Type="http://customschemas.google.com/relationships/presentationmetadata" Target="metadata"/><Relationship Id="rId6" Type="http://schemas.openxmlformats.org/officeDocument/2006/relationships/slide" Target="slides/slide2.xml"/><Relationship Id="rId18" Type="http://schemas.openxmlformats.org/officeDocument/2006/relationships/font" Target="fonts/Bitter-bold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4" name="Google Shape;24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1" name="Google Shape;3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7" name="Google Shape;37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3" name="Google Shape;43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9" name="Google Shape;49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5" name="Google Shape;55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ulka" type="blank">
  <p:cSld name="BLANK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747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0" name="Google Shape;10;p12"/>
          <p:cNvPicPr preferRelativeResize="0"/>
          <p:nvPr/>
        </p:nvPicPr>
        <p:blipFill rotWithShape="1">
          <a:blip r:embed="rId2">
            <a:alphaModFix/>
          </a:blip>
          <a:srcRect b="0" l="22177" r="22170" t="0"/>
          <a:stretch/>
        </p:blipFill>
        <p:spPr>
          <a:xfrm>
            <a:off x="7115798" y="0"/>
            <a:ext cx="5076203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zakladni slide">
  <p:cSld name="1_zakladni slid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9F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" name="Google Shape;13;p15"/>
          <p:cNvSpPr/>
          <p:nvPr/>
        </p:nvSpPr>
        <p:spPr>
          <a:xfrm>
            <a:off x="1" y="0"/>
            <a:ext cx="3526970" cy="6858000"/>
          </a:xfrm>
          <a:prstGeom prst="rect">
            <a:avLst/>
          </a:prstGeom>
          <a:solidFill>
            <a:srgbClr val="0747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" name="Google Shape;14;p15"/>
          <p:cNvSpPr txBox="1"/>
          <p:nvPr>
            <p:ph type="ctrTitle"/>
          </p:nvPr>
        </p:nvSpPr>
        <p:spPr>
          <a:xfrm>
            <a:off x="370114" y="609476"/>
            <a:ext cx="2947852" cy="56345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Bitter"/>
              <a:buNone/>
              <a:defRPr b="0" sz="4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5"/>
          <p:cNvSpPr txBox="1"/>
          <p:nvPr>
            <p:ph idx="1" type="subTitle"/>
          </p:nvPr>
        </p:nvSpPr>
        <p:spPr>
          <a:xfrm>
            <a:off x="3905794" y="609476"/>
            <a:ext cx="8007532" cy="56345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F7184"/>
              </a:buClr>
              <a:buSzPts val="1800"/>
              <a:buNone/>
              <a:defRPr sz="1800">
                <a:latin typeface="Roboto"/>
                <a:ea typeface="Roboto"/>
                <a:cs typeface="Roboto"/>
                <a:sym typeface="Roboto"/>
              </a:defRPr>
            </a:lvl1pPr>
            <a:lvl2pPr lvl="1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7477F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F7184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7477F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F7184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Nadpis a obsah">
  <p:cSld name="1_Nadpis a obsah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7"/>
          <p:cNvSpPr/>
          <p:nvPr/>
        </p:nvSpPr>
        <p:spPr>
          <a:xfrm>
            <a:off x="0" y="1690688"/>
            <a:ext cx="12192000" cy="5167312"/>
          </a:xfrm>
          <a:prstGeom prst="rect">
            <a:avLst/>
          </a:prstGeom>
          <a:solidFill>
            <a:srgbClr val="F7F9FB"/>
          </a:solidFill>
          <a:ln cap="flat" cmpd="sng" w="12700">
            <a:solidFill>
              <a:srgbClr val="BA55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" name="Google Shape;18;p17"/>
          <p:cNvSpPr/>
          <p:nvPr/>
        </p:nvSpPr>
        <p:spPr>
          <a:xfrm>
            <a:off x="0" y="0"/>
            <a:ext cx="12191999" cy="1690688"/>
          </a:xfrm>
          <a:prstGeom prst="rect">
            <a:avLst/>
          </a:prstGeom>
          <a:solidFill>
            <a:srgbClr val="07477F"/>
          </a:solidFill>
          <a:ln cap="flat" cmpd="sng" w="12700">
            <a:solidFill>
              <a:srgbClr val="BA55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" name="Google Shape;19;p17"/>
          <p:cNvSpPr txBox="1"/>
          <p:nvPr>
            <p:ph type="title"/>
          </p:nvPr>
        </p:nvSpPr>
        <p:spPr>
          <a:xfrm>
            <a:off x="1074057" y="350611"/>
            <a:ext cx="10265229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Bitter"/>
              <a:buNone/>
              <a:defRPr b="0"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7"/>
          <p:cNvSpPr txBox="1"/>
          <p:nvPr>
            <p:ph idx="1" type="body"/>
          </p:nvPr>
        </p:nvSpPr>
        <p:spPr>
          <a:xfrm>
            <a:off x="130626" y="2041299"/>
            <a:ext cx="7910285" cy="44921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F7184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7477F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F7184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7477F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F7184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17"/>
          <p:cNvSpPr txBox="1"/>
          <p:nvPr>
            <p:ph idx="2" type="subTitle"/>
          </p:nvPr>
        </p:nvSpPr>
        <p:spPr>
          <a:xfrm>
            <a:off x="8632370" y="2026784"/>
            <a:ext cx="3106057" cy="44951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F7184"/>
              </a:buClr>
              <a:buSzPts val="2400"/>
              <a:buNone/>
              <a:defRPr sz="2400">
                <a:latin typeface="Bitter"/>
                <a:ea typeface="Bitter"/>
                <a:cs typeface="Bitter"/>
                <a:sym typeface="Bitter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7477F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F7184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7477F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F7184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/>
          <p:nvPr>
            <p:ph type="title"/>
          </p:nvPr>
        </p:nvSpPr>
        <p:spPr>
          <a:xfrm>
            <a:off x="1074057" y="350611"/>
            <a:ext cx="10265229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Bitter"/>
              <a:buNone/>
              <a:defRPr b="1" i="0" sz="4400" u="none" cap="none" strike="noStrike"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1"/>
          <p:cNvSpPr txBox="1"/>
          <p:nvPr>
            <p:ph idx="1" type="body"/>
          </p:nvPr>
        </p:nvSpPr>
        <p:spPr>
          <a:xfrm>
            <a:off x="1074057" y="1811111"/>
            <a:ext cx="10265229" cy="47375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F7184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5F7184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747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7477F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F7184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F7184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7477F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7477F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F7184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5F7184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nejlevnejsi-knihy.cz/nakladatelstvi/Oxford%20University%20Press%20Inc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"/>
          <p:cNvSpPr txBox="1"/>
          <p:nvPr/>
        </p:nvSpPr>
        <p:spPr>
          <a:xfrm>
            <a:off x="1390854" y="1780700"/>
            <a:ext cx="5875564" cy="9232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s-CZ" sz="5400" u="none" cap="none" strike="noStrike"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rPr>
              <a:t>Oral History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Obsah obrázku text&#10;&#10;Popis byl vytvořen automaticky" id="27" name="Google Shape;2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8906" y="5778693"/>
            <a:ext cx="3665283" cy="528367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1"/>
          <p:cNvSpPr txBox="1"/>
          <p:nvPr/>
        </p:nvSpPr>
        <p:spPr>
          <a:xfrm>
            <a:off x="751267" y="3303639"/>
            <a:ext cx="548259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s-CZ" sz="2800" u="none" cap="none" strike="noStrike"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rPr>
              <a:t>Základní</a:t>
            </a:r>
            <a:r>
              <a:rPr b="0" i="0" lang="cs-CZ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cs-CZ" sz="2800" u="none" cap="none" strike="noStrike"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rPr>
              <a:t>představení</a:t>
            </a:r>
            <a:r>
              <a:rPr b="0" i="0" lang="cs-CZ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cs-CZ" sz="2800" u="none" cap="none" strike="noStrike"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rPr>
              <a:t>konceptu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4"/>
          <p:cNvSpPr txBox="1"/>
          <p:nvPr>
            <p:ph type="ctrTitle"/>
          </p:nvPr>
        </p:nvSpPr>
        <p:spPr>
          <a:xfrm>
            <a:off x="370114" y="609476"/>
            <a:ext cx="2947852" cy="56345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Bitter"/>
              <a:buNone/>
            </a:pPr>
            <a:r>
              <a:rPr lang="cs-CZ" sz="4000"/>
              <a:t>Co je Oral History?</a:t>
            </a:r>
            <a:endParaRPr sz="4000">
              <a:solidFill>
                <a:srgbClr val="FF7558"/>
              </a:solidFill>
            </a:endParaRPr>
          </a:p>
        </p:txBody>
      </p:sp>
      <p:sp>
        <p:nvSpPr>
          <p:cNvPr id="34" name="Google Shape;34;p4"/>
          <p:cNvSpPr txBox="1"/>
          <p:nvPr>
            <p:ph idx="1" type="subTitle"/>
          </p:nvPr>
        </p:nvSpPr>
        <p:spPr>
          <a:xfrm>
            <a:off x="4011550" y="609475"/>
            <a:ext cx="7227900" cy="58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2500"/>
          </a:bodyPr>
          <a:lstStyle/>
          <a:p>
            <a:pPr indent="-4064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81081"/>
              <a:buNone/>
            </a:pPr>
            <a:r>
              <a:rPr b="0" i="0" lang="cs-CZ" sz="2400" u="none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	Oral history je metoda zachycení, uchovávání a šíření</a:t>
            </a:r>
            <a:r>
              <a:rPr lang="cs-CZ" sz="2400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0" i="0" lang="cs-CZ" sz="2400" u="none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historických informací prostřednictvím ústního vyprávění lidí.</a:t>
            </a:r>
            <a:endParaRPr b="0" sz="2400"/>
          </a:p>
          <a:p>
            <a:pPr indent="-406400" lvl="0" marL="457200" rtl="0" algn="just">
              <a:lnSpc>
                <a:spcPct val="150000"/>
              </a:lnSpc>
              <a:spcBef>
                <a:spcPts val="1500"/>
              </a:spcBef>
              <a:spcAft>
                <a:spcPts val="0"/>
              </a:spcAft>
              <a:buSzPct val="81081"/>
              <a:buNone/>
            </a:pPr>
            <a:r>
              <a:rPr b="1" i="0" lang="cs-CZ" sz="2400" u="none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	</a:t>
            </a:r>
            <a:r>
              <a:rPr b="1" i="0" lang="cs-CZ" sz="2400" u="sng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Cíl</a:t>
            </a:r>
            <a:r>
              <a:rPr b="1" i="0" lang="cs-CZ" sz="2400" u="none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:</a:t>
            </a:r>
            <a:endParaRPr b="0" sz="2400"/>
          </a:p>
          <a:p>
            <a:pPr indent="-406400" lvl="0" marL="457200" rtl="0" algn="just">
              <a:lnSpc>
                <a:spcPct val="150000"/>
              </a:lnSpc>
              <a:spcBef>
                <a:spcPts val="1500"/>
              </a:spcBef>
              <a:spcAft>
                <a:spcPts val="0"/>
              </a:spcAft>
              <a:buSzPct val="81081"/>
              <a:buFont typeface="Arial"/>
              <a:buChar char="•"/>
            </a:pPr>
            <a:r>
              <a:rPr b="0" i="0" lang="cs-CZ" sz="2400" u="none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Zaznamenávání osobních příběhů, vzpomínek           a zkušeností jednotlivců, aby byly předány dalším generacím.</a:t>
            </a:r>
            <a:endParaRPr/>
          </a:p>
          <a:p>
            <a:pPr indent="-406400" lvl="0" marL="457200" rtl="0" algn="just">
              <a:lnSpc>
                <a:spcPct val="150000"/>
              </a:lnSpc>
              <a:spcBef>
                <a:spcPts val="1500"/>
              </a:spcBef>
              <a:spcAft>
                <a:spcPts val="0"/>
              </a:spcAft>
              <a:buSzPct val="81081"/>
              <a:buNone/>
            </a:pPr>
            <a:r>
              <a:rPr b="1" i="0" lang="cs-CZ" sz="2400" u="none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	</a:t>
            </a:r>
            <a:r>
              <a:rPr b="1" i="0" lang="cs-CZ" sz="2400" u="sng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Původ</a:t>
            </a:r>
            <a:r>
              <a:rPr b="1" i="0" lang="cs-CZ" sz="2400" u="none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:</a:t>
            </a:r>
            <a:endParaRPr b="0" sz="2400"/>
          </a:p>
          <a:p>
            <a:pPr indent="-406400" lvl="0" marL="457200" rtl="0" algn="just">
              <a:lnSpc>
                <a:spcPct val="150000"/>
              </a:lnSpc>
              <a:spcBef>
                <a:spcPts val="1500"/>
              </a:spcBef>
              <a:spcAft>
                <a:spcPts val="1500"/>
              </a:spcAft>
              <a:buSzPct val="81081"/>
              <a:buFont typeface="Arial"/>
              <a:buChar char="•"/>
            </a:pPr>
            <a:r>
              <a:rPr b="0" i="0" lang="cs-CZ" sz="2400" u="none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Zrodila se jako reakce na nedostatek písemných pramenů a zdůrazňuje úlohu jednotlivce v historii.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9"/>
          <p:cNvSpPr txBox="1"/>
          <p:nvPr>
            <p:ph type="ctrTitle"/>
          </p:nvPr>
        </p:nvSpPr>
        <p:spPr>
          <a:xfrm>
            <a:off x="370114" y="609476"/>
            <a:ext cx="2947852" cy="56345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Bitter"/>
              <a:buNone/>
            </a:pPr>
            <a:r>
              <a:rPr lang="cs-CZ" sz="4000"/>
              <a:t>Metody a techniky</a:t>
            </a:r>
            <a:endParaRPr sz="4000">
              <a:solidFill>
                <a:srgbClr val="FF7558"/>
              </a:solidFill>
            </a:endParaRPr>
          </a:p>
        </p:txBody>
      </p:sp>
      <p:sp>
        <p:nvSpPr>
          <p:cNvPr id="40" name="Google Shape;40;p19"/>
          <p:cNvSpPr txBox="1"/>
          <p:nvPr>
            <p:ph idx="1" type="subTitle"/>
          </p:nvPr>
        </p:nvSpPr>
        <p:spPr>
          <a:xfrm>
            <a:off x="4649833" y="422787"/>
            <a:ext cx="6401344" cy="60693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2500" lnSpcReduction="20000"/>
          </a:bodyPr>
          <a:lstStyle/>
          <a:p>
            <a:pPr indent="-4064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81081"/>
              <a:buNone/>
            </a:pPr>
            <a:r>
              <a:rPr b="1" i="0" lang="cs-CZ" sz="2400" u="none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	</a:t>
            </a:r>
            <a:r>
              <a:rPr b="1" i="0" lang="cs-CZ" sz="2400" u="sng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Záznam</a:t>
            </a:r>
            <a:r>
              <a:rPr b="1" i="0" lang="cs-CZ" sz="2400" u="none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:</a:t>
            </a:r>
            <a:endParaRPr b="0" sz="2400"/>
          </a:p>
          <a:p>
            <a:pPr indent="-4064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81081"/>
              <a:buFont typeface="Arial"/>
              <a:buChar char="•"/>
            </a:pPr>
            <a:r>
              <a:rPr b="0" i="0" lang="cs-CZ" sz="2400" u="none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Většinou se provádí pomocí nahrávání hlasu, ale může zahrnovat i video nebo písemný záznam.</a:t>
            </a:r>
            <a:endParaRPr/>
          </a:p>
          <a:p>
            <a:pPr indent="-4064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81081"/>
              <a:buNone/>
            </a:pPr>
            <a:br>
              <a:rPr b="0" lang="cs-CZ" sz="2400"/>
            </a:br>
            <a:r>
              <a:rPr b="1" i="0" lang="cs-CZ" sz="2400" u="sng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Dotazování</a:t>
            </a:r>
            <a:r>
              <a:rPr b="1" i="0" lang="cs-CZ" sz="2400" u="none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:</a:t>
            </a:r>
            <a:endParaRPr b="0" sz="2400"/>
          </a:p>
          <a:p>
            <a:pPr indent="-4064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81081"/>
              <a:buFont typeface="Arial"/>
              <a:buChar char="•"/>
            </a:pPr>
            <a:r>
              <a:rPr b="0" i="0" lang="cs-CZ" sz="2400" u="none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Důraz na otevřené otázky, aby vypravěč mohl svobodně sdílet své vzpomínky a pocity.</a:t>
            </a:r>
            <a:endParaRPr/>
          </a:p>
          <a:p>
            <a:pPr indent="-4064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81081"/>
              <a:buNone/>
            </a:pPr>
            <a:br>
              <a:rPr b="0" lang="cs-CZ" sz="2400"/>
            </a:br>
            <a:r>
              <a:rPr b="1" i="0" lang="cs-CZ" sz="2400" u="sng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Transkripce</a:t>
            </a:r>
            <a:r>
              <a:rPr b="1" i="0" lang="cs-CZ" sz="2400" u="none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:</a:t>
            </a:r>
            <a:endParaRPr b="0" sz="2400"/>
          </a:p>
          <a:p>
            <a:pPr indent="-4064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81081"/>
              <a:buFont typeface="Arial"/>
              <a:buChar char="•"/>
            </a:pPr>
            <a:r>
              <a:rPr b="0" i="0" lang="cs-CZ" sz="2400" u="none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Přepis ústních záznamů do textové podoby pro lepší uchování a šíření.</a:t>
            </a:r>
            <a:endParaRPr/>
          </a:p>
          <a:p>
            <a:pPr indent="-308610" lvl="0" marL="5080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7558"/>
              </a:buClr>
              <a:buSzPct val="84324"/>
              <a:buFont typeface="Arial"/>
              <a:buNone/>
            </a:pPr>
            <a:r>
              <a:t/>
            </a:r>
            <a:endParaRPr b="1" sz="3000">
              <a:solidFill>
                <a:srgbClr val="2F384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0"/>
          <p:cNvSpPr txBox="1"/>
          <p:nvPr>
            <p:ph type="ctrTitle"/>
          </p:nvPr>
        </p:nvSpPr>
        <p:spPr>
          <a:xfrm>
            <a:off x="370114" y="609476"/>
            <a:ext cx="2947852" cy="56345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Bitter"/>
              <a:buNone/>
            </a:pPr>
            <a:r>
              <a:rPr lang="cs-CZ" sz="4000"/>
              <a:t>Význam a přínosy</a:t>
            </a:r>
            <a:endParaRPr sz="4000">
              <a:solidFill>
                <a:srgbClr val="FF7558"/>
              </a:solidFill>
            </a:endParaRPr>
          </a:p>
        </p:txBody>
      </p:sp>
      <p:sp>
        <p:nvSpPr>
          <p:cNvPr id="46" name="Google Shape;46;p20"/>
          <p:cNvSpPr txBox="1"/>
          <p:nvPr>
            <p:ph idx="1" type="subTitle"/>
          </p:nvPr>
        </p:nvSpPr>
        <p:spPr>
          <a:xfrm>
            <a:off x="4649833" y="442452"/>
            <a:ext cx="6401344" cy="6150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4064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i="0" lang="cs-CZ" sz="2400" u="sng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Multiperspektivita</a:t>
            </a:r>
            <a:endParaRPr b="0" sz="2400" u="sng"/>
          </a:p>
          <a:p>
            <a:pPr indent="-406400" lvl="0" marL="457200" rtl="0" algn="just">
              <a:lnSpc>
                <a:spcPct val="150000"/>
              </a:lnSpc>
              <a:spcBef>
                <a:spcPts val="150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cs-CZ" sz="2400" u="none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Získávání informací od lidí z různých sociálních vrstev, kultur a generací.</a:t>
            </a:r>
            <a:endParaRPr/>
          </a:p>
          <a:p>
            <a:pPr indent="-406400" lvl="0" marL="457200" rtl="0" algn="just">
              <a:lnSpc>
                <a:spcPct val="150000"/>
              </a:lnSpc>
              <a:spcBef>
                <a:spcPts val="1500"/>
              </a:spcBef>
              <a:spcAft>
                <a:spcPts val="0"/>
              </a:spcAft>
              <a:buSzPts val="1800"/>
              <a:buNone/>
            </a:pPr>
            <a:r>
              <a:rPr b="1" i="0" lang="cs-CZ" sz="2400" u="sng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Oživení dějin:</a:t>
            </a:r>
            <a:endParaRPr b="0" sz="2400" u="sng"/>
          </a:p>
          <a:p>
            <a:pPr indent="-406400" lvl="0" marL="457200" rtl="0" algn="just">
              <a:lnSpc>
                <a:spcPct val="150000"/>
              </a:lnSpc>
              <a:spcBef>
                <a:spcPts val="150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cs-CZ" sz="2400" u="none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Otevírá možnost vnímání historie skrze osobní příběhy a každodenní zkušenosti.</a:t>
            </a:r>
            <a:endParaRPr/>
          </a:p>
          <a:p>
            <a:pPr indent="-406400" lvl="0" marL="457200" rtl="0" algn="just">
              <a:lnSpc>
                <a:spcPct val="150000"/>
              </a:lnSpc>
              <a:spcBef>
                <a:spcPts val="150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cs-CZ" sz="2400" u="none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Uchovávání mluveného dědictví, které by jinak mohlo být ztraceno.</a:t>
            </a:r>
            <a:endParaRPr/>
          </a:p>
          <a:p>
            <a:pPr indent="-308610" lvl="0" marL="508000" rtl="0" algn="just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rgbClr val="FF7558"/>
              </a:buClr>
              <a:buSzPts val="2340"/>
              <a:buNone/>
            </a:pPr>
            <a:r>
              <a:t/>
            </a:r>
            <a:endParaRPr>
              <a:solidFill>
                <a:srgbClr val="30394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1"/>
          <p:cNvSpPr txBox="1"/>
          <p:nvPr>
            <p:ph type="ctrTitle"/>
          </p:nvPr>
        </p:nvSpPr>
        <p:spPr>
          <a:xfrm>
            <a:off x="370114" y="609476"/>
            <a:ext cx="2947852" cy="56345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Bitter"/>
              <a:buNone/>
            </a:pPr>
            <a:r>
              <a:rPr lang="cs-CZ" sz="4000"/>
              <a:t>Výzvy a etika</a:t>
            </a:r>
            <a:endParaRPr sz="4000">
              <a:solidFill>
                <a:srgbClr val="FF7558"/>
              </a:solidFill>
            </a:endParaRPr>
          </a:p>
        </p:txBody>
      </p:sp>
      <p:sp>
        <p:nvSpPr>
          <p:cNvPr id="52" name="Google Shape;52;p21"/>
          <p:cNvSpPr txBox="1"/>
          <p:nvPr>
            <p:ph idx="1" type="subTitle"/>
          </p:nvPr>
        </p:nvSpPr>
        <p:spPr>
          <a:xfrm>
            <a:off x="4649833" y="609476"/>
            <a:ext cx="6401344" cy="588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lnSpcReduction="20000"/>
          </a:bodyPr>
          <a:lstStyle/>
          <a:p>
            <a:pPr indent="-4064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i="0" lang="cs-CZ" sz="2400" u="sng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Memory Bias:</a:t>
            </a:r>
            <a:endParaRPr b="0" sz="2400" u="sng"/>
          </a:p>
          <a:p>
            <a:pPr indent="-4064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cs-CZ" sz="2400" u="none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Možnost zkreslení vzpomínek v důsledku času a subjektivity.</a:t>
            </a:r>
            <a:endParaRPr/>
          </a:p>
          <a:p>
            <a:pPr indent="-2921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t/>
            </a:r>
            <a:endParaRPr b="0" i="0" sz="2400" u="none" strike="noStrike">
              <a:solidFill>
                <a:srgbClr val="37415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4064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i="0" lang="cs-CZ" sz="2400" u="sng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Důvěryhodnost</a:t>
            </a:r>
            <a:r>
              <a:rPr b="1" i="0" lang="cs-CZ" sz="2400" u="none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:</a:t>
            </a:r>
            <a:endParaRPr b="0" sz="2400"/>
          </a:p>
          <a:p>
            <a:pPr indent="-4064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cs-CZ" sz="2400" u="none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Otázky týkající se spolehlivosti a pravdivosti vyprávění.</a:t>
            </a:r>
            <a:endParaRPr/>
          </a:p>
          <a:p>
            <a:pPr indent="0" lvl="0" marL="508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0" sz="2400"/>
          </a:p>
          <a:p>
            <a:pPr indent="-4064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i="0" lang="cs-CZ" sz="2400" u="sng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Etická otázky:</a:t>
            </a:r>
            <a:endParaRPr b="0" sz="2400" u="sng"/>
          </a:p>
          <a:p>
            <a:pPr indent="-4064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cs-CZ" sz="2400" u="none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Respektování soukromí a citlivých témat vypravěčů.</a:t>
            </a:r>
            <a:endParaRPr/>
          </a:p>
          <a:p>
            <a:pPr indent="-137160" lvl="0" marL="28575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7558"/>
              </a:buClr>
              <a:buSzPts val="2340"/>
              <a:buFont typeface="Arial"/>
              <a:buNone/>
            </a:pPr>
            <a:r>
              <a:t/>
            </a:r>
            <a:endParaRPr sz="2800">
              <a:solidFill>
                <a:srgbClr val="2F384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2"/>
          <p:cNvSpPr txBox="1"/>
          <p:nvPr>
            <p:ph type="ctrTitle"/>
          </p:nvPr>
        </p:nvSpPr>
        <p:spPr>
          <a:xfrm>
            <a:off x="370114" y="609476"/>
            <a:ext cx="2947852" cy="56345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Bitter"/>
              <a:buNone/>
            </a:pPr>
            <a:r>
              <a:rPr lang="cs-CZ" sz="4000"/>
              <a:t>Zdroje</a:t>
            </a:r>
            <a:endParaRPr sz="4000">
              <a:solidFill>
                <a:srgbClr val="FF7558"/>
              </a:solidFill>
            </a:endParaRPr>
          </a:p>
        </p:txBody>
      </p:sp>
      <p:sp>
        <p:nvSpPr>
          <p:cNvPr id="58" name="Google Shape;58;p22"/>
          <p:cNvSpPr txBox="1"/>
          <p:nvPr>
            <p:ph idx="1" type="subTitle"/>
          </p:nvPr>
        </p:nvSpPr>
        <p:spPr>
          <a:xfrm>
            <a:off x="3893574" y="609476"/>
            <a:ext cx="7779313" cy="588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342900" lvl="0" marL="3937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cs-CZ" sz="2400" u="none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Perks, R., &amp; Thomson, A. (2008). The Oral History Reader. Routledge.</a:t>
            </a:r>
            <a:endParaRPr sz="2400">
              <a:solidFill>
                <a:srgbClr val="37415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3937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cs-CZ" sz="2400" u="none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Portelli, A. (1991). The Death of Luigi Trastulli and Other Stories: Form and 	Meaning in Oral History. State Univ of 	New York Press.</a:t>
            </a:r>
            <a:endParaRPr i="0" sz="2400" u="none" strike="noStrike">
              <a:solidFill>
                <a:srgbClr val="37415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406400" lvl="0" marL="457200" rtl="0" algn="just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cs-CZ" sz="2400" u="none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Ritchie, D.A., (2014). Doing Oral History.</a:t>
            </a:r>
            <a:r>
              <a:rPr lang="cs-CZ" sz="2400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0" i="0" lang="cs-CZ" sz="2400" u="sng" strike="noStrike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Oxford University Press Inc</a:t>
            </a:r>
            <a:endParaRPr sz="2400">
              <a:solidFill>
                <a:srgbClr val="2F3841"/>
              </a:solidFill>
            </a:endParaRPr>
          </a:p>
          <a:p>
            <a:pPr indent="-137160" lvl="0" marL="28575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7558"/>
              </a:buClr>
              <a:buSzPts val="2340"/>
              <a:buFont typeface="Arial"/>
              <a:buNone/>
            </a:pPr>
            <a:r>
              <a:t/>
            </a:r>
            <a:endParaRPr sz="2800">
              <a:solidFill>
                <a:srgbClr val="2F384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tiv Office">
  <a:themeElements>
    <a:clrScheme name="Vlastní 1">
      <a:dk1>
        <a:srgbClr val="5F7184"/>
      </a:dk1>
      <a:lt1>
        <a:srgbClr val="FFFFFF"/>
      </a:lt1>
      <a:dk2>
        <a:srgbClr val="07477F"/>
      </a:dk2>
      <a:lt2>
        <a:srgbClr val="F7F9FB"/>
      </a:lt2>
      <a:accent1>
        <a:srgbClr val="FF7558"/>
      </a:accent1>
      <a:accent2>
        <a:srgbClr val="549FD7"/>
      </a:accent2>
      <a:accent3>
        <a:srgbClr val="F5B614"/>
      </a:accent3>
      <a:accent4>
        <a:srgbClr val="C3D5E4"/>
      </a:accent4>
      <a:accent5>
        <a:srgbClr val="5B9BD5"/>
      </a:accent5>
      <a:accent6>
        <a:srgbClr val="70AD47"/>
      </a:accent6>
      <a:hlink>
        <a:srgbClr val="002060"/>
      </a:hlink>
      <a:folHlink>
        <a:srgbClr val="D8D8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2022-07-19T07:12:53Z</dcterms:created>
  <dc:creator>Lenka Cerna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0x0101000DEBA803A6DE744AB3D5D71F6A5AFE55</vt:lpwstr>
  </property>
  <property fmtid="{D5CDD505-2E9C-101B-9397-08002B2CF9AE}" pid="3" name="MediaServiceImageTags">
    <vt:lpwstr/>
  </property>
</Properties>
</file>