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27"/>
  </p:notesMasterIdLst>
  <p:handoutMasterIdLst>
    <p:handoutMasterId r:id="rId28"/>
  </p:handout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5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69E5C"/>
    <a:srgbClr val="C2F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97" autoAdjust="0"/>
    <p:restoredTop sz="9466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16C02-BCDA-4955-8298-557322DBAE8A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89DAB-F4AD-4ADA-91AE-50A15F50E6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599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20.10.2022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5928-B77C-4C34-AFB9-5F9F2D213F92}" type="datetime1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7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C3388-62B1-4284-83B3-9F77C525B34D}" type="datetime1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21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20BF-2FC1-4299-BBBA-15FF69B15EB4}" type="datetime1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24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3A53-2F1F-433D-9F38-0C8EE5780909}" type="datetime1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25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DF28C2-1F21-44B9-8B25-BB6EC7394662}" type="datetime1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78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3F5BD-5267-4949-9822-4D5D5EA1CBA2}" type="datetime1">
              <a:rPr lang="cs-CZ" smtClean="0"/>
              <a:t>20.10.2022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1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C01C-77EA-42F3-912E-A61817A7C132}" type="datetime1">
              <a:rPr lang="cs-CZ" smtClean="0"/>
              <a:t>20.10.2022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339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195765D-9D89-4C2B-805C-BAB2D6FE58B9}" type="datetime1">
              <a:rPr lang="cs-CZ" smtClean="0"/>
              <a:t>20.10.2022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3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E3C6-3419-4E7C-9FAA-6490193D6A83}" type="datetime1">
              <a:rPr lang="cs-CZ" smtClean="0"/>
              <a:t>20.10.2022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59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5870-7D08-421A-85A9-5A6EA904828A}" type="datetime1">
              <a:rPr lang="cs-CZ" smtClean="0"/>
              <a:t>20.10.2022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8EE4-003C-45EA-8F1C-51C06DF0AFD9}" type="datetime1">
              <a:rPr lang="cs-CZ" smtClean="0"/>
              <a:t>20.10.2022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42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E4E1E4-DA50-4120-96AF-CAE36086E7C1}" type="datetime1">
              <a:rPr lang="cs-CZ" smtClean="0"/>
              <a:t>20.10.2022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PaedDr. Štěpánka Vondrášková.   Dostupné z Metodického portálu www.rvp.cz, ISSN: 1802-4785.   Provozuje Národní pedagogický institut České republiky (NPI ČR). 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09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Jednotky </a:t>
            </a:r>
            <a:r>
              <a:rPr lang="cs-CZ" dirty="0"/>
              <a:t>Ča</a:t>
            </a:r>
            <a:r>
              <a:rPr lang="cs-CZ" dirty="0" smtClean="0"/>
              <a:t>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solidFill>
                  <a:srgbClr val="C00000"/>
                </a:solidFill>
              </a:rPr>
              <a:t> 3</a:t>
            </a:r>
            <a:r>
              <a:rPr lang="cs-CZ" sz="4000" dirty="0" smtClean="0">
                <a:solidFill>
                  <a:srgbClr val="C00000"/>
                </a:solidFill>
              </a:rPr>
              <a:t>. ročník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080728" y="6042661"/>
            <a:ext cx="6982544" cy="832646"/>
          </a:xfrm>
        </p:spPr>
        <p:txBody>
          <a:bodyPr/>
          <a:lstStyle/>
          <a:p>
            <a:pPr algn="ctr"/>
            <a:r>
              <a:rPr lang="cs-CZ" sz="1100" i="1" dirty="0"/>
              <a:t>Autorem materiálu a všech jeho částí, není-li uvedeno jinak, je PaedDr. Štěpánka Vondrášková. </a:t>
            </a:r>
          </a:p>
          <a:p>
            <a:pPr algn="ctr"/>
            <a:r>
              <a:rPr lang="cs-CZ" sz="1100" i="1" dirty="0"/>
              <a:t> Dostupné z Metodického portálu www.rvp.cz, ISSN: 1802-4785. </a:t>
            </a:r>
          </a:p>
          <a:p>
            <a:pPr algn="ctr"/>
            <a:r>
              <a:rPr lang="cs-CZ" sz="1100" i="1" dirty="0"/>
              <a:t> Provozuje Národní pedagogický institut České republiky (NPI ČR). </a:t>
            </a:r>
          </a:p>
        </p:txBody>
      </p:sp>
      <p:grpSp>
        <p:nvGrpSpPr>
          <p:cNvPr id="7" name="Skupina 6"/>
          <p:cNvGrpSpPr/>
          <p:nvPr/>
        </p:nvGrpSpPr>
        <p:grpSpPr>
          <a:xfrm>
            <a:off x="3238736" y="781677"/>
            <a:ext cx="4824536" cy="4735555"/>
            <a:chOff x="5580112" y="319882"/>
            <a:chExt cx="3048250" cy="3069491"/>
          </a:xfrm>
        </p:grpSpPr>
        <p:pic>
          <p:nvPicPr>
            <p:cNvPr id="8" name="Obrázek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80112" y="319882"/>
              <a:ext cx="3048250" cy="3069491"/>
            </a:xfrm>
            <a:prstGeom prst="rect">
              <a:avLst/>
            </a:prstGeom>
          </p:spPr>
        </p:pic>
        <p:cxnSp>
          <p:nvCxnSpPr>
            <p:cNvPr id="9" name="Přímá spojnice se šipkou 8"/>
            <p:cNvCxnSpPr/>
            <p:nvPr/>
          </p:nvCxnSpPr>
          <p:spPr>
            <a:xfrm flipV="1">
              <a:off x="7092280" y="980728"/>
              <a:ext cx="0" cy="94590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H="1">
              <a:off x="6516216" y="1926635"/>
              <a:ext cx="57606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610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32798" y="2668417"/>
            <a:ext cx="5184575" cy="73626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půl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127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24735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7 hodin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664" y="5881716"/>
            <a:ext cx="946326" cy="94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7104237" y="1916832"/>
            <a:ext cx="0" cy="1008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6660232" y="1844824"/>
            <a:ext cx="432048" cy="5040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46961" y="2598956"/>
            <a:ext cx="5184575" cy="804289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čtvrt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2721" y="548099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Tři čtvrtě na čtyři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136" y="5961240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7104237" y="1916832"/>
            <a:ext cx="0" cy="1008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7164288" y="1916832"/>
            <a:ext cx="504056" cy="72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8042" y="2641973"/>
            <a:ext cx="5184575" cy="768521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tři čtvrtě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86763" y="558976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Čtvrt na jednu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192" y="5757202"/>
            <a:ext cx="1009808" cy="100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7104237" y="1916832"/>
            <a:ext cx="0" cy="1008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6948264" y="1196752"/>
            <a:ext cx="144016" cy="6480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1467" y="2715568"/>
            <a:ext cx="5184575" cy="702390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půl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9315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9 hodin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923724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7104237" y="1916832"/>
            <a:ext cx="0" cy="1008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6516216" y="1916832"/>
            <a:ext cx="576064" cy="1440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110" y="5931590"/>
            <a:ext cx="747992" cy="74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95536" y="2870626"/>
            <a:ext cx="5184575" cy="55837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hodinu?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Tři čtvrtě na devět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H="1">
            <a:off x="6084168" y="1916832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6660232" y="1916832"/>
            <a:ext cx="504056" cy="432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1149" y="2634344"/>
            <a:ext cx="5184575" cy="81857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čtvrt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99870" y="5460316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Půl druhé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11" y="5949280"/>
            <a:ext cx="802310" cy="80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H="1">
            <a:off x="6084168" y="1916832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7164288" y="1484784"/>
            <a:ext cx="360040" cy="432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5" y="560447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19535"/>
            <a:ext cx="802310" cy="80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95536" y="2870626"/>
            <a:ext cx="5184575" cy="55837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půl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Čtvrt na pět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H="1">
            <a:off x="6084168" y="1916832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236296" y="1957828"/>
            <a:ext cx="576064" cy="1454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0743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88945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95536" y="2870626"/>
            <a:ext cx="5184575" cy="55837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15 minut?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Půl sedmé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7164288" y="1916832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7020272" y="1916832"/>
            <a:ext cx="72008" cy="6480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63513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785" y="5916796"/>
            <a:ext cx="909989" cy="90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95536" y="2636912"/>
            <a:ext cx="5184575" cy="792088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7 hodinami?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Čtvrt na tři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7164288" y="1916832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6516216" y="1844824"/>
            <a:ext cx="504056" cy="720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5679" y="556375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95887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95536" y="2870626"/>
            <a:ext cx="5184575" cy="55837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10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Čtvrt na devět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7164288" y="1916832"/>
            <a:ext cx="936104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6732240" y="1556792"/>
            <a:ext cx="360040" cy="3600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3568" y="1406628"/>
            <a:ext cx="7571184" cy="290042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Hra </a:t>
            </a:r>
            <a:r>
              <a:rPr lang="cs-CZ" dirty="0" smtClean="0"/>
              <a:t>je inspirovaná televizní hrou AZ Kvíz. </a:t>
            </a:r>
          </a:p>
          <a:p>
            <a:r>
              <a:rPr lang="cs-CZ" dirty="0" smtClean="0"/>
              <a:t>Je </a:t>
            </a:r>
            <a:r>
              <a:rPr lang="cs-CZ" dirty="0"/>
              <a:t>určená pro dvě družstva nebo dva </a:t>
            </a:r>
            <a:r>
              <a:rPr lang="cs-CZ" dirty="0" smtClean="0"/>
              <a:t>hráče </a:t>
            </a:r>
            <a:r>
              <a:rPr lang="cs-CZ" dirty="0">
                <a:solidFill>
                  <a:srgbClr val="FF0000"/>
                </a:solidFill>
              </a:rPr>
              <a:t>– červené </a:t>
            </a:r>
            <a:r>
              <a:rPr lang="cs-CZ" dirty="0"/>
              <a:t>x </a:t>
            </a:r>
            <a:r>
              <a:rPr lang="cs-CZ" dirty="0">
                <a:solidFill>
                  <a:srgbClr val="0070C0"/>
                </a:solidFill>
              </a:rPr>
              <a:t>modré</a:t>
            </a:r>
            <a:r>
              <a:rPr lang="cs-CZ" dirty="0"/>
              <a:t>.</a:t>
            </a:r>
          </a:p>
          <a:p>
            <a:r>
              <a:rPr lang="cs-CZ" dirty="0"/>
              <a:t>Po kliknutí na tlačítko s číslicí se zobrazí otázka. </a:t>
            </a:r>
            <a:r>
              <a:rPr lang="cs-CZ" dirty="0" smtClean="0"/>
              <a:t>Žáci odpovídají a odpověď si zkontrolují na tlačítko se symbolem „?“. Kliknutím </a:t>
            </a:r>
            <a:r>
              <a:rPr lang="cs-CZ" dirty="0"/>
              <a:t>na domeček se vrátíte zpět k základnímu trojúhelníku. </a:t>
            </a:r>
            <a:r>
              <a:rPr lang="cs-CZ" dirty="0" smtClean="0"/>
              <a:t>Po </a:t>
            </a:r>
            <a:r>
              <a:rPr lang="cs-CZ" dirty="0"/>
              <a:t>návratu zpět se tlačítko automaticky zbarví </a:t>
            </a:r>
            <a:r>
              <a:rPr lang="cs-CZ" dirty="0" smtClean="0"/>
              <a:t>bíle. </a:t>
            </a:r>
            <a:endParaRPr lang="cs-CZ" dirty="0"/>
          </a:p>
          <a:p>
            <a:r>
              <a:rPr lang="cs-CZ" dirty="0"/>
              <a:t>Při špatné odpovědi necháváme políčko bílé. </a:t>
            </a:r>
            <a:r>
              <a:rPr lang="cs-CZ" dirty="0" smtClean="0"/>
              <a:t>Na políčko již neklikáme. </a:t>
            </a:r>
            <a:endParaRPr lang="cs-CZ" dirty="0"/>
          </a:p>
          <a:p>
            <a:r>
              <a:rPr lang="cs-CZ" dirty="0"/>
              <a:t>Při správné odpovědi klikneme opět na políčko </a:t>
            </a:r>
            <a:r>
              <a:rPr lang="cs-CZ" dirty="0"/>
              <a:t>(</a:t>
            </a:r>
            <a:r>
              <a:rPr lang="cs-CZ" dirty="0" smtClean="0"/>
              <a:t>jednou </a:t>
            </a:r>
            <a:r>
              <a:rPr lang="cs-CZ" dirty="0"/>
              <a:t>nebo </a:t>
            </a:r>
            <a:r>
              <a:rPr lang="cs-CZ" dirty="0" smtClean="0"/>
              <a:t>dvakrát) </a:t>
            </a:r>
            <a:r>
              <a:rPr lang="cs-CZ" dirty="0"/>
              <a:t>podle požadované barvy (jedno kliknutí barva červená, dvě kliknutí barva modrá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b="1" dirty="0"/>
              <a:t>Cílem hry je spojit </a:t>
            </a:r>
            <a:r>
              <a:rPr lang="cs-CZ" b="1" dirty="0" smtClean="0"/>
              <a:t>tři </a:t>
            </a:r>
            <a:r>
              <a:rPr lang="cs-CZ" b="1" dirty="0"/>
              <a:t>strany trojúhelníku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Pokud nejsou všechny </a:t>
            </a:r>
            <a:r>
              <a:rPr lang="cs-CZ" dirty="0" smtClean="0"/>
              <a:t>tři </a:t>
            </a:r>
            <a:r>
              <a:rPr lang="cs-CZ" dirty="0" smtClean="0"/>
              <a:t>strany spojené, vyhrává to družstvo, které má </a:t>
            </a:r>
            <a:r>
              <a:rPr lang="cs-CZ" b="1" dirty="0" smtClean="0"/>
              <a:t>více políček </a:t>
            </a:r>
            <a:r>
              <a:rPr lang="cs-CZ" b="1" dirty="0" smtClean="0"/>
              <a:t>zabarvených </a:t>
            </a:r>
            <a:r>
              <a:rPr lang="cs-CZ" b="1" dirty="0" smtClean="0"/>
              <a:t>vybranou barvou.</a:t>
            </a:r>
            <a:endParaRPr lang="cs-CZ" b="1" dirty="0"/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49503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6814592" y="3933056"/>
            <a:ext cx="1872208" cy="1884263"/>
            <a:chOff x="5580113" y="319882"/>
            <a:chExt cx="3048250" cy="3069491"/>
          </a:xfrm>
        </p:grpSpPr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80113" y="319882"/>
              <a:ext cx="3048250" cy="3069491"/>
            </a:xfrm>
            <a:prstGeom prst="rect">
              <a:avLst/>
            </a:prstGeom>
          </p:spPr>
        </p:pic>
        <p:cxnSp>
          <p:nvCxnSpPr>
            <p:cNvPr id="8" name="Přímá spojnice se šipkou 7"/>
            <p:cNvCxnSpPr/>
            <p:nvPr/>
          </p:nvCxnSpPr>
          <p:spPr>
            <a:xfrm flipV="1">
              <a:off x="7092280" y="980728"/>
              <a:ext cx="0" cy="94590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/>
            <p:cNvCxnSpPr/>
            <p:nvPr/>
          </p:nvCxnSpPr>
          <p:spPr>
            <a:xfrm flipH="1">
              <a:off x="6516216" y="1926635"/>
              <a:ext cx="57606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8504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682" y="5958280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95536" y="2636912"/>
            <a:ext cx="5184575" cy="792088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půl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Za 10 minut tři čtvrtě na dvě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7092280" y="980728"/>
            <a:ext cx="576064" cy="93610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7092280" y="1700808"/>
            <a:ext cx="648072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95536" y="2870626"/>
            <a:ext cx="5184575" cy="558374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45 minut?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Půl páté a 5 minut 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674" y="5814651"/>
            <a:ext cx="946326" cy="94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6300192" y="1340768"/>
            <a:ext cx="792088" cy="5760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7164288" y="1916832"/>
            <a:ext cx="504056" cy="18642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812864" y="5468700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823" y="5929725"/>
            <a:ext cx="893716" cy="89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77980" y="2622095"/>
            <a:ext cx="5184575" cy="768521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65 minut?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Půl sedmé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7164288" y="1916832"/>
            <a:ext cx="504056" cy="86409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7092280" y="1988840"/>
            <a:ext cx="216024" cy="63325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5591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674" y="5799622"/>
            <a:ext cx="946326" cy="94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aoblený obdélník 10"/>
          <p:cNvSpPr/>
          <p:nvPr/>
        </p:nvSpPr>
        <p:spPr>
          <a:xfrm>
            <a:off x="377980" y="2622095"/>
            <a:ext cx="5184575" cy="768521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čtvrt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Za 5 minut osm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6" name="Přímá spojnice se šipkou 15"/>
          <p:cNvCxnSpPr/>
          <p:nvPr/>
        </p:nvCxnSpPr>
        <p:spPr>
          <a:xfrm flipV="1">
            <a:off x="7092280" y="1268760"/>
            <a:ext cx="936104" cy="6480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>
            <a:off x="6300192" y="1916832"/>
            <a:ext cx="792088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77980" y="2622095"/>
            <a:ext cx="5184575" cy="768521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</a:t>
            </a:r>
            <a:r>
              <a:rPr lang="cs-CZ" sz="2400" b="1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24 hodin?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Dvanáct hodin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579" y="5835626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7092280" y="908720"/>
            <a:ext cx="0" cy="1008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7092280" y="1340768"/>
            <a:ext cx="0" cy="5760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zdroje:</a:t>
            </a: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Všechny obrázky </a:t>
            </a:r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čerpány: </a:t>
            </a:r>
            <a:r>
              <a:rPr lang="cs-CZ" sz="1800" cap="none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800" cap="none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cs-CZ" sz="1800" cap="none" dirty="0" smtClean="0">
                <a:latin typeface="Times New Roman" pitchFamily="18" charset="0"/>
                <a:cs typeface="Times New Roman" pitchFamily="18" charset="0"/>
                <a:hlinkClick r:id="rId2"/>
              </a:rPr>
              <a:t>office.microsoft.com</a:t>
            </a:r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. Hodiny vytvořeny pomocí obrazců v prezentaci </a:t>
            </a:r>
            <a:r>
              <a:rPr lang="cs-CZ" sz="18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Microsoft </a:t>
            </a:r>
            <a:r>
              <a:rPr lang="cs-CZ" sz="18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PowerPoint.</a:t>
            </a:r>
            <a:br>
              <a:rPr lang="cs-CZ" sz="18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Zdroj</a:t>
            </a:r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</a:br>
            <a:endParaRPr lang="cs-CZ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BALEJOVÁ, Renata, Martina HUBKOVÁ, Štěpánka VONDRÁŠKOVÁ a Zuzana ŠVIHLOVÁ. </a:t>
            </a:r>
            <a:r>
              <a:rPr lang="cs-CZ" sz="1800" i="1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Hravá matematika 3: pro 3. ročník ZŠ</a:t>
            </a:r>
            <a:r>
              <a:rPr lang="cs-CZ" sz="1800" cap="non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Praha: Taktik</a:t>
            </a:r>
            <a:r>
              <a:rPr lang="cs-CZ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2016. ISBN 978-80-87881-69-9.</a:t>
            </a:r>
            <a:endParaRPr lang="cs-CZ" sz="1800" cap="non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734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2286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6929" y="176729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67523" y="105247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6960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39682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6752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11699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314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3387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11699" y="279588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65340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2924" y="367202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82054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7499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209824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508523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78603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21</a:t>
            </a:r>
          </a:p>
        </p:txBody>
      </p:sp>
      <p:sp>
        <p:nvSpPr>
          <p:cNvPr id="114" name="AutoShape 130"/>
          <p:cNvSpPr>
            <a:spLocks noChangeArrowheads="1"/>
          </p:cNvSpPr>
          <p:nvPr/>
        </p:nvSpPr>
        <p:spPr bwMode="auto">
          <a:xfrm rot="5400000">
            <a:off x="2780443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115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5</a:t>
            </a:r>
          </a:p>
        </p:txBody>
      </p:sp>
      <p:sp>
        <p:nvSpPr>
          <p:cNvPr id="116" name="AutoShape 132"/>
          <p:cNvSpPr>
            <a:spLocks noChangeArrowheads="1"/>
          </p:cNvSpPr>
          <p:nvPr/>
        </p:nvSpPr>
        <p:spPr bwMode="auto">
          <a:xfrm rot="5400000">
            <a:off x="5067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117" name="AutoShape 133"/>
          <p:cNvSpPr>
            <a:spLocks noChangeArrowheads="1"/>
          </p:cNvSpPr>
          <p:nvPr/>
        </p:nvSpPr>
        <p:spPr bwMode="auto">
          <a:xfrm rot="5400000">
            <a:off x="2208237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18" name="AutoShape 134"/>
          <p:cNvSpPr>
            <a:spLocks noChangeArrowheads="1"/>
          </p:cNvSpPr>
          <p:nvPr/>
        </p:nvSpPr>
        <p:spPr bwMode="auto">
          <a:xfrm rot="5400000">
            <a:off x="3376434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8</a:t>
            </a:r>
          </a:p>
        </p:txBody>
      </p:sp>
      <p:sp>
        <p:nvSpPr>
          <p:cNvPr id="119" name="AutoShape 135"/>
          <p:cNvSpPr>
            <a:spLocks noChangeArrowheads="1"/>
          </p:cNvSpPr>
          <p:nvPr/>
        </p:nvSpPr>
        <p:spPr bwMode="auto">
          <a:xfrm rot="5400000">
            <a:off x="4511699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21" name="AutoShape 72"/>
          <p:cNvSpPr>
            <a:spLocks noChangeArrowheads="1"/>
          </p:cNvSpPr>
          <p:nvPr/>
        </p:nvSpPr>
        <p:spPr bwMode="auto">
          <a:xfrm rot="5400000">
            <a:off x="3357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</a:t>
            </a:r>
          </a:p>
        </p:txBody>
      </p:sp>
      <p:sp>
        <p:nvSpPr>
          <p:cNvPr id="120" name="AutoShape 136"/>
          <p:cNvSpPr>
            <a:spLocks noChangeArrowheads="1"/>
          </p:cNvSpPr>
          <p:nvPr/>
        </p:nvSpPr>
        <p:spPr bwMode="auto">
          <a:xfrm rot="5400000">
            <a:off x="56673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10</a:t>
            </a:r>
          </a:p>
        </p:txBody>
      </p:sp>
      <p:sp>
        <p:nvSpPr>
          <p:cNvPr id="122" name="AutoShape 72"/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123" name="AutoShape 72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124" name="AutoShape 72"/>
          <p:cNvSpPr>
            <a:spLocks noChangeArrowheads="1"/>
          </p:cNvSpPr>
          <p:nvPr/>
        </p:nvSpPr>
        <p:spPr bwMode="auto">
          <a:xfrm rot="5400000">
            <a:off x="162199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5" name="AutoShape 72"/>
          <p:cNvSpPr>
            <a:spLocks noChangeArrowheads="1"/>
          </p:cNvSpPr>
          <p:nvPr/>
        </p:nvSpPr>
        <p:spPr bwMode="auto">
          <a:xfrm rot="5400000">
            <a:off x="2786565" y="367571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6" name="AutoShape 72"/>
          <p:cNvSpPr>
            <a:spLocks noChangeArrowheads="1"/>
          </p:cNvSpPr>
          <p:nvPr/>
        </p:nvSpPr>
        <p:spPr bwMode="auto">
          <a:xfrm rot="5400000">
            <a:off x="3916184" y="36644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13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7" name="AutoShape 72"/>
          <p:cNvSpPr>
            <a:spLocks noChangeArrowheads="1"/>
          </p:cNvSpPr>
          <p:nvPr/>
        </p:nvSpPr>
        <p:spPr bwMode="auto">
          <a:xfrm rot="5400000">
            <a:off x="508767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14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8" name="AutoShape 72"/>
          <p:cNvSpPr>
            <a:spLocks noChangeArrowheads="1"/>
          </p:cNvSpPr>
          <p:nvPr/>
        </p:nvSpPr>
        <p:spPr bwMode="auto">
          <a:xfrm rot="5400000">
            <a:off x="6250263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15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9" name="AutoShape 72"/>
          <p:cNvSpPr>
            <a:spLocks noChangeArrowheads="1"/>
          </p:cNvSpPr>
          <p:nvPr/>
        </p:nvSpPr>
        <p:spPr bwMode="auto">
          <a:xfrm rot="5400000">
            <a:off x="680700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0" name="AutoShape 72"/>
          <p:cNvSpPr>
            <a:spLocks noChangeArrowheads="1"/>
          </p:cNvSpPr>
          <p:nvPr/>
        </p:nvSpPr>
        <p:spPr bwMode="auto">
          <a:xfrm rot="5400000">
            <a:off x="5677591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20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1" name="AutoShape 72"/>
          <p:cNvSpPr>
            <a:spLocks noChangeArrowheads="1"/>
          </p:cNvSpPr>
          <p:nvPr/>
        </p:nvSpPr>
        <p:spPr bwMode="auto">
          <a:xfrm rot="5400000">
            <a:off x="4528935" y="4530407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19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2" name="AutoShape 72"/>
          <p:cNvSpPr>
            <a:spLocks noChangeArrowheads="1"/>
          </p:cNvSpPr>
          <p:nvPr/>
        </p:nvSpPr>
        <p:spPr bwMode="auto">
          <a:xfrm rot="5400000">
            <a:off x="3353147" y="45454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18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3" name="AutoShape 72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17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34" name="AutoShape 72"/>
          <p:cNvSpPr>
            <a:spLocks noChangeArrowheads="1"/>
          </p:cNvSpPr>
          <p:nvPr/>
        </p:nvSpPr>
        <p:spPr bwMode="auto">
          <a:xfrm rot="5400000">
            <a:off x="1056845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16</a:t>
            </a:r>
            <a:endParaRPr lang="cs-CZ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7" fill="hold">
                      <p:stCondLst>
                        <p:cond delay="0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41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2" fill="hold">
                      <p:stCondLst>
                        <p:cond delay="0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7" fill="hold">
                      <p:stCondLst>
                        <p:cond delay="0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7" fill="hold">
                      <p:stCondLst>
                        <p:cond delay="0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31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2" fill="hold">
                      <p:stCondLst>
                        <p:cond delay="0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3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7" fill="hold">
                      <p:stCondLst>
                        <p:cond delay="0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4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7" fill="hold">
                      <p:stCondLst>
                        <p:cond delay="0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1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2" fill="hold">
                      <p:stCondLst>
                        <p:cond delay="0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6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7" fill="hold">
                      <p:stCondLst>
                        <p:cond delay="0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7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2" fill="hold">
                      <p:stCondLst>
                        <p:cond delay="0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7" grpId="0" animBg="1"/>
      <p:bldP spid="89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483379" y="457566"/>
            <a:ext cx="1656184" cy="1368152"/>
          </a:xfrm>
          <a:prstGeom prst="hexagon">
            <a:avLst/>
          </a:prstGeom>
          <a:solidFill>
            <a:srgbClr val="92D050"/>
          </a:solidFill>
          <a:ln>
            <a:solidFill>
              <a:schemeClr val="tx2"/>
            </a:solidFill>
          </a:ln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2075" y="2448528"/>
            <a:ext cx="5082797" cy="971577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Kolik hodin bude za 3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3975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12 hodin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315" y="5880936"/>
            <a:ext cx="946326" cy="94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Skupina 26"/>
          <p:cNvGrpSpPr/>
          <p:nvPr/>
        </p:nvGrpSpPr>
        <p:grpSpPr>
          <a:xfrm>
            <a:off x="5580112" y="319882"/>
            <a:ext cx="3048250" cy="3069491"/>
            <a:chOff x="5580112" y="319882"/>
            <a:chExt cx="3048250" cy="3069491"/>
          </a:xfrm>
        </p:grpSpPr>
        <p:pic>
          <p:nvPicPr>
            <p:cNvPr id="17" name="Obrázek 1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80112" y="319882"/>
              <a:ext cx="3048250" cy="3069491"/>
            </a:xfrm>
            <a:prstGeom prst="rect">
              <a:avLst/>
            </a:prstGeom>
          </p:spPr>
        </p:pic>
        <p:cxnSp>
          <p:nvCxnSpPr>
            <p:cNvPr id="20" name="Přímá spojnice se šipkou 19"/>
            <p:cNvCxnSpPr/>
            <p:nvPr/>
          </p:nvCxnSpPr>
          <p:spPr>
            <a:xfrm flipV="1">
              <a:off x="7092280" y="980728"/>
              <a:ext cx="0" cy="94590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se šipkou 21"/>
            <p:cNvCxnSpPr/>
            <p:nvPr/>
          </p:nvCxnSpPr>
          <p:spPr>
            <a:xfrm flipH="1">
              <a:off x="6516216" y="1926635"/>
              <a:ext cx="576064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82075" y="2377325"/>
            <a:ext cx="5184575" cy="1062430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1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8404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5 hodin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93676"/>
            <a:ext cx="913216" cy="91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9" name="Přímá spojnice se šipkou 18"/>
          <p:cNvCxnSpPr/>
          <p:nvPr/>
        </p:nvCxnSpPr>
        <p:spPr>
          <a:xfrm flipV="1">
            <a:off x="7092280" y="980728"/>
            <a:ext cx="0" cy="9459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7092280" y="1988840"/>
            <a:ext cx="38094" cy="15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7111327" y="2003898"/>
            <a:ext cx="0" cy="57606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253440" y="2529431"/>
            <a:ext cx="5184575" cy="899569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půl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2161" y="544555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Půl sedmé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24597"/>
            <a:ext cx="896376" cy="896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22" name="Přímá spojnice se šipkou 21"/>
          <p:cNvCxnSpPr/>
          <p:nvPr/>
        </p:nvCxnSpPr>
        <p:spPr>
          <a:xfrm flipH="1">
            <a:off x="6804248" y="2010122"/>
            <a:ext cx="299989" cy="4320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7165648" y="908720"/>
            <a:ext cx="0" cy="9459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95600" y="2579200"/>
            <a:ext cx="5184575" cy="849800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čtvrt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Čtvrt na jedenáct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835626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7092280" y="908720"/>
            <a:ext cx="0" cy="9459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6588224" y="1556792"/>
            <a:ext cx="504056" cy="28803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8884" y="2501044"/>
            <a:ext cx="5184575" cy="927956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bylo před tři čtvrtě hodinou?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604657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Čtvrt na jednu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489" y="5922965"/>
            <a:ext cx="874318" cy="874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7092280" y="908720"/>
            <a:ext cx="0" cy="9459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V="1">
            <a:off x="7158934" y="1334381"/>
            <a:ext cx="360040" cy="5040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Fron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8082" y="2625980"/>
            <a:ext cx="5184575" cy="803020"/>
          </a:xfrm>
          <a:prstGeom prst="roundRect">
            <a:avLst/>
          </a:prstGeom>
          <a:solidFill>
            <a:srgbClr val="99FFCC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Kolik hodin bude za 2 hodiny?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67616" y="547972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Půl páté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11" y="5900280"/>
            <a:ext cx="802310" cy="80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0112" y="319882"/>
            <a:ext cx="3048250" cy="306949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>
            <a:off x="7104237" y="1916832"/>
            <a:ext cx="0" cy="10081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V="1">
            <a:off x="7104237" y="1700808"/>
            <a:ext cx="564107" cy="15381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695</TotalTime>
  <Words>571</Words>
  <Application>Microsoft Office PowerPoint</Application>
  <PresentationFormat>Předvádění na obrazovce (4:3)</PresentationFormat>
  <Paragraphs>189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 Black</vt:lpstr>
      <vt:lpstr>Calibri</vt:lpstr>
      <vt:lpstr>Comic Sans MS</vt:lpstr>
      <vt:lpstr>Rockwell</vt:lpstr>
      <vt:lpstr>Rockwell Condensed</vt:lpstr>
      <vt:lpstr>Times New Roman</vt:lpstr>
      <vt:lpstr>Wingdings</vt:lpstr>
      <vt:lpstr>Wingdings 2</vt:lpstr>
      <vt:lpstr>Dřevo</vt:lpstr>
      <vt:lpstr>Jednotky Času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Vondraskova Stepanka</dc:creator>
  <cp:lastModifiedBy>Krobot Ivo</cp:lastModifiedBy>
  <cp:revision>88</cp:revision>
  <dcterms:created xsi:type="dcterms:W3CDTF">2013-05-04T11:04:08Z</dcterms:created>
  <dcterms:modified xsi:type="dcterms:W3CDTF">2022-10-20T08:54:37Z</dcterms:modified>
</cp:coreProperties>
</file>