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2"/>
  </p:notesMasterIdLst>
  <p:sldIdLst>
    <p:sldId id="263" r:id="rId2"/>
    <p:sldId id="266" r:id="rId3"/>
    <p:sldId id="258" r:id="rId4"/>
    <p:sldId id="261" r:id="rId5"/>
    <p:sldId id="276" r:id="rId6"/>
    <p:sldId id="280" r:id="rId7"/>
    <p:sldId id="272" r:id="rId8"/>
    <p:sldId id="277" r:id="rId9"/>
    <p:sldId id="262" r:id="rId10"/>
    <p:sldId id="257" r:id="rId11"/>
    <p:sldId id="265" r:id="rId12"/>
    <p:sldId id="278" r:id="rId13"/>
    <p:sldId id="269" r:id="rId14"/>
    <p:sldId id="279" r:id="rId15"/>
    <p:sldId id="259" r:id="rId16"/>
    <p:sldId id="267" r:id="rId17"/>
    <p:sldId id="275" r:id="rId18"/>
    <p:sldId id="281" r:id="rId19"/>
    <p:sldId id="268" r:id="rId20"/>
    <p:sldId id="2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109" d="100"/>
          <a:sy n="109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07F3B-D0BD-430E-8F6A-485B8E07342A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E6E9D-93FB-4B29-8792-23EEFEBB1A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28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Ještěrka napodobuje barvu kmene stromu, po kterém šplhá.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64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Pavouk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istovník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podkorní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Philodromus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fuscomarginatus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.). Kryptické zbarvení, pomáhající při lovu a chránící před predátory. Výskyt na kmenech stromů (pod kůrou i na ní) i na území ČR.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75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Ploštice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ploštička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pestrá (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Lygaeus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equestris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aposematické zbarvení – nejez mě, jsem odporná. Teplá, suchá stanoviště, i v ČR.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71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Pestřenka</a:t>
            </a:r>
            <a:r>
              <a:rPr lang="cs-CZ" baseline="0" dirty="0" smtClean="0"/>
              <a:t> – chrání se před predátory </a:t>
            </a:r>
            <a:r>
              <a:rPr lang="cs-CZ" baseline="0" dirty="0" err="1" smtClean="0"/>
              <a:t>pseudoaposematickým</a:t>
            </a:r>
            <a:r>
              <a:rPr lang="cs-CZ" baseline="0" dirty="0" smtClean="0"/>
              <a:t> zbarvením, napodobuje nebezpečnou vosu, ačkoli sama žihadlo nemá.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Mlok skvrnitý (Salamandra salamandra) – zbarvení jednak aposematické (jedovatý), jednak </a:t>
            </a:r>
            <a:r>
              <a:rPr lang="cs-CZ" dirty="0" err="1"/>
              <a:t>disruptivní</a:t>
            </a:r>
            <a:r>
              <a:rPr lang="cs-CZ" dirty="0"/>
              <a:t> – rozbíjí obrys těla a mate nepřítele.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84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Saranče, krypticky zbarvené – adaptace na podkladu suché stepi </a:t>
            </a:r>
            <a:r>
              <a:rPr lang="cs-CZ"/>
              <a:t>a kamenitého terénu.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792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Evropský garnát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Crangon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crangon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kryptické zbarvení, žije na dně mělkého moře.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58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Uroplatus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ebenaui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gekon s „ocasem ve tvaru uschlého listu“, původem z Madagaskaru.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2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Obrázek převzat </a:t>
            </a:r>
            <a:r>
              <a:rPr lang="cs-CZ" dirty="0"/>
              <a:t>z: https://www.awf.org/wildlife-conservation/zebra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45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Micrurus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korálovec. Jedovatý, aposematické zbarvení.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849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35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Dendrobates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auratu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pralesnička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batiková. Mladý jedinec, aposematické zbarvení – prudce jedovatá! Tropické deštné lesy Střední a Jižní Ameriky.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34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Orthoptera</a:t>
            </a:r>
            <a:r>
              <a:rPr lang="cs-CZ" dirty="0"/>
              <a:t> – rovnokřídlí, čeleď </a:t>
            </a:r>
            <a:r>
              <a:rPr lang="cs-CZ" dirty="0" err="1"/>
              <a:t>Tettigonidae</a:t>
            </a:r>
            <a:r>
              <a:rPr lang="cs-CZ" dirty="0"/>
              <a:t> - </a:t>
            </a:r>
            <a:r>
              <a:rPr lang="cs-CZ" dirty="0" err="1"/>
              <a:t>kobylkovití</a:t>
            </a:r>
            <a:r>
              <a:rPr lang="cs-CZ" dirty="0"/>
              <a:t>. Kryptické zbarvení připomínající list. Stromové či keřové druhy Asie, severní Afriky, Evropy.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07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Mořský koník </a:t>
            </a:r>
            <a:r>
              <a:rPr lang="cs-CZ" dirty="0" err="1"/>
              <a:t>řasovník</a:t>
            </a:r>
            <a:r>
              <a:rPr lang="cs-CZ" dirty="0"/>
              <a:t> rozedraný – kryptické zbarvení, maskuje se jako kus mořské řasy. Pobřežní vody jižní Austrálie.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291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Slunéčko sedmitečné – aposematické zbarvení, pro predátora nechutná. Louky střední Evropy.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6E9D-93FB-4B29-8792-23EEFEBB1A6F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70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18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69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422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77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37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186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35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38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07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89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00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23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93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55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75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86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EAC9F-7DBB-4F49-990F-0C8C2FF47918}" type="datetimeFigureOut">
              <a:rPr lang="cs-CZ" smtClean="0"/>
              <a:pPr/>
              <a:t>10.5.2018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EE32BDB-4C93-428B-A33B-14EADA3CC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4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Mimikry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9752" y="1412776"/>
            <a:ext cx="6804248" cy="4821114"/>
          </a:xfrm>
        </p:spPr>
        <p:txBody>
          <a:bodyPr>
            <a:normAutofit/>
          </a:bodyPr>
          <a:lstStyle/>
          <a:p>
            <a:r>
              <a:rPr lang="cs-CZ" sz="2400" dirty="0"/>
              <a:t>Mimikry - povrchová podobnost mezi dvěma blíže nepříbuznými živočišnými nebo rostlinnými druhy</a:t>
            </a:r>
          </a:p>
          <a:p>
            <a:r>
              <a:rPr lang="cs-CZ" sz="2400" dirty="0"/>
              <a:t>poskytuje organismu (napodobiteli) výhody v rámci přirozeného výběru, například úkryt a maskování před predátorem</a:t>
            </a:r>
          </a:p>
          <a:p>
            <a:r>
              <a:rPr lang="cs-CZ" sz="2400" dirty="0"/>
              <a:t>dva základní druhy – zbarvení krycí a zbarvení varovné </a:t>
            </a:r>
          </a:p>
        </p:txBody>
      </p:sp>
    </p:spTree>
    <p:extLst>
      <p:ext uri="{BB962C8B-B14F-4D97-AF65-F5344CB8AC3E}">
        <p14:creationId xmlns:p14="http://schemas.microsoft.com/office/powerpoint/2010/main" val="2152276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uropean Cuckoo Mimics Sparrowhaw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93031"/>
            <a:ext cx="4211958" cy="50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619672" y="4034335"/>
            <a:ext cx="2808312" cy="720080"/>
          </a:xfrm>
        </p:spPr>
        <p:txBody>
          <a:bodyPr>
            <a:normAutofit/>
          </a:bodyPr>
          <a:lstStyle/>
          <a:p>
            <a:r>
              <a:rPr lang="cs-CZ" dirty="0"/>
              <a:t>Predátor (krahujec) je napodobován.</a:t>
            </a:r>
          </a:p>
        </p:txBody>
      </p:sp>
      <p:sp>
        <p:nvSpPr>
          <p:cNvPr id="8" name="Zástupný symbol pro obsah 5"/>
          <p:cNvSpPr>
            <a:spLocks noGrp="1"/>
          </p:cNvSpPr>
          <p:nvPr>
            <p:ph sz="half" idx="2"/>
          </p:nvPr>
        </p:nvSpPr>
        <p:spPr>
          <a:xfrm>
            <a:off x="1619672" y="1493031"/>
            <a:ext cx="2664296" cy="24400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Kukačka (kořist) napodobuje zbarvení krahujce, aby ji chránilo před případným útokem.</a:t>
            </a:r>
            <a:endParaRPr lang="cs-CZ" dirty="0"/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8C98F1B-E6A2-466F-B64F-23B25B9D75C9}"/>
              </a:ext>
            </a:extLst>
          </p:cNvPr>
          <p:cNvSpPr txBox="1">
            <a:spLocks/>
          </p:cNvSpPr>
          <p:nvPr/>
        </p:nvSpPr>
        <p:spPr>
          <a:xfrm>
            <a:off x="1475656" y="671672"/>
            <a:ext cx="5760640" cy="7200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/>
              <a:t>Pseudoaposematismus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809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4613" y="202840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cs-CZ" dirty="0"/>
              <a:t>Určete, o jaký typ </a:t>
            </a:r>
            <a:r>
              <a:rPr lang="cs-CZ" dirty="0" err="1"/>
              <a:t>mimiker</a:t>
            </a:r>
            <a:r>
              <a:rPr lang="cs-CZ" dirty="0"/>
              <a:t> se jedná, a v jakém prostředí živočich žije.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s://upload.wikimedia.org/wikipedia/commons/thumb/3/37/Black_and_green_poison_dart_frog_%28Dendrobates_auratu%29_juvenile.jpg/1024px-Black_and_green_poison_dart_frog_%28Dendrobates_auratu%29_juven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29" y="1772816"/>
            <a:ext cx="7178968" cy="47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5EB512-21C4-44BF-BDDC-933D7BF8F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AD2962-6A4B-4050-90C2-F1A3E0932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-6132" r="2212" b="23740"/>
          <a:stretch/>
        </p:blipFill>
        <p:spPr bwMode="auto">
          <a:xfrm>
            <a:off x="1690385" y="2133600"/>
            <a:ext cx="6677067" cy="423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07F5AAD-EE51-4641-8F67-9009B4E7BF1B}"/>
              </a:ext>
            </a:extLst>
          </p:cNvPr>
          <p:cNvSpPr txBox="1">
            <a:spLocks/>
          </p:cNvSpPr>
          <p:nvPr/>
        </p:nvSpPr>
        <p:spPr>
          <a:xfrm>
            <a:off x="1690385" y="620688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Určete, o jaký typ </a:t>
            </a:r>
            <a:r>
              <a:rPr lang="cs-CZ" dirty="0" err="1"/>
              <a:t>mimiker</a:t>
            </a:r>
            <a:r>
              <a:rPr lang="cs-CZ" dirty="0"/>
              <a:t> se jedná, a v jakém prostředí živočich žije.</a:t>
            </a:r>
          </a:p>
        </p:txBody>
      </p:sp>
    </p:spTree>
    <p:extLst>
      <p:ext uri="{BB962C8B-B14F-4D97-AF65-F5344CB8AC3E}">
        <p14:creationId xmlns:p14="http://schemas.microsoft.com/office/powerpoint/2010/main" val="46042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2/21/Leafyseadragon2276ppx_PLW_edit.JPG/800px-Leafyseadragon2276ppx_PLW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b="7163"/>
          <a:stretch/>
        </p:blipFill>
        <p:spPr bwMode="auto">
          <a:xfrm>
            <a:off x="1979712" y="1628800"/>
            <a:ext cx="5901099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84BCBFB3-0F52-4F78-96B5-D41D64512757}"/>
              </a:ext>
            </a:extLst>
          </p:cNvPr>
          <p:cNvSpPr txBox="1">
            <a:spLocks/>
          </p:cNvSpPr>
          <p:nvPr/>
        </p:nvSpPr>
        <p:spPr>
          <a:xfrm>
            <a:off x="1635661" y="363687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Určete, o jaký typ </a:t>
            </a:r>
            <a:r>
              <a:rPr lang="cs-CZ" dirty="0" err="1"/>
              <a:t>mimiker</a:t>
            </a:r>
            <a:r>
              <a:rPr lang="cs-CZ" dirty="0"/>
              <a:t> se jedná, a v jakém prostředí živočich žije.</a:t>
            </a:r>
          </a:p>
        </p:txBody>
      </p:sp>
    </p:spTree>
    <p:extLst>
      <p:ext uri="{BB962C8B-B14F-4D97-AF65-F5344CB8AC3E}">
        <p14:creationId xmlns:p14="http://schemas.microsoft.com/office/powerpoint/2010/main" val="45168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B60719-AB45-48F9-A38F-237BCAADE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1823F35-43CE-492F-B4AC-D76CAE54BEEF}"/>
              </a:ext>
            </a:extLst>
          </p:cNvPr>
          <p:cNvSpPr txBox="1">
            <a:spLocks/>
          </p:cNvSpPr>
          <p:nvPr/>
        </p:nvSpPr>
        <p:spPr>
          <a:xfrm>
            <a:off x="1691680" y="30633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Určete, o jaký typ </a:t>
            </a:r>
            <a:r>
              <a:rPr lang="cs-CZ" dirty="0" err="1"/>
              <a:t>mimiker</a:t>
            </a:r>
            <a:r>
              <a:rPr lang="cs-CZ" dirty="0"/>
              <a:t> se jedná.</a:t>
            </a:r>
          </a:p>
        </p:txBody>
      </p:sp>
      <p:pic>
        <p:nvPicPr>
          <p:cNvPr id="1026" name="Picture 2" descr="https://upload.wikimedia.org/wikipedia/commons/d/de/BIEDRONA.JPG">
            <a:extLst>
              <a:ext uri="{FF2B5EF4-FFF2-40B4-BE49-F238E27FC236}">
                <a16:creationId xmlns:a16="http://schemas.microsoft.com/office/drawing/2014/main" id="{AF132964-83FA-40ED-8D34-DE57AE4A9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3805" r="1700" b="11150"/>
          <a:stretch/>
        </p:blipFill>
        <p:spPr bwMode="auto">
          <a:xfrm>
            <a:off x="1942415" y="1711482"/>
            <a:ext cx="5688632" cy="514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6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ickr - Lukjonis - Spider - fusco marginatus (Mimicry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507290" cy="48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1576F2B-87B0-4E2E-AE40-AF64C0AF9C48}"/>
              </a:ext>
            </a:extLst>
          </p:cNvPr>
          <p:cNvSpPr txBox="1">
            <a:spLocks/>
          </p:cNvSpPr>
          <p:nvPr/>
        </p:nvSpPr>
        <p:spPr>
          <a:xfrm>
            <a:off x="1691680" y="30633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Určete, o jaký typ </a:t>
            </a:r>
            <a:r>
              <a:rPr lang="cs-CZ" dirty="0" err="1"/>
              <a:t>mimiker</a:t>
            </a:r>
            <a:r>
              <a:rPr lang="cs-CZ" dirty="0"/>
              <a:t> se jedná, a v jakém prostředí živočich žije.</a:t>
            </a:r>
          </a:p>
        </p:txBody>
      </p:sp>
    </p:spTree>
    <p:extLst>
      <p:ext uri="{BB962C8B-B14F-4D97-AF65-F5344CB8AC3E}">
        <p14:creationId xmlns:p14="http://schemas.microsoft.com/office/powerpoint/2010/main" val="691788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d/dc/Bug_September_2007-1.jpg">
            <a:extLst>
              <a:ext uri="{FF2B5EF4-FFF2-40B4-BE49-F238E27FC236}">
                <a16:creationId xmlns:a16="http://schemas.microsoft.com/office/drawing/2014/main" id="{B6C9DC4D-629D-4658-BC9D-286F557C6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12201" r="16968" b="20601"/>
          <a:stretch/>
        </p:blipFill>
        <p:spPr bwMode="auto">
          <a:xfrm>
            <a:off x="2843808" y="1484784"/>
            <a:ext cx="3744417" cy="50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400B75D-1B61-496E-AE49-DD43434F6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500" dirty="0"/>
              <a:t>Myslíš, že ti budu chutnat?</a:t>
            </a:r>
          </a:p>
        </p:txBody>
      </p:sp>
    </p:spTree>
    <p:extLst>
      <p:ext uri="{BB962C8B-B14F-4D97-AF65-F5344CB8AC3E}">
        <p14:creationId xmlns:p14="http://schemas.microsoft.com/office/powerpoint/2010/main" val="1764260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Bodám, nebo nebodám? Hádej!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9ADDA44-5996-4544-B959-C13D0074F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988840"/>
            <a:ext cx="6793190" cy="4525963"/>
          </a:xfrm>
        </p:spPr>
      </p:pic>
    </p:spTree>
    <p:extLst>
      <p:ext uri="{BB962C8B-B14F-4D97-AF65-F5344CB8AC3E}">
        <p14:creationId xmlns:p14="http://schemas.microsoft.com/office/powerpoint/2010/main" val="21689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05B948-1CD7-4B72-A7FB-5ADF851D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wikimedia.org/wikipedia/commons/0/08/Salamandra_salamandra_Jungtiere_2012-11-06_002.jpg">
            <a:extLst>
              <a:ext uri="{FF2B5EF4-FFF2-40B4-BE49-F238E27FC236}">
                <a16:creationId xmlns:a16="http://schemas.microsoft.com/office/drawing/2014/main" id="{430707F3-D6EB-4FD3-806F-93C7C59B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14" y="1905000"/>
            <a:ext cx="6591986" cy="46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C9B816E-4B80-45B4-9C4E-CC1C5A7AEE50}"/>
              </a:ext>
            </a:extLst>
          </p:cNvPr>
          <p:cNvSpPr txBox="1">
            <a:spLocks/>
          </p:cNvSpPr>
          <p:nvPr/>
        </p:nvSpPr>
        <p:spPr>
          <a:xfrm>
            <a:off x="1691680" y="624110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O co se snažíme, když se tu hemžíme?</a:t>
            </a:r>
          </a:p>
        </p:txBody>
      </p:sp>
    </p:spTree>
    <p:extLst>
      <p:ext uri="{BB962C8B-B14F-4D97-AF65-F5344CB8AC3E}">
        <p14:creationId xmlns:p14="http://schemas.microsoft.com/office/powerpoint/2010/main" val="886052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Najdeš mě?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ile:Cryptic nymphal hopper (265670233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15" y="1875863"/>
            <a:ext cx="5791697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8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Krypse</a:t>
            </a:r>
            <a:r>
              <a:rPr lang="cs-CZ" dirty="0"/>
              <a:t> - maskování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Ochranné zbarvení – napodobování pozadí – možná kořist predátora není snadno rozeznatelná, ale funguje i obráceně – skrývá predátora před kořistí</a:t>
            </a:r>
          </a:p>
          <a:p>
            <a:r>
              <a:rPr lang="cs-CZ" sz="2400" dirty="0"/>
              <a:t>Maskovaní – nápodoba neživého či nejedlého objektu</a:t>
            </a:r>
          </a:p>
          <a:p>
            <a:r>
              <a:rPr lang="cs-CZ" sz="2400" dirty="0" err="1"/>
              <a:t>Disruptivní</a:t>
            </a:r>
            <a:r>
              <a:rPr lang="cs-CZ" sz="2400" dirty="0"/>
              <a:t> zbarvení – kontrastní zbarvení, které slouží k rozbití obrysu kořisti</a:t>
            </a:r>
          </a:p>
        </p:txBody>
      </p:sp>
    </p:spTree>
    <p:extLst>
      <p:ext uri="{BB962C8B-B14F-4D97-AF65-F5344CB8AC3E}">
        <p14:creationId xmlns:p14="http://schemas.microsoft.com/office/powerpoint/2010/main" val="35963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Kdepak jsem?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revette grise européenne (Crangon crangon) lamiot Mimétisme Détroit Pas de Calais 2016 a 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" y="1484784"/>
            <a:ext cx="9119546" cy="412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kryptického zbarvení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15" y="1410673"/>
            <a:ext cx="6754138" cy="40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1FC0A2-6797-4210-B37E-C8ED30C66AEC}"/>
              </a:ext>
            </a:extLst>
          </p:cNvPr>
          <p:cNvSpPr txBox="1"/>
          <p:nvPr/>
        </p:nvSpPr>
        <p:spPr>
          <a:xfrm>
            <a:off x="1619672" y="5495225"/>
            <a:ext cx="6914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Ještěrka napodobuje barvu kmene stromu, po kterém šplhá. Zbarvení schová ještěrku před predátory, i skryje ještěrku před očima hmyzu, který loví, a ona se může víc přiblížit.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0128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61210" y="1412776"/>
            <a:ext cx="3210790" cy="2880320"/>
          </a:xfrm>
        </p:spPr>
        <p:txBody>
          <a:bodyPr>
            <a:normAutofit/>
          </a:bodyPr>
          <a:lstStyle/>
          <a:p>
            <a:r>
              <a:rPr lang="cs-CZ" dirty="0"/>
              <a:t>Gekon napodobující uschlý list. Žije v tropických deštných lesích a suchých opadavých lesích Madagaskaru. Zbarvení i tvar funguje obdobně jako u ještěrky v předešlém případě.</a:t>
            </a:r>
          </a:p>
        </p:txBody>
      </p:sp>
      <p:pic>
        <p:nvPicPr>
          <p:cNvPr id="2050" name="Picture 2" descr="Uroplatus ebenaui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973"/>
            <a:ext cx="4456366" cy="62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9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70A8C0B-3B42-4C22-9DE2-EE3DEDC55FCE}"/>
              </a:ext>
            </a:extLst>
          </p:cNvPr>
          <p:cNvSpPr txBox="1">
            <a:spLocks/>
          </p:cNvSpPr>
          <p:nvPr/>
        </p:nvSpPr>
        <p:spPr>
          <a:xfrm>
            <a:off x="1436464" y="5324678"/>
            <a:ext cx="680794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Středomořská rybka krypticky zbarvená jako mořské dno, aby unikla pozornosti predátora.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7BE754A-8CEE-4208-A536-E02BF2EDC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43" t="16604" r="27845"/>
          <a:stretch/>
        </p:blipFill>
        <p:spPr>
          <a:xfrm>
            <a:off x="1835696" y="381194"/>
            <a:ext cx="6408712" cy="480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wf.org/sites/default/files/media/gallery/wildlife/Plains%20Zebra/Z-Billy_Dodson_3.jpg?itok=rzMdZ7LM">
            <a:extLst>
              <a:ext uri="{FF2B5EF4-FFF2-40B4-BE49-F238E27FC236}">
                <a16:creationId xmlns:a16="http://schemas.microsoft.com/office/drawing/2014/main" id="{836DC8D2-5C89-4996-B7D4-77D2EB45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0D92FF5-6BFC-451A-ABAC-A30C2202AE43}"/>
              </a:ext>
            </a:extLst>
          </p:cNvPr>
          <p:cNvSpPr txBox="1">
            <a:spLocks/>
          </p:cNvSpPr>
          <p:nvPr/>
        </p:nvSpPr>
        <p:spPr>
          <a:xfrm>
            <a:off x="1475657" y="776510"/>
            <a:ext cx="7211144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Příklad </a:t>
            </a:r>
            <a:r>
              <a:rPr lang="cs-CZ" dirty="0" err="1"/>
              <a:t>disruptivního</a:t>
            </a:r>
            <a:r>
              <a:rPr lang="cs-CZ" dirty="0"/>
              <a:t> zbarvení 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05EA6A39-8525-4439-AC11-DD7BB2254A11}"/>
              </a:ext>
            </a:extLst>
          </p:cNvPr>
          <p:cNvSpPr txBox="1">
            <a:spLocks/>
          </p:cNvSpPr>
          <p:nvPr/>
        </p:nvSpPr>
        <p:spPr>
          <a:xfrm>
            <a:off x="1168028" y="5764808"/>
            <a:ext cx="680794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Zebry jako stádní zvířata využívají svého zbarvení, aby rozbily obrysy jednotlivých těl a zmátly tím predátory. </a:t>
            </a:r>
          </a:p>
        </p:txBody>
      </p:sp>
    </p:spTree>
    <p:extLst>
      <p:ext uri="{BB962C8B-B14F-4D97-AF65-F5344CB8AC3E}">
        <p14:creationId xmlns:p14="http://schemas.microsoft.com/office/powerpoint/2010/main" val="378321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Aposematismus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Výstražné zbarvení</a:t>
            </a:r>
          </a:p>
          <a:p>
            <a:r>
              <a:rPr lang="cs-CZ" sz="2400" dirty="0"/>
              <a:t>Slouží k varování: „nejez mě, nebudu ti chutnat!“ nebo „pozor, jsem jedovatý!“</a:t>
            </a:r>
          </a:p>
          <a:p>
            <a:r>
              <a:rPr lang="cs-CZ" sz="2400" dirty="0" err="1"/>
              <a:t>Pseudoaposematismus</a:t>
            </a:r>
            <a:r>
              <a:rPr lang="cs-CZ" sz="2400" dirty="0"/>
              <a:t>: neškodný druh napodobuje zbarvení druhu nebezpečného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560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CB1972-2D0B-46BB-A1F4-61D3C68424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4300" r="20075" b="4851"/>
          <a:stretch/>
        </p:blipFill>
        <p:spPr>
          <a:xfrm>
            <a:off x="2411760" y="1482486"/>
            <a:ext cx="4752528" cy="3893028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1E63A9B-E9F9-48F6-9265-1CBFEA5F7089}"/>
              </a:ext>
            </a:extLst>
          </p:cNvPr>
          <p:cNvSpPr txBox="1">
            <a:spLocks/>
          </p:cNvSpPr>
          <p:nvPr/>
        </p:nvSpPr>
        <p:spPr>
          <a:xfrm>
            <a:off x="1763688" y="5387516"/>
            <a:ext cx="632916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Výstražně zbarvení </a:t>
            </a:r>
            <a:r>
              <a:rPr lang="cs-CZ" dirty="0" err="1"/>
              <a:t>vosíci</a:t>
            </a:r>
            <a:r>
              <a:rPr lang="cs-CZ" dirty="0"/>
              <a:t>. Pro aposematické zbarvení jsou typické výrazné kombinace barev – černá, červená, žlutá.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3822B3E-52F7-44B2-9AB5-3518DC6A837E}"/>
              </a:ext>
            </a:extLst>
          </p:cNvPr>
          <p:cNvSpPr txBox="1">
            <a:spLocks/>
          </p:cNvSpPr>
          <p:nvPr/>
        </p:nvSpPr>
        <p:spPr>
          <a:xfrm>
            <a:off x="1403648" y="636276"/>
            <a:ext cx="7866600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Příklady aposematického zbarvení </a:t>
            </a:r>
          </a:p>
        </p:txBody>
      </p:sp>
    </p:spTree>
    <p:extLst>
      <p:ext uri="{BB962C8B-B14F-4D97-AF65-F5344CB8AC3E}">
        <p14:creationId xmlns:p14="http://schemas.microsoft.com/office/powerpoint/2010/main" val="1431966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2414" y="5514062"/>
            <a:ext cx="6591985" cy="875930"/>
          </a:xfrm>
        </p:spPr>
        <p:txBody>
          <a:bodyPr>
            <a:normAutofit/>
          </a:bodyPr>
          <a:lstStyle/>
          <a:p>
            <a:r>
              <a:rPr lang="cs-CZ" dirty="0"/>
              <a:t>Prudce jedovatý had korálovec upozorňuje na dálku, že je nebezpečný.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15" y="1264555"/>
            <a:ext cx="6591985" cy="424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72370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368</TotalTime>
  <Words>642</Words>
  <Application>Microsoft Office PowerPoint</Application>
  <PresentationFormat>Předvádění na obrazovce (4:3)</PresentationFormat>
  <Paragraphs>63</Paragraphs>
  <Slides>20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Stébla</vt:lpstr>
      <vt:lpstr>Mimikry</vt:lpstr>
      <vt:lpstr>Krypse - maskování</vt:lpstr>
      <vt:lpstr>Příklady kryptického zbarvení </vt:lpstr>
      <vt:lpstr>Prezentace aplikace PowerPoint</vt:lpstr>
      <vt:lpstr>Prezentace aplikace PowerPoint</vt:lpstr>
      <vt:lpstr>Prezentace aplikace PowerPoint</vt:lpstr>
      <vt:lpstr>Aposematismus</vt:lpstr>
      <vt:lpstr>Prezentace aplikace PowerPoint</vt:lpstr>
      <vt:lpstr>Prezentace aplikace PowerPoint</vt:lpstr>
      <vt:lpstr>Prezentace aplikace PowerPoint</vt:lpstr>
      <vt:lpstr>Určete, o jaký typ mimiker se jedná, a v jakém prostředí živočich žije.</vt:lpstr>
      <vt:lpstr>Prezentace aplikace PowerPoint</vt:lpstr>
      <vt:lpstr>Prezentace aplikace PowerPoint</vt:lpstr>
      <vt:lpstr>Prezentace aplikace PowerPoint</vt:lpstr>
      <vt:lpstr>Prezentace aplikace PowerPoint</vt:lpstr>
      <vt:lpstr>Myslíš, že ti budu chutnat?</vt:lpstr>
      <vt:lpstr>Bodám, nebo nebodám? Hádej!</vt:lpstr>
      <vt:lpstr>Prezentace aplikace PowerPoint</vt:lpstr>
      <vt:lpstr>Najdeš mě?</vt:lpstr>
      <vt:lpstr>Kdepak jsem?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Mgr. Petra VÁGNEROVÁ</cp:lastModifiedBy>
  <cp:revision>36</cp:revision>
  <dcterms:created xsi:type="dcterms:W3CDTF">2018-04-04T18:26:57Z</dcterms:created>
  <dcterms:modified xsi:type="dcterms:W3CDTF">2018-05-10T07:22:29Z</dcterms:modified>
</cp:coreProperties>
</file>