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52e4d74af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52e4d74af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52e4d74a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52e4d74a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52e4d74a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52e4d74a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52e4d74af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52e4d74a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52e4d74a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52e4d74a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52e4d74a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52e4d74a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52e4d74af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52e4d74a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52e4d74af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52e4d74a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52e4d74af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52e4d74af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52e4d74af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52e4d74af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52e4d74af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52e4d74af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52e4d74af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52e4d74af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52e4d74af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52e4d74af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52e4d74af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52e4d74af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52e4d74a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52e4d74a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52e4d74a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52e4d74a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52e4d74a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52e4d74a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52e4d74af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52e4d74af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52e4d74af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52e4d74af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52e4d74af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52e4d74af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33925" y="515875"/>
            <a:ext cx="8520600" cy="205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3600"/>
              <a:t>JAK VYUŽÍVAT GOOGLE UČEBNU </a:t>
            </a:r>
            <a:br>
              <a:rPr lang="cs" sz="3600"/>
            </a:br>
            <a:r>
              <a:rPr lang="cs" sz="3600"/>
              <a:t>Z POHLEDU ŽÁKŮ A RODIČŮ</a:t>
            </a:r>
            <a:endParaRPr sz="36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33925" y="2992738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ÚKOLY, HODNOCENÍ, KOMENTÁŘE, MEET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83575" y="4031975"/>
            <a:ext cx="8421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MATERIÁL VZNIKL PRO ŽÁKY ZŠ KŘESOMYSLOVA A PRO JEJICH RODIČE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</a:rPr>
              <a:t>Vychází z dotazů, s nimiž se žáci a rodiče obracejí na vyučující. Snad pomůže i Vám.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7" cy="461581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/>
          <p:nvPr/>
        </p:nvSpPr>
        <p:spPr>
          <a:xfrm>
            <a:off x="457525" y="1045525"/>
            <a:ext cx="2569800" cy="21090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>
                <a:solidFill>
                  <a:srgbClr val="FF0000"/>
                </a:solidFill>
              </a:rPr>
              <a:t>V ZÁLOŽCE NALEZNETE SOUBOR S KOMENTÁŘI, KTERÉ SE ODKAZUJÍ PŘÍMO NA KONKRÉTNÍ MÍSTO V OBRÁZKU, FOTOGRAFII…</a:t>
            </a:r>
            <a:endParaRPr b="1">
              <a:solidFill>
                <a:srgbClr val="FF0000"/>
              </a:solidFill>
            </a:endParaRPr>
          </a:p>
        </p:txBody>
      </p:sp>
      <p:cxnSp>
        <p:nvCxnSpPr>
          <p:cNvPr id="122" name="Google Shape;122;p22"/>
          <p:cNvCxnSpPr>
            <a:stCxn id="121" idx="3"/>
          </p:cNvCxnSpPr>
          <p:nvPr/>
        </p:nvCxnSpPr>
        <p:spPr>
          <a:xfrm>
            <a:off x="3027325" y="2100025"/>
            <a:ext cx="951600" cy="364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" name="Google Shape;123;p22"/>
          <p:cNvCxnSpPr>
            <a:stCxn id="121" idx="3"/>
          </p:cNvCxnSpPr>
          <p:nvPr/>
        </p:nvCxnSpPr>
        <p:spPr>
          <a:xfrm>
            <a:off x="3027325" y="2100025"/>
            <a:ext cx="2767800" cy="2676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8373"/>
            <a:ext cx="9144002" cy="470675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3"/>
          <p:cNvSpPr/>
          <p:nvPr/>
        </p:nvSpPr>
        <p:spPr>
          <a:xfrm>
            <a:off x="311700" y="1802325"/>
            <a:ext cx="5275500" cy="1081200"/>
          </a:xfrm>
          <a:prstGeom prst="wedgeRectCallout">
            <a:avLst>
              <a:gd fmla="val -48550" name="adj1"/>
              <a:gd fmla="val -116681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600" u="sng"/>
              <a:t>JAK ZJISTIT, ŽE JSOU VŠECHNY ÚKOLY SPLNĚNÉ?</a:t>
            </a:r>
            <a:endParaRPr b="1" sz="1600" u="sng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600">
                <a:solidFill>
                  <a:srgbClr val="FF0000"/>
                </a:solidFill>
              </a:rPr>
              <a:t>VYUŽIJTE IKONU “TŘÍ LINEK” VLEVO NAHOŘE</a:t>
            </a: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4842"/>
            <a:ext cx="9144002" cy="4673817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4"/>
          <p:cNvSpPr/>
          <p:nvPr/>
        </p:nvSpPr>
        <p:spPr>
          <a:xfrm>
            <a:off x="2349725" y="1732925"/>
            <a:ext cx="4776300" cy="769500"/>
          </a:xfrm>
          <a:prstGeom prst="wedgeRectCallout">
            <a:avLst>
              <a:gd fmla="val -66976" name="adj1"/>
              <a:gd fmla="val -33778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solidFill>
                  <a:srgbClr val="FF0000"/>
                </a:solidFill>
              </a:rPr>
              <a:t>Z NABÍDKY VYBERTE </a:t>
            </a:r>
            <a:r>
              <a:rPr b="1" lang="cs" sz="1800" u="sng">
                <a:solidFill>
                  <a:srgbClr val="FF0000"/>
                </a:solidFill>
              </a:rPr>
              <a:t>“K DOKONČENÍ”</a:t>
            </a:r>
            <a:endParaRPr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"/>
            <a:ext cx="9143998" cy="472665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5"/>
          <p:cNvSpPr txBox="1"/>
          <p:nvPr/>
        </p:nvSpPr>
        <p:spPr>
          <a:xfrm>
            <a:off x="4424250" y="1678725"/>
            <a:ext cx="4532400" cy="238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0000"/>
                </a:solidFill>
              </a:rPr>
              <a:t>ZDE JE MOŽNÉ VIDĚT SEZNAM ÚKOLŮ, KTERÉ JEŠTĚ NEJSOU ODEVZDANÉ.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0000"/>
                </a:solidFill>
              </a:rPr>
              <a:t>U ÚKOLŮ JE UVEDEN TERMÍN ODEVZDÁNÍ.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0000"/>
                </a:solidFill>
              </a:rPr>
              <a:t>ÚKOL JE MOŽNÉ ROZKLIKNOUT A ZAČÍT NA NĚM PRACOVAT.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48" name="Google Shape;148;p25"/>
          <p:cNvSpPr txBox="1"/>
          <p:nvPr/>
        </p:nvSpPr>
        <p:spPr>
          <a:xfrm>
            <a:off x="4491900" y="1315075"/>
            <a:ext cx="4340400" cy="3253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0000"/>
                </a:solidFill>
              </a:rPr>
              <a:t>ZDE JE MOŽNÉ VIDĚT SEZNAM ÚKOLŮ, KTERÉ JEŠTĚ NEJSOU ODEVZDANÉ.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0000"/>
                </a:solidFill>
              </a:rPr>
              <a:t>U ÚKOLŮ JE UVEDEN TERMÍN ODEVZDÁNÍ.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0000"/>
                </a:solidFill>
              </a:rPr>
              <a:t>ÚKOL JE MOŽNÉ ROZKLIKNOUT A ZAČÍT NA NĚM PRACOVAT.</a:t>
            </a:r>
            <a:endParaRPr b="1">
              <a:solidFill>
                <a:srgbClr val="FF0000"/>
              </a:solidFill>
            </a:endParaRPr>
          </a:p>
        </p:txBody>
      </p:sp>
      <p:cxnSp>
        <p:nvCxnSpPr>
          <p:cNvPr id="149" name="Google Shape;149;p25"/>
          <p:cNvCxnSpPr/>
          <p:nvPr/>
        </p:nvCxnSpPr>
        <p:spPr>
          <a:xfrm rot="10800000">
            <a:off x="4450200" y="984125"/>
            <a:ext cx="41700" cy="277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0" name="Google Shape;150;p25"/>
          <p:cNvCxnSpPr/>
          <p:nvPr/>
        </p:nvCxnSpPr>
        <p:spPr>
          <a:xfrm flipH="1">
            <a:off x="3854200" y="1483425"/>
            <a:ext cx="596100" cy="485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1" name="Google Shape;151;p25"/>
          <p:cNvCxnSpPr/>
          <p:nvPr/>
        </p:nvCxnSpPr>
        <p:spPr>
          <a:xfrm rot="10800000">
            <a:off x="3036350" y="1317025"/>
            <a:ext cx="1400100" cy="55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"/>
            <a:ext cx="9143998" cy="4755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0521"/>
            <a:ext cx="9143999" cy="472245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7"/>
          <p:cNvSpPr txBox="1"/>
          <p:nvPr/>
        </p:nvSpPr>
        <p:spPr>
          <a:xfrm>
            <a:off x="156500" y="3890875"/>
            <a:ext cx="4532400" cy="11217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u="sng">
                <a:solidFill>
                  <a:srgbClr val="FF0000"/>
                </a:solidFill>
              </a:rPr>
              <a:t>V SEKCI DOKONČENO</a:t>
            </a:r>
            <a:endParaRPr b="1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0000"/>
                </a:solidFill>
              </a:rPr>
              <a:t>JE MOŽNÉ SI PROHLÉDNOUT HODNOCENÍ A PROJÍT SI SPLNĚNÉ ÚKOLY.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9294"/>
            <a:ext cx="9144000" cy="476491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8"/>
          <p:cNvSpPr/>
          <p:nvPr/>
        </p:nvSpPr>
        <p:spPr>
          <a:xfrm>
            <a:off x="2834875" y="1608225"/>
            <a:ext cx="5275500" cy="1081200"/>
          </a:xfrm>
          <a:prstGeom prst="wedgeRectCallout">
            <a:avLst>
              <a:gd fmla="val 54205" name="adj1"/>
              <a:gd fmla="val -10385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IKONA </a:t>
            </a:r>
            <a:r>
              <a:rPr b="1" lang="cs" u="sng"/>
              <a:t>APLIKACE GOOGLE</a:t>
            </a:r>
            <a:endParaRPr b="1" u="sng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0000"/>
                </a:solidFill>
              </a:rPr>
              <a:t>TUTO VELMI UŽITEČNOU IKONU NALEZNETE VPRAVO NAHOŘE. (AŤ UŽ JSTE V MAILU, NEBO V UČEBNĚ.)</a:t>
            </a:r>
            <a:endParaRPr b="1" sz="1600" u="sng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6300" y="0"/>
            <a:ext cx="33777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9"/>
          <p:cNvSpPr txBox="1"/>
          <p:nvPr/>
        </p:nvSpPr>
        <p:spPr>
          <a:xfrm>
            <a:off x="599900" y="1856075"/>
            <a:ext cx="4532400" cy="22587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0000"/>
                </a:solidFill>
              </a:rPr>
              <a:t>PO JEJÍM ROZKLIKNUTÍ SE VÁM ZOBRAZÍ NABÍDKA JEDNOTLIVÝCH NÁSTROJŮ.</a:t>
            </a:r>
            <a:br>
              <a:rPr b="1" lang="cs">
                <a:solidFill>
                  <a:srgbClr val="FF0000"/>
                </a:solidFill>
              </a:rPr>
            </a:br>
            <a:r>
              <a:rPr b="1" lang="cs">
                <a:solidFill>
                  <a:srgbClr val="FF0000"/>
                </a:solidFill>
              </a:rPr>
              <a:t>MŮŽETE TÍMTO ZPŮSOBEM VSTOUPIT DO UČEBNY, MAILU NEBO SI OTEVŘÍT KALENDÁŘ.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4800"/>
              <a:t>Videokonference MEET</a:t>
            </a:r>
            <a:endParaRPr sz="4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1"/>
          <p:cNvPicPr preferRelativeResize="0"/>
          <p:nvPr/>
        </p:nvPicPr>
        <p:blipFill rotWithShape="1">
          <a:blip r:embed="rId3">
            <a:alphaModFix/>
          </a:blip>
          <a:srcRect b="12434" l="0" r="0" t="0"/>
          <a:stretch/>
        </p:blipFill>
        <p:spPr>
          <a:xfrm>
            <a:off x="580300" y="1247050"/>
            <a:ext cx="8082151" cy="371562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1"/>
          <p:cNvSpPr txBox="1"/>
          <p:nvPr/>
        </p:nvSpPr>
        <p:spPr>
          <a:xfrm>
            <a:off x="211075" y="414150"/>
            <a:ext cx="8675700" cy="71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u="sng"/>
              <a:t>VIDEOKONFERENCE </a:t>
            </a:r>
            <a:r>
              <a:rPr b="1" lang="cs" u="sng"/>
              <a:t>MEET - PŘIHLÁŠENÍ</a:t>
            </a:r>
            <a:endParaRPr b="1" u="sng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0000"/>
                </a:solidFill>
              </a:rPr>
              <a:t>POZVÁNKA </a:t>
            </a:r>
            <a:r>
              <a:rPr b="1" lang="cs">
                <a:solidFill>
                  <a:srgbClr val="FF0000"/>
                </a:solidFill>
              </a:rPr>
              <a:t>VÁM PŘIJDE </a:t>
            </a:r>
            <a:r>
              <a:rPr b="1" lang="cs">
                <a:solidFill>
                  <a:srgbClr val="FF0000"/>
                </a:solidFill>
              </a:rPr>
              <a:t>MAILEM, OTEVŘETE JEJ A POTVRĎTE SVOJI ÚČAST TLAČÍTKEM “ANO”.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92" name="Google Shape;192;p31"/>
          <p:cNvSpPr txBox="1"/>
          <p:nvPr/>
        </p:nvSpPr>
        <p:spPr>
          <a:xfrm>
            <a:off x="6392950" y="3813450"/>
            <a:ext cx="2269500" cy="12180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0000"/>
                </a:solidFill>
              </a:rPr>
              <a:t>V</a:t>
            </a:r>
            <a:r>
              <a:rPr b="1" lang="cs">
                <a:solidFill>
                  <a:srgbClr val="FF0000"/>
                </a:solidFill>
              </a:rPr>
              <a:t> POZVÁNCE NAJDETE ČAS KONÁNÍ I ODKAZ PRO PŘIPOJENÍ.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93" name="Google Shape;193;p31"/>
          <p:cNvSpPr txBox="1"/>
          <p:nvPr/>
        </p:nvSpPr>
        <p:spPr>
          <a:xfrm>
            <a:off x="6228450" y="1275825"/>
            <a:ext cx="12255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1"/>
          <p:cNvSpPr txBox="1"/>
          <p:nvPr/>
        </p:nvSpPr>
        <p:spPr>
          <a:xfrm>
            <a:off x="6762600" y="1347850"/>
            <a:ext cx="611100" cy="24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5" name="Google Shape;195;p31"/>
          <p:cNvCxnSpPr>
            <a:stCxn id="191" idx="2"/>
          </p:cNvCxnSpPr>
          <p:nvPr/>
        </p:nvCxnSpPr>
        <p:spPr>
          <a:xfrm flipH="1">
            <a:off x="2509225" y="1129950"/>
            <a:ext cx="2039700" cy="2072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6" name="Google Shape;196;p31"/>
          <p:cNvCxnSpPr>
            <a:stCxn id="192" idx="1"/>
          </p:cNvCxnSpPr>
          <p:nvPr/>
        </p:nvCxnSpPr>
        <p:spPr>
          <a:xfrm flipH="1">
            <a:off x="4062250" y="4422450"/>
            <a:ext cx="2330700" cy="222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7" name="Google Shape;197;p31"/>
          <p:cNvCxnSpPr/>
          <p:nvPr/>
        </p:nvCxnSpPr>
        <p:spPr>
          <a:xfrm rot="10800000">
            <a:off x="6904025" y="3340975"/>
            <a:ext cx="222000" cy="4716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924225"/>
            <a:ext cx="8520600" cy="3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NA SNÍMCÍCH UVIDÍTE, JAK SE ZOBRAZUJE PROSTŘEDÍ GOOGLE UČEBNY A GMAILU, POKUD SE DO NICH PŘIHLAŠUJETE NA POČÍTAČI.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600"/>
              <a:t>NEJLÉPE BUDOU NÁSTROJE FUNGOVAT</a:t>
            </a:r>
            <a:br>
              <a:rPr lang="cs" sz="2600"/>
            </a:br>
            <a:r>
              <a:rPr lang="cs" sz="2600"/>
              <a:t>V PROHLÍŽEČI CHROME.</a:t>
            </a:r>
            <a:endParaRPr sz="2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6700" y="0"/>
            <a:ext cx="66172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2"/>
          <p:cNvSpPr txBox="1"/>
          <p:nvPr/>
        </p:nvSpPr>
        <p:spPr>
          <a:xfrm>
            <a:off x="274975" y="923025"/>
            <a:ext cx="2608800" cy="27369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600"/>
              <a:t>ODKAZ PRO PŘIPOJENÍ K MEETU NALEZNETE TAKÉ V</a:t>
            </a:r>
            <a:r>
              <a:rPr b="1" lang="cs" sz="1600">
                <a:solidFill>
                  <a:srgbClr val="FF0000"/>
                </a:solidFill>
              </a:rPr>
              <a:t> </a:t>
            </a:r>
            <a:r>
              <a:rPr b="1" lang="cs" sz="1600" u="sng">
                <a:solidFill>
                  <a:srgbClr val="FF0000"/>
                </a:solidFill>
              </a:rPr>
              <a:t>KALENDÁŘI.</a:t>
            </a:r>
            <a:endParaRPr b="1" sz="1600" u="sng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600">
                <a:solidFill>
                  <a:srgbClr val="FF0000"/>
                </a:solidFill>
              </a:rPr>
              <a:t>I ZDE JE MOŽNÉ POTVRDIT ÚČAST. </a:t>
            </a:r>
            <a:endParaRPr b="1" sz="1600">
              <a:solidFill>
                <a:srgbClr val="FF0000"/>
              </a:solidFill>
            </a:endParaRPr>
          </a:p>
        </p:txBody>
      </p:sp>
      <p:cxnSp>
        <p:nvCxnSpPr>
          <p:cNvPr id="204" name="Google Shape;204;p32"/>
          <p:cNvCxnSpPr/>
          <p:nvPr/>
        </p:nvCxnSpPr>
        <p:spPr>
          <a:xfrm flipH="1" rot="10800000">
            <a:off x="2883675" y="1511175"/>
            <a:ext cx="1344600" cy="1109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5" name="Google Shape;205;p32"/>
          <p:cNvCxnSpPr/>
          <p:nvPr/>
        </p:nvCxnSpPr>
        <p:spPr>
          <a:xfrm>
            <a:off x="2883675" y="2883675"/>
            <a:ext cx="2759100" cy="1747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/>
          <p:nvPr>
            <p:ph type="ctrTitle"/>
          </p:nvPr>
        </p:nvSpPr>
        <p:spPr>
          <a:xfrm>
            <a:off x="311700" y="744575"/>
            <a:ext cx="8408700" cy="296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4200"/>
              <a:t>DĚKUJI VÁM ZA POZORNOST   A PŘEJI VÁM HODNĚ ZDARU</a:t>
            </a:r>
            <a:r>
              <a:rPr lang="cs" sz="4200"/>
              <a:t>! :-)</a:t>
            </a:r>
            <a:endParaRPr sz="4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ÚKOLY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</a:rPr>
              <a:t>JAK POZNÁTE, KTERÉ ÚKOLY NEJSOU SPLNĚNÉ?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</a:rPr>
              <a:t>KDE NALEZNETE HODNOCENÍ ÚKOLŮ A KOMENTÁŘE VE FOTOGRAFIÍCH ÚKOLŮ?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</a:rPr>
              <a:t>NĚKDY JE ÚKOLEM PRACOVAT PŘÍMO V PŘILOŽENÉM SOUBORU (TEXTOVÉM DOKUMENTU, V TABULCE ČI V PREZENTACI) - KDE TENTO SOUBOR NALEZNETE?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388"/>
            <a:ext cx="9144000" cy="45624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540700" y="1856075"/>
            <a:ext cx="5490000" cy="27129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u="sng">
                <a:solidFill>
                  <a:srgbClr val="FF0000"/>
                </a:solidFill>
              </a:rPr>
              <a:t>POKUD JE SOUBOR S DOMÁCÍM ÚKOLEM JIŽ SOUČÁSTÍ ZADÁNÍ</a:t>
            </a:r>
            <a:r>
              <a:rPr b="1" lang="cs">
                <a:solidFill>
                  <a:srgbClr val="FF0000"/>
                </a:solidFill>
              </a:rPr>
              <a:t> (a žák jej má pouze upravovat)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0000"/>
                </a:solidFill>
              </a:rPr>
              <a:t>NALEZNETE TENTO SOUBOR </a:t>
            </a:r>
            <a:r>
              <a:rPr b="1" lang="cs">
                <a:solidFill>
                  <a:srgbClr val="FF0000"/>
                </a:solidFill>
              </a:rPr>
              <a:t>VPRAVO NAHOŘE V SEKCI “VAŠE PRÁCE”.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0000"/>
                </a:solidFill>
              </a:rPr>
              <a:t>SOUBOR MŮŽETE PO OTEVŘENÍ ROVNOU UPRAVOVAT.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0000"/>
                </a:solidFill>
              </a:rPr>
              <a:t>HOTOVÝ ÚKOL JE NUTNÉ </a:t>
            </a:r>
            <a:r>
              <a:rPr b="1" lang="cs" u="sng">
                <a:solidFill>
                  <a:srgbClr val="FF0000"/>
                </a:solidFill>
              </a:rPr>
              <a:t>ODEVZDAT.</a:t>
            </a:r>
            <a:endParaRPr b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4313"/>
            <a:ext cx="9144000" cy="47148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599900" y="1856075"/>
            <a:ext cx="4532400" cy="22587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u="sng">
                <a:solidFill>
                  <a:srgbClr val="FF0000"/>
                </a:solidFill>
              </a:rPr>
              <a:t>ZADANÝ ÚKOL</a:t>
            </a:r>
            <a:endParaRPr b="1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0000"/>
                </a:solidFill>
              </a:rPr>
              <a:t>VPRAVO NAHOŘE VIDÍTE, ŽE BYL ÚKOL ZADÁN.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0000"/>
                </a:solidFill>
              </a:rPr>
              <a:t>VELDE SEKCE “VAŠE PRÁCE” JE UVEDEN POČET BODŮ, KTERÉ LZE ZA DANÝ ÚKOL ZÍSKAT.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0000"/>
                </a:solidFill>
              </a:rPr>
              <a:t>NAD ÚKOLEM JEŠTĚ VIDÍTE TERMÍN ODEVZDÁNÍ.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0000"/>
                </a:solidFill>
              </a:rPr>
              <a:t>POD POKYNY K ÚKOLU MOHOU BÝT PŘILOŽENÉ SOUBORY ČI ODKAZY...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540700" y="1856075"/>
            <a:ext cx="5490000" cy="27129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u="sng">
                <a:solidFill>
                  <a:srgbClr val="FF0000"/>
                </a:solidFill>
              </a:rPr>
              <a:t>ZADANÝ ÚKOL</a:t>
            </a:r>
            <a:endParaRPr b="1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>
                <a:solidFill>
                  <a:srgbClr val="FF0000"/>
                </a:solidFill>
              </a:rPr>
              <a:t>VPRAVO NAHOŘE VIDÍTE, ŽE BYL ÚKOL ZADÁN.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>
                <a:solidFill>
                  <a:srgbClr val="FF0000"/>
                </a:solidFill>
              </a:rPr>
              <a:t>VELDE SEKCE “VAŠE PRÁCE” JE UVEDEN POČET BODŮ, KTERÉ LZE ZA DANÝ ÚKOL ZÍSKAT.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>
                <a:solidFill>
                  <a:srgbClr val="FF0000"/>
                </a:solidFill>
              </a:rPr>
              <a:t>NAD ÚKOLEM JEŠTĚ VIDÍTE TERMÍN ODEVZDÁNÍ.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>
                <a:solidFill>
                  <a:srgbClr val="FF0000"/>
                </a:solidFill>
              </a:rPr>
              <a:t>POD POKYNY K ÚKOLU MOHOU BÝT PŘILOŽENÉ SOUBORY ČI ODKAZY...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9144000" cy="47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599900" y="1856075"/>
            <a:ext cx="4532400" cy="225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u="sng">
                <a:solidFill>
                  <a:srgbClr val="FF0000"/>
                </a:solidFill>
              </a:rPr>
              <a:t>OHODNOCENÝ  ÚKOL</a:t>
            </a:r>
            <a:endParaRPr b="1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0000"/>
                </a:solidFill>
              </a:rPr>
              <a:t>V SEKCI “VAŠE PRÁCE” VIDÍTE, ŽE BYL ÚKOL OHODNOCEN.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0000"/>
                </a:solidFill>
              </a:rPr>
              <a:t>VELDE JE UVEDEN POČET ZÍSKANÝCH BODŮ.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0000"/>
                </a:solidFill>
              </a:rPr>
              <a:t>POD SEKCÍ “VAŠE PRÁCE” SE NACHÁZEJÍ KOMENTÁŘE K ÚKOLU.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540700" y="1856075"/>
            <a:ext cx="5490000" cy="27129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u="sng">
                <a:solidFill>
                  <a:srgbClr val="FF0000"/>
                </a:solidFill>
              </a:rPr>
              <a:t>OHODNOCENÝ  ÚKOL</a:t>
            </a:r>
            <a:endParaRPr b="1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0000"/>
                </a:solidFill>
              </a:rPr>
              <a:t>V SEKCI “VAŠE PRÁCE” VIDÍTE, ŽE BYL ÚKOL OHODNOCEN.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0000"/>
                </a:solidFill>
              </a:rPr>
              <a:t>VELDE JE UVEDEN POČET ZÍSKANÝCH BODŮ.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0000"/>
                </a:solidFill>
              </a:rPr>
              <a:t>POD SEKCÍ “VAŠE PRÁCE” SE NACHÁZEJÍ KOMENTÁŘE      K ÚKOLU.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430675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/>
        </p:nvSpPr>
        <p:spPr>
          <a:xfrm>
            <a:off x="599900" y="1856075"/>
            <a:ext cx="4532400" cy="203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0000"/>
                </a:solidFill>
              </a:rPr>
              <a:t>Tuto práci učitel vrátil.</a:t>
            </a:r>
            <a:br>
              <a:rPr b="1" lang="cs">
                <a:solidFill>
                  <a:srgbClr val="FF0000"/>
                </a:solidFill>
              </a:rPr>
            </a:br>
            <a:r>
              <a:rPr b="1" lang="cs">
                <a:solidFill>
                  <a:srgbClr val="FF0000"/>
                </a:solidFill>
              </a:rPr>
              <a:t>Místo “ohodnoceno”, nebo zadáno, vidíte červený nápis “Chybí”.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0000"/>
                </a:solidFill>
              </a:rPr>
              <a:t>Do soukromého komentáře učitel uvedl, že se podrobný komentář nachází přímo </a:t>
            </a:r>
            <a:r>
              <a:rPr b="1" lang="cs">
                <a:solidFill>
                  <a:srgbClr val="FF0000"/>
                </a:solidFill>
              </a:rPr>
              <a:t>ve fotografii.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540700" y="1856075"/>
            <a:ext cx="5165400" cy="27129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0000"/>
                </a:solidFill>
              </a:rPr>
              <a:t>TUTO PRÁCI UČITEL VRÁTIL.</a:t>
            </a:r>
            <a:br>
              <a:rPr b="1" lang="cs">
                <a:solidFill>
                  <a:srgbClr val="FF0000"/>
                </a:solidFill>
              </a:rPr>
            </a:br>
            <a:r>
              <a:rPr b="1" lang="cs">
                <a:solidFill>
                  <a:srgbClr val="FF0000"/>
                </a:solidFill>
              </a:rPr>
              <a:t>MÍSTO “OHODNOCENO”, NEBO ZADÁNO, VIDÍTE ČERVENÝ NÁPIS “CHYBÍ”.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0000"/>
                </a:solidFill>
              </a:rPr>
              <a:t>DO SOUKROMÉHO KOMENTÁŘE UČITEL UVEDL, ŽE SE PODROBNÝ KOMENTÁŘ NACHÁZÍ PŘÍMO VE FOTOGRAFII.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8488"/>
            <a:ext cx="9144002" cy="460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/>
        </p:nvSpPr>
        <p:spPr>
          <a:xfrm>
            <a:off x="599900" y="2160025"/>
            <a:ext cx="4532400" cy="124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0000"/>
                </a:solidFill>
              </a:rPr>
              <a:t>V takovém případě klikněte pravým tlačítkem na přiložený soubor a zvolte “OTEVŘÍT ODKAZ NA NOVÉ KARTĚ”.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540700" y="1856075"/>
            <a:ext cx="5490000" cy="27129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0000"/>
                </a:solidFill>
              </a:rPr>
              <a:t>V TAKOVÉM PŘÍPADĚ KLIKNĚTE PRAVÝM TLAČÍTKEM NA PŘILOŽENÝ SOUBOR A ZVOLTE “OTEVŘÍT ODKAZ NA NOVÉ KARTĚ”.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76027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/>
          <p:nvPr/>
        </p:nvSpPr>
        <p:spPr>
          <a:xfrm>
            <a:off x="3604625" y="845700"/>
            <a:ext cx="2329200" cy="1261500"/>
          </a:xfrm>
          <a:prstGeom prst="wedgeRectCallout">
            <a:avLst>
              <a:gd fmla="val -69643" name="adj1"/>
              <a:gd fmla="val -81871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>
                <a:solidFill>
                  <a:srgbClr val="FF0000"/>
                </a:solidFill>
              </a:rPr>
              <a:t>OTEVŘE SE VÁM NOVÁ ZÁLOŽKA, DO KTERÉ MUSÍTE KLIKNOUT.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