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61" r:id="rId3"/>
    <p:sldId id="270" r:id="rId4"/>
    <p:sldId id="265" r:id="rId5"/>
    <p:sldId id="266" r:id="rId6"/>
    <p:sldId id="258" r:id="rId7"/>
    <p:sldId id="303" r:id="rId8"/>
    <p:sldId id="316" r:id="rId9"/>
    <p:sldId id="296" r:id="rId10"/>
    <p:sldId id="318" r:id="rId11"/>
    <p:sldId id="319" r:id="rId12"/>
    <p:sldId id="29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2E788B5-E8B3-497A-B36F-2307217D97CB}">
          <p14:sldIdLst>
            <p14:sldId id="256"/>
          </p14:sldIdLst>
        </p14:section>
        <p14:section name="Oddíl bez názvu" id="{AC70E594-CBA5-4E9D-9FC9-AD9993612358}">
          <p14:sldIdLst>
            <p14:sldId id="261"/>
            <p14:sldId id="270"/>
            <p14:sldId id="265"/>
            <p14:sldId id="266"/>
            <p14:sldId id="258"/>
            <p14:sldId id="303"/>
            <p14:sldId id="316"/>
            <p14:sldId id="296"/>
            <p14:sldId id="318"/>
            <p14:sldId id="319"/>
            <p14:sldId id="2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i ♠" initials="H♠" lastIdx="2" clrIdx="0">
    <p:extLst>
      <p:ext uri="{19B8F6BF-5375-455C-9EA6-DF929625EA0E}">
        <p15:presenceInfo xmlns:p15="http://schemas.microsoft.com/office/powerpoint/2012/main" userId="e7dc267b8082ae02" providerId="Windows Live"/>
      </p:ext>
    </p:extLst>
  </p:cmAuthor>
  <p:cmAuthor id="2" name="Uživatel systému Windows" initials="UsW"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219"/>
    <a:srgbClr val="54B8D0"/>
    <a:srgbClr val="9ED6E4"/>
    <a:srgbClr val="F38D47"/>
    <a:srgbClr val="F8B98F"/>
    <a:srgbClr val="2D2938"/>
    <a:srgbClr val="2E75B6"/>
    <a:srgbClr val="A9E2E8"/>
    <a:srgbClr val="FFFFFF"/>
    <a:srgbClr val="6B3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5" autoAdjust="0"/>
    <p:restoredTop sz="94291" autoAdjust="0"/>
  </p:normalViewPr>
  <p:slideViewPr>
    <p:cSldViewPr snapToGrid="0">
      <p:cViewPr varScale="1">
        <p:scale>
          <a:sx n="65" d="100"/>
          <a:sy n="65" d="100"/>
        </p:scale>
        <p:origin x="9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E67B1-65B0-4810-8864-75212859033B}" type="datetimeFigureOut">
              <a:rPr lang="cs-CZ" smtClean="0"/>
              <a:pPr/>
              <a:t>13.7.2023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9D481-FA98-4C41-9BF6-F283112EA2CD}" type="slidenum">
              <a:rPr lang="cs-CZ" smtClean="0"/>
              <a:pPr/>
              <a:t>‹#›</a:t>
            </a:fld>
            <a:endParaRPr lang="cs-CZ"/>
          </a:p>
        </p:txBody>
      </p:sp>
    </p:spTree>
    <p:extLst>
      <p:ext uri="{BB962C8B-B14F-4D97-AF65-F5344CB8AC3E}">
        <p14:creationId xmlns:p14="http://schemas.microsoft.com/office/powerpoint/2010/main" val="390218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139402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287703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46430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246284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06189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1868509-2A8F-4F23-AB80-851CD07F6D19}" type="datetimeFigureOut">
              <a:rPr lang="cs-CZ" smtClean="0"/>
              <a:pPr/>
              <a:t>13.7.2023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83561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1868509-2A8F-4F23-AB80-851CD07F6D19}" type="datetimeFigureOut">
              <a:rPr lang="cs-CZ" smtClean="0"/>
              <a:pPr/>
              <a:t>13.7.2023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20700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1868509-2A8F-4F23-AB80-851CD07F6D19}" type="datetimeFigureOut">
              <a:rPr lang="cs-CZ" smtClean="0"/>
              <a:pPr/>
              <a:t>13.7.2023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55912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68509-2A8F-4F23-AB80-851CD07F6D19}" type="datetimeFigureOut">
              <a:rPr lang="cs-CZ" smtClean="0"/>
              <a:pPr/>
              <a:t>13.7.2023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6271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1868509-2A8F-4F23-AB80-851CD07F6D19}" type="datetimeFigureOut">
              <a:rPr lang="cs-CZ" smtClean="0"/>
              <a:pPr/>
              <a:t>13.7.2023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239436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1868509-2A8F-4F23-AB80-851CD07F6D19}" type="datetimeFigureOut">
              <a:rPr lang="cs-CZ" smtClean="0"/>
              <a:pPr/>
              <a:t>13.7.2023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198022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68509-2A8F-4F23-AB80-851CD07F6D19}" type="datetimeFigureOut">
              <a:rPr lang="cs-CZ" smtClean="0"/>
              <a:pPr/>
              <a:t>13.7.2023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F85B8-57CE-4673-A01F-041217B31181}" type="slidenum">
              <a:rPr lang="cs-CZ" smtClean="0"/>
              <a:pPr/>
              <a:t>‹#›</a:t>
            </a:fld>
            <a:endParaRPr lang="cs-CZ"/>
          </a:p>
        </p:txBody>
      </p:sp>
    </p:spTree>
    <p:extLst>
      <p:ext uri="{BB962C8B-B14F-4D97-AF65-F5344CB8AC3E}">
        <p14:creationId xmlns:p14="http://schemas.microsoft.com/office/powerpoint/2010/main" val="2508313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9.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Grafický objekt 7" descr="Úspěch skupiny se souvislou výplní">
            <a:extLst>
              <a:ext uri="{FF2B5EF4-FFF2-40B4-BE49-F238E27FC236}">
                <a16:creationId xmlns:a16="http://schemas.microsoft.com/office/drawing/2014/main" id="{2E02D915-17B9-4863-A0AA-26424EA4D6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87160" y="3555137"/>
            <a:ext cx="2105886" cy="2105886"/>
          </a:xfrm>
          <a:prstGeom prst="rect">
            <a:avLst/>
          </a:prstGeom>
        </p:spPr>
      </p:pic>
      <p:sp>
        <p:nvSpPr>
          <p:cNvPr id="2" name="Nadpis 1">
            <a:extLst>
              <a:ext uri="{FF2B5EF4-FFF2-40B4-BE49-F238E27FC236}">
                <a16:creationId xmlns:a16="http://schemas.microsoft.com/office/drawing/2014/main" id="{0DB1836B-525C-47BA-B721-F7BD4A118889}"/>
              </a:ext>
            </a:extLst>
          </p:cNvPr>
          <p:cNvSpPr>
            <a:spLocks noGrp="1"/>
          </p:cNvSpPr>
          <p:nvPr>
            <p:ph type="ctrTitle"/>
          </p:nvPr>
        </p:nvSpPr>
        <p:spPr>
          <a:xfrm>
            <a:off x="927100" y="1082968"/>
            <a:ext cx="10274300" cy="2814777"/>
          </a:xfrm>
        </p:spPr>
        <p:txBody>
          <a:bodyPr>
            <a:normAutofit/>
          </a:bodyPr>
          <a:lstStyle/>
          <a:p>
            <a:pPr marL="0" lvl="0" indent="0" algn="ctr" rtl="0">
              <a:spcBef>
                <a:spcPts val="0"/>
              </a:spcBef>
              <a:spcAft>
                <a:spcPts val="0"/>
              </a:spcAft>
              <a:buNone/>
            </a:pPr>
            <a:r>
              <a:rPr lang="cs-CZ" sz="4000" b="1" dirty="0">
                <a:latin typeface="Source Code Pro" panose="020B0509030403020204" pitchFamily="49" charset="0"/>
                <a:ea typeface="Source Code Pro" panose="020B0509030403020204" pitchFamily="49" charset="0"/>
              </a:rPr>
              <a:t>Influenceři</a:t>
            </a:r>
            <a:br>
              <a:rPr lang="cs-CZ" sz="4000" b="1" dirty="0">
                <a:latin typeface="Source Code Pro" panose="020B0509030403020204" pitchFamily="49" charset="0"/>
                <a:ea typeface="Source Code Pro" panose="020B0509030403020204" pitchFamily="49" charset="0"/>
              </a:rPr>
            </a:br>
            <a:br>
              <a:rPr lang="cs-CZ" sz="4000" b="1" dirty="0">
                <a:solidFill>
                  <a:schemeClr val="tx2">
                    <a:lumMod val="10000"/>
                  </a:schemeClr>
                </a:solidFill>
                <a:latin typeface="Source Code Pro" panose="020B0509030403020204" pitchFamily="49" charset="0"/>
                <a:ea typeface="Source Code Pro" panose="020B0509030403020204" pitchFamily="49" charset="0"/>
              </a:rPr>
            </a:br>
            <a:endParaRPr lang="cs-CZ" sz="4000" b="1" dirty="0">
              <a:solidFill>
                <a:schemeClr val="tx2">
                  <a:lumMod val="10000"/>
                </a:schemeClr>
              </a:solidFill>
              <a:latin typeface="Source Code Pro" panose="020B0509030403020204" pitchFamily="49" charset="0"/>
              <a:ea typeface="Source Code Pro" panose="020B0509030403020204" pitchFamily="49" charset="0"/>
            </a:endParaRPr>
          </a:p>
        </p:txBody>
      </p:sp>
      <p:sp>
        <p:nvSpPr>
          <p:cNvPr id="3" name="Podnadpis 2">
            <a:extLst>
              <a:ext uri="{FF2B5EF4-FFF2-40B4-BE49-F238E27FC236}">
                <a16:creationId xmlns:a16="http://schemas.microsoft.com/office/drawing/2014/main" id="{D22D81C1-EE50-4CD2-A59F-1D55B8114E08}"/>
              </a:ext>
            </a:extLst>
          </p:cNvPr>
          <p:cNvSpPr>
            <a:spLocks noGrp="1"/>
          </p:cNvSpPr>
          <p:nvPr>
            <p:ph type="subTitle" idx="1"/>
          </p:nvPr>
        </p:nvSpPr>
        <p:spPr>
          <a:xfrm>
            <a:off x="1524000" y="3155951"/>
            <a:ext cx="9144000" cy="1655762"/>
          </a:xfrm>
        </p:spPr>
        <p:txBody>
          <a:bodyPr/>
          <a:lstStyle/>
          <a:p>
            <a:r>
              <a:rPr lang="cs-CZ" dirty="0">
                <a:latin typeface="Source Code Pro" panose="020B0509030403020204" pitchFamily="49" charset="0"/>
                <a:ea typeface="Source Code Pro" panose="020B0509030403020204" pitchFamily="49" charset="0"/>
              </a:rPr>
              <a:t>Pracovní list 5</a:t>
            </a:r>
          </a:p>
        </p:txBody>
      </p:sp>
      <p:pic>
        <p:nvPicPr>
          <p:cNvPr id="10" name="Grafický objekt 9" descr="Marketing se souvislou výplní">
            <a:extLst>
              <a:ext uri="{FF2B5EF4-FFF2-40B4-BE49-F238E27FC236}">
                <a16:creationId xmlns:a16="http://schemas.microsoft.com/office/drawing/2014/main" id="{C83A4380-DE5A-4806-BECC-254764F117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043152" y="3465513"/>
            <a:ext cx="2105886" cy="2105886"/>
          </a:xfrm>
          <a:prstGeom prst="rect">
            <a:avLst/>
          </a:prstGeom>
        </p:spPr>
      </p:pic>
    </p:spTree>
    <p:extLst>
      <p:ext uri="{BB962C8B-B14F-4D97-AF65-F5344CB8AC3E}">
        <p14:creationId xmlns:p14="http://schemas.microsoft.com/office/powerpoint/2010/main" val="17724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B357D60-F474-40E0-85A8-5B6143C5E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085" y="812800"/>
            <a:ext cx="7122191" cy="5328205"/>
          </a:xfrm>
          <a:prstGeom prst="rect">
            <a:avLst/>
          </a:prstGeom>
        </p:spPr>
      </p:pic>
      <p:pic>
        <p:nvPicPr>
          <p:cNvPr id="11" name="Obrázek 10">
            <a:extLst>
              <a:ext uri="{FF2B5EF4-FFF2-40B4-BE49-F238E27FC236}">
                <a16:creationId xmlns:a16="http://schemas.microsoft.com/office/drawing/2014/main" id="{98739551-9BA4-477B-9F63-A4D0A50489DA}"/>
              </a:ext>
            </a:extLst>
          </p:cNvPr>
          <p:cNvPicPr>
            <a:picLocks noChangeAspect="1"/>
          </p:cNvPicPr>
          <p:nvPr/>
        </p:nvPicPr>
        <p:blipFill>
          <a:blip r:embed="rId4" cstate="print">
            <a:alphaModFix amt="70000"/>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817"/>
                    </a14:imgEffect>
                    <a14:imgEffect>
                      <a14:saturation sat="170000"/>
                    </a14:imgEffect>
                  </a14:imgLayer>
                </a14:imgProps>
              </a:ext>
              <a:ext uri="{28A0092B-C50C-407E-A947-70E740481C1C}">
                <a14:useLocalDpi xmlns:a14="http://schemas.microsoft.com/office/drawing/2010/main" val="0"/>
              </a:ext>
            </a:extLst>
          </a:blip>
          <a:stretch>
            <a:fillRect/>
          </a:stretch>
        </p:blipFill>
        <p:spPr>
          <a:xfrm>
            <a:off x="673100" y="509189"/>
            <a:ext cx="4660900" cy="964011"/>
          </a:xfrm>
          <a:prstGeom prst="rect">
            <a:avLst/>
          </a:prstGeom>
          <a:effectLst/>
        </p:spPr>
      </p:pic>
      <p:sp>
        <p:nvSpPr>
          <p:cNvPr id="16" name="TextovéPole 15">
            <a:extLst>
              <a:ext uri="{FF2B5EF4-FFF2-40B4-BE49-F238E27FC236}">
                <a16:creationId xmlns:a16="http://schemas.microsoft.com/office/drawing/2014/main" id="{D6EB62B5-B0F6-4BA6-9169-884F69002A2F}"/>
              </a:ext>
            </a:extLst>
          </p:cNvPr>
          <p:cNvSpPr txBox="1"/>
          <p:nvPr/>
        </p:nvSpPr>
        <p:spPr>
          <a:xfrm>
            <a:off x="842818" y="-142472"/>
            <a:ext cx="4491182" cy="1862048"/>
          </a:xfrm>
          <a:prstGeom prst="rect">
            <a:avLst/>
          </a:prstGeom>
          <a:noFill/>
        </p:spPr>
        <p:txBody>
          <a:bodyPr wrap="square" rtlCol="0">
            <a:spAutoFit/>
          </a:bodyPr>
          <a:lstStyle/>
          <a:p>
            <a:pPr algn="ctr"/>
            <a:r>
              <a:rPr lang="cs-CZ" sz="2300" b="1" dirty="0">
                <a:solidFill>
                  <a:schemeClr val="dk1"/>
                </a:solidFill>
                <a:latin typeface="Source Code Pro" panose="020B0509030403020204" pitchFamily="49" charset="0"/>
                <a:ea typeface="Source Code Pro" panose="020B0509030403020204" pitchFamily="49" charset="0"/>
              </a:rPr>
              <a:t>              </a:t>
            </a:r>
          </a:p>
          <a:p>
            <a:pPr algn="ctr"/>
            <a:endParaRPr lang="cs-CZ" sz="2300" b="1" dirty="0">
              <a:solidFill>
                <a:schemeClr val="dk1"/>
              </a:solidFill>
              <a:latin typeface="Source Code Pro" panose="020B0509030403020204" pitchFamily="49" charset="0"/>
              <a:ea typeface="Source Code Pro" panose="020B0509030403020204" pitchFamily="49" charset="0"/>
            </a:endParaRPr>
          </a:p>
          <a:p>
            <a:pPr algn="ctr"/>
            <a:endParaRPr lang="cs-CZ" sz="2300" b="1" dirty="0">
              <a:solidFill>
                <a:schemeClr val="dk1"/>
              </a:solidFill>
              <a:latin typeface="Source Code Pro" panose="020B0509030403020204" pitchFamily="49" charset="0"/>
              <a:ea typeface="Source Code Pro" panose="020B0509030403020204" pitchFamily="49" charset="0"/>
            </a:endParaRPr>
          </a:p>
          <a:p>
            <a:pPr algn="ctr"/>
            <a:r>
              <a:rPr lang="cs-CZ" sz="2300" b="1" dirty="0">
                <a:solidFill>
                  <a:schemeClr val="dk1"/>
                </a:solidFill>
                <a:latin typeface="Source Code Pro" panose="020B0509030403020204" pitchFamily="49" charset="0"/>
                <a:ea typeface="Source Code Pro" panose="020B0509030403020204" pitchFamily="49" charset="0"/>
              </a:rPr>
              <a:t>     Úkol č. 5:</a:t>
            </a:r>
          </a:p>
          <a:p>
            <a:pPr algn="ctr"/>
            <a:endParaRPr lang="cs-CZ" sz="2300" b="1" dirty="0">
              <a:solidFill>
                <a:schemeClr val="dk1"/>
              </a:solidFill>
              <a:latin typeface="Source Code Pro" panose="020B0509030403020204" pitchFamily="49" charset="0"/>
              <a:ea typeface="Source Code Pro" panose="020B0509030403020204" pitchFamily="49" charset="0"/>
            </a:endParaRPr>
          </a:p>
        </p:txBody>
      </p:sp>
      <p:pic>
        <p:nvPicPr>
          <p:cNvPr id="18" name="Grafický objekt 17" descr="Kontrolní seznam se souvislou výplní">
            <a:extLst>
              <a:ext uri="{FF2B5EF4-FFF2-40B4-BE49-F238E27FC236}">
                <a16:creationId xmlns:a16="http://schemas.microsoft.com/office/drawing/2014/main" id="{7109CF07-5792-4EC9-BE2C-2A29507BCD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860" y="621604"/>
            <a:ext cx="718418" cy="690685"/>
          </a:xfrm>
          <a:prstGeom prst="rect">
            <a:avLst/>
          </a:prstGeom>
        </p:spPr>
      </p:pic>
      <p:pic>
        <p:nvPicPr>
          <p:cNvPr id="19" name="Grafický objekt 11">
            <a:extLst>
              <a:ext uri="{FF2B5EF4-FFF2-40B4-BE49-F238E27FC236}">
                <a16:creationId xmlns:a16="http://schemas.microsoft.com/office/drawing/2014/main" id="{F50FD769-C951-46E7-9C94-57E48107B11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10860" y="621604"/>
            <a:ext cx="699724" cy="690684"/>
          </a:xfrm>
          <a:prstGeom prst="rect">
            <a:avLst/>
          </a:prstGeom>
        </p:spPr>
      </p:pic>
      <p:sp>
        <p:nvSpPr>
          <p:cNvPr id="5" name="Ovál 4">
            <a:extLst>
              <a:ext uri="{FF2B5EF4-FFF2-40B4-BE49-F238E27FC236}">
                <a16:creationId xmlns:a16="http://schemas.microsoft.com/office/drawing/2014/main" id="{B342FC0B-C971-4DB0-B0A8-7AFE2590989B}"/>
              </a:ext>
            </a:extLst>
          </p:cNvPr>
          <p:cNvSpPr/>
          <p:nvPr/>
        </p:nvSpPr>
        <p:spPr>
          <a:xfrm>
            <a:off x="3779932" y="1632055"/>
            <a:ext cx="1787229" cy="1787229"/>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7BFB5952-0C4E-4BCB-8ADA-72B6D2FEAB1D}"/>
              </a:ext>
            </a:extLst>
          </p:cNvPr>
          <p:cNvSpPr/>
          <p:nvPr/>
        </p:nvSpPr>
        <p:spPr>
          <a:xfrm>
            <a:off x="884802" y="2610018"/>
            <a:ext cx="2573085" cy="2251536"/>
          </a:xfrm>
          <a:custGeom>
            <a:avLst/>
            <a:gdLst>
              <a:gd name="connsiteX0" fmla="*/ 0 w 2573085"/>
              <a:gd name="connsiteY0" fmla="*/ 1125768 h 2251536"/>
              <a:gd name="connsiteX1" fmla="*/ 1286543 w 2573085"/>
              <a:gd name="connsiteY1" fmla="*/ 0 h 2251536"/>
              <a:gd name="connsiteX2" fmla="*/ 2573086 w 2573085"/>
              <a:gd name="connsiteY2" fmla="*/ 1125768 h 2251536"/>
              <a:gd name="connsiteX3" fmla="*/ 1286543 w 2573085"/>
              <a:gd name="connsiteY3" fmla="*/ 2251536 h 2251536"/>
              <a:gd name="connsiteX4" fmla="*/ 0 w 2573085"/>
              <a:gd name="connsiteY4" fmla="*/ 1125768 h 225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3085" h="2251536" fill="none" extrusionOk="0">
                <a:moveTo>
                  <a:pt x="0" y="1125768"/>
                </a:moveTo>
                <a:cubicBezTo>
                  <a:pt x="-37295" y="511498"/>
                  <a:pt x="513863" y="-113992"/>
                  <a:pt x="1286543" y="0"/>
                </a:cubicBezTo>
                <a:cubicBezTo>
                  <a:pt x="2014783" y="-6699"/>
                  <a:pt x="2574038" y="429093"/>
                  <a:pt x="2573086" y="1125768"/>
                </a:cubicBezTo>
                <a:cubicBezTo>
                  <a:pt x="2552107" y="1644065"/>
                  <a:pt x="2117889" y="2303534"/>
                  <a:pt x="1286543" y="2251536"/>
                </a:cubicBezTo>
                <a:cubicBezTo>
                  <a:pt x="607868" y="2309499"/>
                  <a:pt x="36560" y="1739348"/>
                  <a:pt x="0" y="1125768"/>
                </a:cubicBezTo>
                <a:close/>
              </a:path>
              <a:path w="2573085" h="2251536" stroke="0" extrusionOk="0">
                <a:moveTo>
                  <a:pt x="0" y="1125768"/>
                </a:moveTo>
                <a:cubicBezTo>
                  <a:pt x="-17823" y="610362"/>
                  <a:pt x="551767" y="10122"/>
                  <a:pt x="1286543" y="0"/>
                </a:cubicBezTo>
                <a:cubicBezTo>
                  <a:pt x="1993419" y="14701"/>
                  <a:pt x="2578534" y="470236"/>
                  <a:pt x="2573086" y="1125768"/>
                </a:cubicBezTo>
                <a:cubicBezTo>
                  <a:pt x="2585816" y="1817839"/>
                  <a:pt x="1872474" y="2298464"/>
                  <a:pt x="1286543" y="2251536"/>
                </a:cubicBezTo>
                <a:cubicBezTo>
                  <a:pt x="673977" y="2229867"/>
                  <a:pt x="2365" y="1672469"/>
                  <a:pt x="0" y="1125768"/>
                </a:cubicBezTo>
                <a:close/>
              </a:path>
            </a:pathLst>
          </a:custGeom>
          <a:solidFill>
            <a:schemeClr val="accent2">
              <a:lumMod val="20000"/>
              <a:lumOff val="80000"/>
            </a:schemeClr>
          </a:solidFill>
          <a:ln w="28575">
            <a:solidFill>
              <a:schemeClr val="accent2">
                <a:lumMod val="60000"/>
                <a:lumOff val="40000"/>
              </a:schemeClr>
            </a:solidFill>
            <a:extLst>
              <a:ext uri="{C807C97D-BFC1-408E-A445-0C87EB9F89A2}">
                <ask:lineSketchStyleProps xmlns:ask="http://schemas.microsoft.com/office/drawing/2018/sketchyshapes" sd="362938058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lnSpc>
                <a:spcPct val="100000"/>
              </a:lnSpc>
              <a:spcBef>
                <a:spcPts val="0"/>
              </a:spcBef>
              <a:spcAft>
                <a:spcPts val="0"/>
              </a:spcAft>
              <a:buNone/>
            </a:pPr>
            <a:r>
              <a:rPr lang="cs-CZ" sz="2200" dirty="0">
                <a:solidFill>
                  <a:schemeClr val="dk1"/>
                </a:solidFill>
                <a:latin typeface="Source Code Pro" panose="020B0509030403020204" pitchFamily="49" charset="0"/>
                <a:ea typeface="Source Code Pro" panose="020B0509030403020204" pitchFamily="49" charset="0"/>
              </a:rPr>
              <a:t>Doplň chybějící části v pojmové mapě:</a:t>
            </a:r>
          </a:p>
        </p:txBody>
      </p:sp>
      <p:cxnSp>
        <p:nvCxnSpPr>
          <p:cNvPr id="12" name="Spojnice: zakřivená 11">
            <a:extLst>
              <a:ext uri="{FF2B5EF4-FFF2-40B4-BE49-F238E27FC236}">
                <a16:creationId xmlns:a16="http://schemas.microsoft.com/office/drawing/2014/main" id="{E98E4301-A1F0-477B-A42D-FA70E20C74FD}"/>
              </a:ext>
            </a:extLst>
          </p:cNvPr>
          <p:cNvCxnSpPr>
            <a:cxnSpLocks/>
            <a:stCxn id="10" idx="0"/>
          </p:cNvCxnSpPr>
          <p:nvPr/>
        </p:nvCxnSpPr>
        <p:spPr>
          <a:xfrm rot="5400000" flipH="1" flipV="1">
            <a:off x="2325496" y="1978303"/>
            <a:ext cx="477565" cy="785866"/>
          </a:xfrm>
          <a:prstGeom prst="curvedConnector2">
            <a:avLst/>
          </a:prstGeom>
          <a:ln w="38100">
            <a:solidFill>
              <a:schemeClr val="accent2">
                <a:lumMod val="60000"/>
                <a:lumOff val="40000"/>
              </a:schemeClr>
            </a:solidFill>
            <a:headEnd type="none"/>
            <a:tailEnd type="arrow"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1162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B357D60-F474-40E0-85A8-5B6143C5E6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86562" y="281678"/>
            <a:ext cx="8018875" cy="5999027"/>
          </a:xfrm>
          <a:prstGeom prst="rect">
            <a:avLst/>
          </a:prstGeom>
        </p:spPr>
      </p:pic>
      <p:sp>
        <p:nvSpPr>
          <p:cNvPr id="5" name="Ovál 4">
            <a:extLst>
              <a:ext uri="{FF2B5EF4-FFF2-40B4-BE49-F238E27FC236}">
                <a16:creationId xmlns:a16="http://schemas.microsoft.com/office/drawing/2014/main" id="{B342FC0B-C971-4DB0-B0A8-7AFE2590989B}"/>
              </a:ext>
            </a:extLst>
          </p:cNvPr>
          <p:cNvSpPr/>
          <p:nvPr/>
        </p:nvSpPr>
        <p:spPr>
          <a:xfrm>
            <a:off x="2275982" y="1203843"/>
            <a:ext cx="2012241" cy="2012241"/>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vál 1">
            <a:extLst>
              <a:ext uri="{FF2B5EF4-FFF2-40B4-BE49-F238E27FC236}">
                <a16:creationId xmlns:a16="http://schemas.microsoft.com/office/drawing/2014/main" id="{7942762F-37E6-460C-B239-E9CF896E2FAC}"/>
              </a:ext>
            </a:extLst>
          </p:cNvPr>
          <p:cNvSpPr/>
          <p:nvPr/>
        </p:nvSpPr>
        <p:spPr>
          <a:xfrm>
            <a:off x="4843168" y="1673743"/>
            <a:ext cx="2789531" cy="25045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cs-CZ" sz="1800" b="1" i="0" u="none" strike="noStrike" dirty="0">
                <a:solidFill>
                  <a:srgbClr val="E84219"/>
                </a:solidFill>
                <a:effectLst/>
                <a:latin typeface="Source Code Pro" panose="020B0509030403020204" pitchFamily="49" charset="0"/>
                <a:ea typeface="Source Code Pro" panose="020B0509030403020204" pitchFamily="49" charset="0"/>
              </a:rPr>
              <a:t>Vytváří obsah v podobě videí, fotek a textů a tím ovlivňuje své okolí.</a:t>
            </a:r>
            <a:endParaRPr lang="cs-CZ" b="1" dirty="0">
              <a:solidFill>
                <a:srgbClr val="E84219"/>
              </a:solidFill>
              <a:effectLst/>
              <a:latin typeface="Source Code Pro" panose="020B0509030403020204" pitchFamily="49" charset="0"/>
              <a:ea typeface="Source Code Pro" panose="020B0509030403020204" pitchFamily="49" charset="0"/>
            </a:endParaRPr>
          </a:p>
          <a:p>
            <a:br>
              <a:rPr lang="cs-CZ" dirty="0"/>
            </a:br>
            <a:endParaRPr lang="cs-CZ" dirty="0"/>
          </a:p>
        </p:txBody>
      </p:sp>
      <p:sp>
        <p:nvSpPr>
          <p:cNvPr id="13" name="Ovál 12">
            <a:extLst>
              <a:ext uri="{FF2B5EF4-FFF2-40B4-BE49-F238E27FC236}">
                <a16:creationId xmlns:a16="http://schemas.microsoft.com/office/drawing/2014/main" id="{4027B08A-561C-4FF0-984F-4751FB5633D5}"/>
              </a:ext>
            </a:extLst>
          </p:cNvPr>
          <p:cNvSpPr/>
          <p:nvPr/>
        </p:nvSpPr>
        <p:spPr>
          <a:xfrm>
            <a:off x="7505326" y="924443"/>
            <a:ext cx="2789531" cy="25045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cs-CZ" sz="1800" b="1" i="0" u="none" strike="noStrike" dirty="0">
                <a:solidFill>
                  <a:srgbClr val="F38D47"/>
                </a:solidFill>
                <a:effectLst/>
                <a:latin typeface="Source Code Pro" panose="020B0509030403020204" pitchFamily="49" charset="0"/>
                <a:ea typeface="Source Code Pro" panose="020B0509030403020204" pitchFamily="49" charset="0"/>
              </a:rPr>
              <a:t>Na sociálních sítích.</a:t>
            </a:r>
            <a:endParaRPr lang="cs-CZ" b="1" dirty="0">
              <a:solidFill>
                <a:srgbClr val="F38D47"/>
              </a:solidFill>
              <a:effectLst/>
              <a:latin typeface="Source Code Pro" panose="020B0509030403020204" pitchFamily="49" charset="0"/>
              <a:ea typeface="Source Code Pro" panose="020B0509030403020204" pitchFamily="49" charset="0"/>
            </a:endParaRPr>
          </a:p>
          <a:p>
            <a:br>
              <a:rPr lang="cs-CZ" dirty="0"/>
            </a:br>
            <a:endParaRPr lang="cs-CZ" dirty="0"/>
          </a:p>
        </p:txBody>
      </p:sp>
      <p:sp>
        <p:nvSpPr>
          <p:cNvPr id="14" name="Ovál 13">
            <a:extLst>
              <a:ext uri="{FF2B5EF4-FFF2-40B4-BE49-F238E27FC236}">
                <a16:creationId xmlns:a16="http://schemas.microsoft.com/office/drawing/2014/main" id="{269CAAC4-9E43-4CD6-BFCC-BF805C26877F}"/>
              </a:ext>
            </a:extLst>
          </p:cNvPr>
          <p:cNvSpPr/>
          <p:nvPr/>
        </p:nvSpPr>
        <p:spPr>
          <a:xfrm>
            <a:off x="2053637" y="3747765"/>
            <a:ext cx="2789531" cy="250455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cs-CZ" sz="1800" b="1" i="0" u="none" strike="noStrike" dirty="0">
                <a:solidFill>
                  <a:srgbClr val="54B8D0"/>
                </a:solidFill>
                <a:effectLst/>
                <a:latin typeface="Source Code Pro" panose="020B0509030403020204" pitchFamily="49" charset="0"/>
                <a:ea typeface="Source Code Pro" panose="020B0509030403020204" pitchFamily="49" charset="0"/>
              </a:rPr>
              <a:t>Své fanoušky i celou společnost.</a:t>
            </a:r>
          </a:p>
        </p:txBody>
      </p:sp>
      <p:sp>
        <p:nvSpPr>
          <p:cNvPr id="15" name="Ovál 14">
            <a:extLst>
              <a:ext uri="{FF2B5EF4-FFF2-40B4-BE49-F238E27FC236}">
                <a16:creationId xmlns:a16="http://schemas.microsoft.com/office/drawing/2014/main" id="{40A83FA9-DE98-4191-AFCF-AC7B6F796EF5}"/>
              </a:ext>
            </a:extLst>
          </p:cNvPr>
          <p:cNvSpPr/>
          <p:nvPr/>
        </p:nvSpPr>
        <p:spPr>
          <a:xfrm>
            <a:off x="4574234" y="3847646"/>
            <a:ext cx="3170532" cy="2856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cs-CZ" sz="1500" b="1" i="0" u="none" strike="noStrike" dirty="0">
                <a:solidFill>
                  <a:srgbClr val="002060"/>
                </a:solidFill>
                <a:effectLst/>
                <a:latin typeface="Source Code Pro" panose="020B0509030403020204" pitchFamily="49" charset="0"/>
                <a:ea typeface="Source Code Pro" panose="020B0509030403020204" pitchFamily="49" charset="0"/>
              </a:rPr>
              <a:t>Říká</a:t>
            </a:r>
          </a:p>
          <a:p>
            <a:pPr algn="ctr" rtl="0">
              <a:spcBef>
                <a:spcPts val="0"/>
              </a:spcBef>
              <a:spcAft>
                <a:spcPts val="0"/>
              </a:spcAft>
            </a:pPr>
            <a:r>
              <a:rPr lang="cs-CZ" sz="1500" b="1" i="0" u="none" strike="noStrike" dirty="0">
                <a:solidFill>
                  <a:srgbClr val="002060"/>
                </a:solidFill>
                <a:effectLst/>
                <a:latin typeface="Source Code Pro" panose="020B0509030403020204" pitchFamily="49" charset="0"/>
                <a:ea typeface="Source Code Pro" panose="020B0509030403020204" pitchFamily="49" charset="0"/>
              </a:rPr>
              <a:t>své názory, ukazuje, jak bydlí, co jí, jak se obléká, propaguje značky, nabádá k nákupu různých značek nebo merch.</a:t>
            </a:r>
          </a:p>
          <a:p>
            <a:br>
              <a:rPr lang="cs-CZ" sz="1500" dirty="0">
                <a:solidFill>
                  <a:srgbClr val="002060"/>
                </a:solidFill>
              </a:rPr>
            </a:br>
            <a:endParaRPr lang="cs-CZ" sz="1500" dirty="0">
              <a:solidFill>
                <a:srgbClr val="002060"/>
              </a:solidFill>
            </a:endParaRPr>
          </a:p>
        </p:txBody>
      </p:sp>
      <p:sp>
        <p:nvSpPr>
          <p:cNvPr id="17" name="Ovál 16">
            <a:extLst>
              <a:ext uri="{FF2B5EF4-FFF2-40B4-BE49-F238E27FC236}">
                <a16:creationId xmlns:a16="http://schemas.microsoft.com/office/drawing/2014/main" id="{61200876-50DC-4310-AD15-424C14231102}"/>
              </a:ext>
            </a:extLst>
          </p:cNvPr>
          <p:cNvSpPr/>
          <p:nvPr/>
        </p:nvSpPr>
        <p:spPr>
          <a:xfrm>
            <a:off x="7505326" y="4278180"/>
            <a:ext cx="2789531" cy="229814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0"/>
              </a:spcBef>
              <a:spcAft>
                <a:spcPts val="0"/>
              </a:spcAft>
            </a:pPr>
            <a:r>
              <a:rPr lang="cs-CZ" sz="1800" b="1" i="0" u="none" strike="noStrike" dirty="0">
                <a:solidFill>
                  <a:srgbClr val="2D2938"/>
                </a:solidFill>
                <a:effectLst/>
                <a:latin typeface="Source Code Pro" panose="020B0509030403020204" pitchFamily="49" charset="0"/>
                <a:ea typeface="Source Code Pro" panose="020B0509030403020204" pitchFamily="49" charset="0"/>
              </a:rPr>
              <a:t>Chce zaujmout své fanoušky, chce být slavný, chce si vydělat peníze.</a:t>
            </a:r>
          </a:p>
          <a:p>
            <a:br>
              <a:rPr lang="cs-CZ" dirty="0">
                <a:solidFill>
                  <a:srgbClr val="2D2938"/>
                </a:solidFill>
              </a:rPr>
            </a:br>
            <a:endParaRPr lang="cs-CZ" dirty="0">
              <a:solidFill>
                <a:srgbClr val="2D2938"/>
              </a:solidFill>
            </a:endParaRPr>
          </a:p>
        </p:txBody>
      </p:sp>
    </p:spTree>
    <p:extLst>
      <p:ext uri="{BB962C8B-B14F-4D97-AF65-F5344CB8AC3E}">
        <p14:creationId xmlns:p14="http://schemas.microsoft.com/office/powerpoint/2010/main" val="256282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5" name="Obrázek 24">
            <a:extLst>
              <a:ext uri="{FF2B5EF4-FFF2-40B4-BE49-F238E27FC236}">
                <a16:creationId xmlns:a16="http://schemas.microsoft.com/office/drawing/2014/main" id="{C21F475B-93C4-4583-93CB-735A525955F1}"/>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V="1">
            <a:off x="2423392" y="1412645"/>
            <a:ext cx="7339444" cy="869258"/>
          </a:xfrm>
          <a:prstGeom prst="rect">
            <a:avLst/>
          </a:prstGeom>
          <a:effectLst/>
        </p:spPr>
      </p:pic>
      <p:pic>
        <p:nvPicPr>
          <p:cNvPr id="12" name="Obrázek 11">
            <a:extLst>
              <a:ext uri="{FF2B5EF4-FFF2-40B4-BE49-F238E27FC236}">
                <a16:creationId xmlns:a16="http://schemas.microsoft.com/office/drawing/2014/main" id="{D29168C5-5E4D-4F25-9A4B-43133985B6CE}"/>
              </a:ext>
            </a:extLst>
          </p:cNvPr>
          <p:cNvPicPr>
            <a:picLocks noChangeAspect="1"/>
          </p:cNvPicPr>
          <p:nvPr/>
        </p:nvPicPr>
        <p:blipFill rotWithShape="1">
          <a:blip r:embed="rId5" cstate="print">
            <a:grayscl/>
            <a:alphaModFix/>
            <a:extLst>
              <a:ext uri="{28A0092B-C50C-407E-A947-70E740481C1C}">
                <a14:useLocalDpi xmlns:a14="http://schemas.microsoft.com/office/drawing/2010/main" val="0"/>
              </a:ext>
            </a:extLst>
          </a:blip>
          <a:srcRect b="24606"/>
          <a:stretch/>
        </p:blipFill>
        <p:spPr>
          <a:xfrm>
            <a:off x="4562763" y="2311131"/>
            <a:ext cx="3066474" cy="2235738"/>
          </a:xfrm>
          <a:prstGeom prst="rect">
            <a:avLst/>
          </a:prstGeom>
        </p:spPr>
      </p:pic>
      <p:pic>
        <p:nvPicPr>
          <p:cNvPr id="15" name="Obrázek 14">
            <a:extLst>
              <a:ext uri="{FF2B5EF4-FFF2-40B4-BE49-F238E27FC236}">
                <a16:creationId xmlns:a16="http://schemas.microsoft.com/office/drawing/2014/main" id="{BB755D48-10EA-4ECB-B853-C93BD02480D6}"/>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9650" y="4267200"/>
            <a:ext cx="9982200" cy="1182256"/>
          </a:xfrm>
          <a:prstGeom prst="rect">
            <a:avLst/>
          </a:prstGeom>
          <a:effectLst/>
        </p:spPr>
      </p:pic>
      <p:sp>
        <p:nvSpPr>
          <p:cNvPr id="16" name="Nadpis 11">
            <a:extLst>
              <a:ext uri="{FF2B5EF4-FFF2-40B4-BE49-F238E27FC236}">
                <a16:creationId xmlns:a16="http://schemas.microsoft.com/office/drawing/2014/main" id="{8ECA62A8-50EC-411F-B712-5D5EF568DDBA}"/>
              </a:ext>
            </a:extLst>
          </p:cNvPr>
          <p:cNvSpPr>
            <a:spLocks noGrp="1"/>
          </p:cNvSpPr>
          <p:nvPr>
            <p:ph type="ctrTitle"/>
          </p:nvPr>
        </p:nvSpPr>
        <p:spPr>
          <a:xfrm>
            <a:off x="1524000" y="4599708"/>
            <a:ext cx="9144000" cy="516389"/>
          </a:xfrm>
        </p:spPr>
        <p:txBody>
          <a:bodyPr>
            <a:noAutofit/>
          </a:bodyPr>
          <a:lstStyle/>
          <a:p>
            <a:r>
              <a:rPr lang="cs-CZ" sz="3600" dirty="0">
                <a:latin typeface="Source Code Pro" panose="020B0509030403020204" pitchFamily="49" charset="0"/>
                <a:ea typeface="Source Code Pro" panose="020B0509030403020204" pitchFamily="49" charset="0"/>
              </a:rPr>
              <a:t>Těšíme se na příště!</a:t>
            </a:r>
          </a:p>
        </p:txBody>
      </p:sp>
      <p:sp>
        <p:nvSpPr>
          <p:cNvPr id="23" name="Nadpis 1">
            <a:extLst>
              <a:ext uri="{FF2B5EF4-FFF2-40B4-BE49-F238E27FC236}">
                <a16:creationId xmlns:a16="http://schemas.microsoft.com/office/drawing/2014/main" id="{7A141526-ED18-4BA1-8F3A-746ED45F8E59}"/>
              </a:ext>
            </a:extLst>
          </p:cNvPr>
          <p:cNvSpPr txBox="1">
            <a:spLocks/>
          </p:cNvSpPr>
          <p:nvPr/>
        </p:nvSpPr>
        <p:spPr>
          <a:xfrm>
            <a:off x="898814" y="1657487"/>
            <a:ext cx="10388600" cy="4407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200" b="1" dirty="0">
                <a:solidFill>
                  <a:schemeClr val="bg1"/>
                </a:solidFill>
                <a:latin typeface="Source Code Pro" panose="020B0509030403020204" pitchFamily="49" charset="0"/>
                <a:ea typeface="Source Code Pro" panose="020B0509030403020204" pitchFamily="49" charset="0"/>
              </a:rPr>
              <a:t>A to je pro dnešek vše.</a:t>
            </a:r>
          </a:p>
        </p:txBody>
      </p:sp>
    </p:spTree>
    <p:extLst>
      <p:ext uri="{BB962C8B-B14F-4D97-AF65-F5344CB8AC3E}">
        <p14:creationId xmlns:p14="http://schemas.microsoft.com/office/powerpoint/2010/main" val="2856918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D825525F-2243-448A-9455-C0B2C36C490E}"/>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53010" y="511110"/>
            <a:ext cx="12038990" cy="1886015"/>
          </a:xfrm>
          <a:prstGeom prst="rect">
            <a:avLst/>
          </a:prstGeom>
          <a:effectLst/>
        </p:spPr>
      </p:pic>
      <p:sp>
        <p:nvSpPr>
          <p:cNvPr id="12" name="Nadpis 11">
            <a:extLst>
              <a:ext uri="{FF2B5EF4-FFF2-40B4-BE49-F238E27FC236}">
                <a16:creationId xmlns:a16="http://schemas.microsoft.com/office/drawing/2014/main" id="{79E84ECE-0FCE-4714-B008-35846DED60B4}"/>
              </a:ext>
            </a:extLst>
          </p:cNvPr>
          <p:cNvSpPr>
            <a:spLocks noGrp="1"/>
          </p:cNvSpPr>
          <p:nvPr>
            <p:ph type="ctrTitle"/>
          </p:nvPr>
        </p:nvSpPr>
        <p:spPr>
          <a:xfrm>
            <a:off x="1524000" y="944363"/>
            <a:ext cx="9144000" cy="1384819"/>
          </a:xfrm>
        </p:spPr>
        <p:txBody>
          <a:bodyPr>
            <a:normAutofit fontScale="90000"/>
          </a:bodyPr>
          <a:lstStyle/>
          <a:p>
            <a:r>
              <a:rPr lang="cs-CZ" sz="2200" b="1" dirty="0">
                <a:solidFill>
                  <a:schemeClr val="dk1"/>
                </a:solidFill>
                <a:latin typeface="Source Code Pro" panose="020B0509030403020204" pitchFamily="49" charset="0"/>
                <a:ea typeface="Source Code Pro" panose="020B0509030403020204" pitchFamily="49" charset="0"/>
              </a:rPr>
              <a:t>Vítejte ve světě online marketingu, kterým vás provede</a:t>
            </a:r>
            <a:br>
              <a:rPr lang="cs-CZ" sz="1800" dirty="0">
                <a:solidFill>
                  <a:schemeClr val="dk1"/>
                </a:solidFill>
                <a:latin typeface="Source Code Pro" panose="020B0509030403020204" pitchFamily="49" charset="0"/>
                <a:ea typeface="Source Code Pro" panose="020B0509030403020204" pitchFamily="49" charset="0"/>
              </a:rPr>
            </a:br>
            <a:r>
              <a:rPr lang="cs-CZ" sz="4900" b="1" dirty="0">
                <a:solidFill>
                  <a:schemeClr val="accent4">
                    <a:lumMod val="20000"/>
                    <a:lumOff val="80000"/>
                  </a:schemeClr>
                </a:solidFill>
                <a:latin typeface="Source Code Pro" panose="020B0509030403020204" pitchFamily="49" charset="0"/>
                <a:ea typeface="Source Code Pro" panose="020B0509030403020204" pitchFamily="49" charset="0"/>
              </a:rPr>
              <a:t>Marek a Markéta</a:t>
            </a:r>
            <a:br>
              <a:rPr lang="cs-CZ" sz="1800" dirty="0">
                <a:solidFill>
                  <a:schemeClr val="dk1"/>
                </a:solidFill>
                <a:latin typeface="Source Code Pro" panose="020B0509030403020204" pitchFamily="49" charset="0"/>
                <a:ea typeface="Source Code Pro" panose="020B0509030403020204" pitchFamily="49" charset="0"/>
              </a:rPr>
            </a:br>
            <a:endParaRPr lang="cs-CZ" sz="1800" dirty="0">
              <a:latin typeface="Source Code Pro" panose="020B0509030403020204" pitchFamily="49" charset="0"/>
              <a:ea typeface="Source Code Pro" panose="020B0509030403020204" pitchFamily="49" charset="0"/>
            </a:endParaRPr>
          </a:p>
        </p:txBody>
      </p:sp>
      <p:sp>
        <p:nvSpPr>
          <p:cNvPr id="39" name="Ovál 38">
            <a:extLst>
              <a:ext uri="{FF2B5EF4-FFF2-40B4-BE49-F238E27FC236}">
                <a16:creationId xmlns:a16="http://schemas.microsoft.com/office/drawing/2014/main" id="{E9A4D432-EDC9-4507-A33B-5CA2D73F7F1C}"/>
              </a:ext>
            </a:extLst>
          </p:cNvPr>
          <p:cNvSpPr/>
          <p:nvPr/>
        </p:nvSpPr>
        <p:spPr>
          <a:xfrm>
            <a:off x="873843" y="1939533"/>
            <a:ext cx="3079032" cy="2992685"/>
          </a:xfrm>
          <a:custGeom>
            <a:avLst/>
            <a:gdLst>
              <a:gd name="connsiteX0" fmla="*/ 0 w 3079032"/>
              <a:gd name="connsiteY0" fmla="*/ 1496343 h 2992685"/>
              <a:gd name="connsiteX1" fmla="*/ 1539516 w 3079032"/>
              <a:gd name="connsiteY1" fmla="*/ 0 h 2992685"/>
              <a:gd name="connsiteX2" fmla="*/ 3079032 w 3079032"/>
              <a:gd name="connsiteY2" fmla="*/ 1496343 h 2992685"/>
              <a:gd name="connsiteX3" fmla="*/ 1539516 w 3079032"/>
              <a:gd name="connsiteY3" fmla="*/ 2992686 h 2992685"/>
              <a:gd name="connsiteX4" fmla="*/ 0 w 3079032"/>
              <a:gd name="connsiteY4" fmla="*/ 1496343 h 2992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032" h="2992685" fill="none" extrusionOk="0">
                <a:moveTo>
                  <a:pt x="0" y="1496343"/>
                </a:moveTo>
                <a:cubicBezTo>
                  <a:pt x="-43489" y="678651"/>
                  <a:pt x="624522" y="-118763"/>
                  <a:pt x="1539516" y="0"/>
                </a:cubicBezTo>
                <a:cubicBezTo>
                  <a:pt x="2451770" y="-23464"/>
                  <a:pt x="3079878" y="603296"/>
                  <a:pt x="3079032" y="1496343"/>
                </a:cubicBezTo>
                <a:cubicBezTo>
                  <a:pt x="3064249" y="2249855"/>
                  <a:pt x="2424427" y="3007604"/>
                  <a:pt x="1539516" y="2992686"/>
                </a:cubicBezTo>
                <a:cubicBezTo>
                  <a:pt x="711325" y="3032816"/>
                  <a:pt x="26389" y="2316857"/>
                  <a:pt x="0" y="1496343"/>
                </a:cubicBezTo>
                <a:close/>
              </a:path>
              <a:path w="3079032" h="2992685" stroke="0" extrusionOk="0">
                <a:moveTo>
                  <a:pt x="0" y="1496343"/>
                </a:moveTo>
                <a:cubicBezTo>
                  <a:pt x="-23768" y="811743"/>
                  <a:pt x="545647" y="59976"/>
                  <a:pt x="1539516" y="0"/>
                </a:cubicBezTo>
                <a:cubicBezTo>
                  <a:pt x="2383326" y="25854"/>
                  <a:pt x="3085614" y="629112"/>
                  <a:pt x="3079032" y="1496343"/>
                </a:cubicBezTo>
                <a:cubicBezTo>
                  <a:pt x="3106620" y="2475167"/>
                  <a:pt x="2378520" y="2996922"/>
                  <a:pt x="1539516" y="2992686"/>
                </a:cubicBezTo>
                <a:cubicBezTo>
                  <a:pt x="840536" y="2959229"/>
                  <a:pt x="3446" y="2213393"/>
                  <a:pt x="0" y="1496343"/>
                </a:cubicBezTo>
                <a:close/>
              </a:path>
            </a:pathLst>
          </a:custGeom>
          <a:solidFill>
            <a:schemeClr val="accent5">
              <a:lumMod val="20000"/>
              <a:lumOff val="80000"/>
            </a:schemeClr>
          </a:solidFill>
          <a:ln w="28575">
            <a:solidFill>
              <a:schemeClr val="accent5">
                <a:lumMod val="60000"/>
                <a:lumOff val="40000"/>
              </a:schemeClr>
            </a:solidFill>
            <a:extLst>
              <a:ext uri="{C807C97D-BFC1-408E-A445-0C87EB9F89A2}">
                <ask:lineSketchStyleProps xmlns:ask="http://schemas.microsoft.com/office/drawing/2018/sketchyshapes" sd="362938058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dk1"/>
                </a:solidFill>
                <a:latin typeface="Source Code Pro" panose="020B0509030403020204" pitchFamily="49" charset="0"/>
                <a:ea typeface="Source Code Pro" panose="020B0509030403020204" pitchFamily="49" charset="0"/>
              </a:rPr>
              <a:t>Společně si řekneme, kdo je to influencer</a:t>
            </a:r>
            <a:r>
              <a:rPr lang="cs-CZ" sz="2000" dirty="0">
                <a:solidFill>
                  <a:schemeClr val="dk1"/>
                </a:solidFill>
                <a:latin typeface="Source Code Pro" panose="020B0509030403020204" pitchFamily="49" charset="0"/>
                <a:ea typeface="Source Code Pro" panose="020B0509030403020204" pitchFamily="49" charset="0"/>
              </a:rPr>
              <a:t>.</a:t>
            </a:r>
            <a:endParaRPr lang="cs-CZ" sz="2000" b="1" dirty="0">
              <a:solidFill>
                <a:schemeClr val="tx1"/>
              </a:solidFill>
              <a:latin typeface="Source Code Pro" panose="020B0509030403020204" pitchFamily="49" charset="0"/>
              <a:ea typeface="Source Code Pro" panose="020B0509030403020204" pitchFamily="49" charset="0"/>
            </a:endParaRPr>
          </a:p>
        </p:txBody>
      </p:sp>
      <p:sp>
        <p:nvSpPr>
          <p:cNvPr id="40" name="Ovál 39">
            <a:extLst>
              <a:ext uri="{FF2B5EF4-FFF2-40B4-BE49-F238E27FC236}">
                <a16:creationId xmlns:a16="http://schemas.microsoft.com/office/drawing/2014/main" id="{E07DB3EF-9DBA-43D0-B40D-B7DA8426ED09}"/>
              </a:ext>
            </a:extLst>
          </p:cNvPr>
          <p:cNvSpPr/>
          <p:nvPr/>
        </p:nvSpPr>
        <p:spPr>
          <a:xfrm>
            <a:off x="8303491" y="3287147"/>
            <a:ext cx="2826110" cy="2626489"/>
          </a:xfrm>
          <a:custGeom>
            <a:avLst/>
            <a:gdLst>
              <a:gd name="connsiteX0" fmla="*/ 0 w 2826110"/>
              <a:gd name="connsiteY0" fmla="*/ 1313245 h 2626489"/>
              <a:gd name="connsiteX1" fmla="*/ 1413055 w 2826110"/>
              <a:gd name="connsiteY1" fmla="*/ 0 h 2626489"/>
              <a:gd name="connsiteX2" fmla="*/ 2826110 w 2826110"/>
              <a:gd name="connsiteY2" fmla="*/ 1313245 h 2626489"/>
              <a:gd name="connsiteX3" fmla="*/ 1413055 w 2826110"/>
              <a:gd name="connsiteY3" fmla="*/ 2626490 h 2626489"/>
              <a:gd name="connsiteX4" fmla="*/ 0 w 2826110"/>
              <a:gd name="connsiteY4" fmla="*/ 1313245 h 26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6110" h="2626489" fill="none" extrusionOk="0">
                <a:moveTo>
                  <a:pt x="0" y="1313245"/>
                </a:moveTo>
                <a:cubicBezTo>
                  <a:pt x="-90674" y="606132"/>
                  <a:pt x="619285" y="-24510"/>
                  <a:pt x="1413055" y="0"/>
                </a:cubicBezTo>
                <a:cubicBezTo>
                  <a:pt x="2238274" y="-16957"/>
                  <a:pt x="2827303" y="494055"/>
                  <a:pt x="2826110" y="1313245"/>
                </a:cubicBezTo>
                <a:cubicBezTo>
                  <a:pt x="2810165" y="1959904"/>
                  <a:pt x="2308331" y="2675931"/>
                  <a:pt x="1413055" y="2626490"/>
                </a:cubicBezTo>
                <a:cubicBezTo>
                  <a:pt x="682225" y="2716681"/>
                  <a:pt x="40739" y="2029433"/>
                  <a:pt x="0" y="1313245"/>
                </a:cubicBezTo>
                <a:close/>
              </a:path>
              <a:path w="2826110" h="2626489" stroke="0" extrusionOk="0">
                <a:moveTo>
                  <a:pt x="0" y="1313245"/>
                </a:moveTo>
                <a:cubicBezTo>
                  <a:pt x="-25124" y="737857"/>
                  <a:pt x="552891" y="33306"/>
                  <a:pt x="1413055" y="0"/>
                </a:cubicBezTo>
                <a:cubicBezTo>
                  <a:pt x="2170806" y="90951"/>
                  <a:pt x="2845872" y="465391"/>
                  <a:pt x="2826110" y="1313245"/>
                </a:cubicBezTo>
                <a:cubicBezTo>
                  <a:pt x="2847197" y="2155028"/>
                  <a:pt x="2167901" y="2636117"/>
                  <a:pt x="1413055" y="2626490"/>
                </a:cubicBezTo>
                <a:cubicBezTo>
                  <a:pt x="732512" y="2604402"/>
                  <a:pt x="3131" y="1939177"/>
                  <a:pt x="0" y="1313245"/>
                </a:cubicBezTo>
                <a:close/>
              </a:path>
            </a:pathLst>
          </a:custGeom>
          <a:solidFill>
            <a:schemeClr val="accent2">
              <a:lumMod val="20000"/>
              <a:lumOff val="80000"/>
            </a:schemeClr>
          </a:solidFill>
          <a:ln w="28575">
            <a:solidFill>
              <a:schemeClr val="accent2">
                <a:lumMod val="40000"/>
                <a:lumOff val="60000"/>
              </a:schemeClr>
            </a:solidFill>
            <a:extLst>
              <a:ext uri="{C807C97D-BFC1-408E-A445-0C87EB9F89A2}">
                <ask:lineSketchStyleProps xmlns:ask="http://schemas.microsoft.com/office/drawing/2018/sketchyshapes" sd="362938058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dk1"/>
                </a:solidFill>
                <a:latin typeface="Source Code Pro" panose="020B0509030403020204" pitchFamily="49" charset="0"/>
                <a:ea typeface="Source Code Pro" panose="020B0509030403020204" pitchFamily="49" charset="0"/>
              </a:rPr>
              <a:t>A</a:t>
            </a:r>
            <a:r>
              <a:rPr lang="pt-BR" sz="2000" dirty="0">
                <a:solidFill>
                  <a:schemeClr val="dk1"/>
                </a:solidFill>
                <a:latin typeface="Source Code Pro" panose="020B0509030403020204" pitchFamily="49" charset="0"/>
                <a:ea typeface="Source Code Pro" panose="020B0509030403020204" pitchFamily="49" charset="0"/>
              </a:rPr>
              <a:t> jakým způsobem si vydělává peníze.</a:t>
            </a:r>
            <a:endParaRPr lang="cs-CZ" sz="2000" dirty="0">
              <a:solidFill>
                <a:schemeClr val="dk1"/>
              </a:solidFill>
              <a:latin typeface="Source Code Pro" panose="020B0509030403020204" pitchFamily="49" charset="0"/>
              <a:ea typeface="Source Code Pro" panose="020B0509030403020204" pitchFamily="49" charset="0"/>
            </a:endParaRPr>
          </a:p>
        </p:txBody>
      </p:sp>
      <p:pic>
        <p:nvPicPr>
          <p:cNvPr id="46" name="Obrázek 45">
            <a:extLst>
              <a:ext uri="{FF2B5EF4-FFF2-40B4-BE49-F238E27FC236}">
                <a16:creationId xmlns:a16="http://schemas.microsoft.com/office/drawing/2014/main" id="{38AFA432-EF31-4CF7-AC0F-9D495004BBB9}"/>
              </a:ext>
            </a:extLst>
          </p:cNvPr>
          <p:cNvPicPr>
            <a:picLocks noChangeAspect="1"/>
          </p:cNvPicPr>
          <p:nvPr/>
        </p:nvPicPr>
        <p:blipFill>
          <a:blip r:embed="rId5" cstate="print">
            <a:duotone>
              <a:prstClr val="black"/>
              <a:srgbClr val="693C90">
                <a:tint val="45000"/>
                <a:satMod val="400000"/>
              </a:srgbClr>
            </a:duotone>
            <a:alphaModFix amt="50000"/>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540894" y="2550380"/>
            <a:ext cx="4199176" cy="553998"/>
          </a:xfrm>
          <a:prstGeom prst="rect">
            <a:avLst/>
          </a:prstGeom>
          <a:effectLst/>
        </p:spPr>
      </p:pic>
      <p:sp>
        <p:nvSpPr>
          <p:cNvPr id="47" name="Obdélník 46">
            <a:extLst>
              <a:ext uri="{FF2B5EF4-FFF2-40B4-BE49-F238E27FC236}">
                <a16:creationId xmlns:a16="http://schemas.microsoft.com/office/drawing/2014/main" id="{2C3498A1-8D96-4D31-BE65-7F5A84E4A4F9}"/>
              </a:ext>
            </a:extLst>
          </p:cNvPr>
          <p:cNvSpPr/>
          <p:nvPr/>
        </p:nvSpPr>
        <p:spPr>
          <a:xfrm>
            <a:off x="5476875" y="2775135"/>
            <a:ext cx="4848225" cy="37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p>
        </p:txBody>
      </p:sp>
      <p:sp>
        <p:nvSpPr>
          <p:cNvPr id="49" name="TextovéPole 48">
            <a:extLst>
              <a:ext uri="{FF2B5EF4-FFF2-40B4-BE49-F238E27FC236}">
                <a16:creationId xmlns:a16="http://schemas.microsoft.com/office/drawing/2014/main" id="{E08F5592-DB21-4025-8FD3-D47F195DB5A2}"/>
              </a:ext>
            </a:extLst>
          </p:cNvPr>
          <p:cNvSpPr txBox="1"/>
          <p:nvPr/>
        </p:nvSpPr>
        <p:spPr>
          <a:xfrm>
            <a:off x="7774462" y="2668248"/>
            <a:ext cx="3733599" cy="523220"/>
          </a:xfrm>
          <a:prstGeom prst="rect">
            <a:avLst/>
          </a:prstGeom>
          <a:noFill/>
        </p:spPr>
        <p:txBody>
          <a:bodyPr wrap="square">
            <a:spAutoFit/>
          </a:bodyPr>
          <a:lstStyle/>
          <a:p>
            <a:pPr algn="ctr"/>
            <a:r>
              <a:rPr lang="cs-CZ" sz="1100" b="1" dirty="0">
                <a:latin typeface="Source Code Pro" panose="020B0509030403020204" pitchFamily="49" charset="0"/>
                <a:ea typeface="Source Code Pro" panose="020B0509030403020204" pitchFamily="49" charset="0"/>
              </a:rPr>
              <a:t>(kteří jsou stejně jako vy rádi online</a:t>
            </a:r>
            <a:r>
              <a:rPr lang="cs-CZ" sz="1400" b="1" dirty="0">
                <a:latin typeface="Source Code Pro" panose="020B0509030403020204" pitchFamily="49" charset="0"/>
                <a:ea typeface="Source Code Pro" panose="020B0509030403020204" pitchFamily="49" charset="0"/>
              </a:rPr>
              <a:t>)</a:t>
            </a:r>
            <a:br>
              <a:rPr lang="cs-CZ" sz="1400" b="1" dirty="0">
                <a:latin typeface="Source Code Pro" panose="020B0509030403020204" pitchFamily="49" charset="0"/>
                <a:ea typeface="Source Code Pro" panose="020B0509030403020204" pitchFamily="49" charset="0"/>
              </a:rPr>
            </a:br>
            <a:endParaRPr lang="cs-CZ" sz="1400" b="1" dirty="0"/>
          </a:p>
        </p:txBody>
      </p:sp>
      <p:pic>
        <p:nvPicPr>
          <p:cNvPr id="51" name="Obrázek 50">
            <a:extLst>
              <a:ext uri="{FF2B5EF4-FFF2-40B4-BE49-F238E27FC236}">
                <a16:creationId xmlns:a16="http://schemas.microsoft.com/office/drawing/2014/main" id="{3AC71043-1977-44B2-8CB4-A223FB557D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1851" y="2341687"/>
            <a:ext cx="4112982" cy="3977388"/>
          </a:xfrm>
          <a:prstGeom prst="rect">
            <a:avLst/>
          </a:prstGeom>
        </p:spPr>
      </p:pic>
    </p:spTree>
    <p:extLst>
      <p:ext uri="{BB962C8B-B14F-4D97-AF65-F5344CB8AC3E}">
        <p14:creationId xmlns:p14="http://schemas.microsoft.com/office/powerpoint/2010/main" val="350264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85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762000" y="1689100"/>
            <a:ext cx="11061700" cy="4296431"/>
          </a:xfrm>
          <a:prstGeom prst="rect">
            <a:avLst/>
          </a:prstGeom>
          <a:effectLst/>
        </p:spPr>
      </p:pic>
      <p:sp>
        <p:nvSpPr>
          <p:cNvPr id="14" name="Ovál 13">
            <a:extLst>
              <a:ext uri="{FF2B5EF4-FFF2-40B4-BE49-F238E27FC236}">
                <a16:creationId xmlns:a16="http://schemas.microsoft.com/office/drawing/2014/main" id="{7631FB29-0AC4-4F99-A806-82728E6AC035}"/>
              </a:ext>
            </a:extLst>
          </p:cNvPr>
          <p:cNvSpPr/>
          <p:nvPr/>
        </p:nvSpPr>
        <p:spPr>
          <a:xfrm>
            <a:off x="1195206" y="674255"/>
            <a:ext cx="3921739" cy="3836322"/>
          </a:xfrm>
          <a:custGeom>
            <a:avLst/>
            <a:gdLst>
              <a:gd name="connsiteX0" fmla="*/ 0 w 3921739"/>
              <a:gd name="connsiteY0" fmla="*/ 1918161 h 3836322"/>
              <a:gd name="connsiteX1" fmla="*/ 1960870 w 3921739"/>
              <a:gd name="connsiteY1" fmla="*/ 0 h 3836322"/>
              <a:gd name="connsiteX2" fmla="*/ 3921740 w 3921739"/>
              <a:gd name="connsiteY2" fmla="*/ 1918161 h 3836322"/>
              <a:gd name="connsiteX3" fmla="*/ 1960870 w 3921739"/>
              <a:gd name="connsiteY3" fmla="*/ 3836322 h 3836322"/>
              <a:gd name="connsiteX4" fmla="*/ 0 w 3921739"/>
              <a:gd name="connsiteY4" fmla="*/ 1918161 h 383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739" h="3836322" fill="none" extrusionOk="0">
                <a:moveTo>
                  <a:pt x="0" y="1918161"/>
                </a:moveTo>
                <a:cubicBezTo>
                  <a:pt x="-18510" y="862500"/>
                  <a:pt x="808400" y="-127510"/>
                  <a:pt x="1960870" y="0"/>
                </a:cubicBezTo>
                <a:cubicBezTo>
                  <a:pt x="3098756" y="-20786"/>
                  <a:pt x="3923085" y="752918"/>
                  <a:pt x="3921740" y="1918161"/>
                </a:cubicBezTo>
                <a:cubicBezTo>
                  <a:pt x="3885329" y="2797985"/>
                  <a:pt x="3167363" y="3889493"/>
                  <a:pt x="1960870" y="3836322"/>
                </a:cubicBezTo>
                <a:cubicBezTo>
                  <a:pt x="966950" y="3998295"/>
                  <a:pt x="202320" y="2932353"/>
                  <a:pt x="0" y="1918161"/>
                </a:cubicBezTo>
                <a:close/>
              </a:path>
              <a:path w="3921739" h="3836322" stroke="0" extrusionOk="0">
                <a:moveTo>
                  <a:pt x="0" y="1918161"/>
                </a:moveTo>
                <a:cubicBezTo>
                  <a:pt x="-10224" y="919790"/>
                  <a:pt x="788216" y="37457"/>
                  <a:pt x="1960870" y="0"/>
                </a:cubicBezTo>
                <a:cubicBezTo>
                  <a:pt x="3031202" y="50687"/>
                  <a:pt x="3932995" y="788985"/>
                  <a:pt x="3921740" y="1918161"/>
                </a:cubicBezTo>
                <a:cubicBezTo>
                  <a:pt x="3932921" y="3039306"/>
                  <a:pt x="2855028" y="3907426"/>
                  <a:pt x="1960870" y="3836322"/>
                </a:cubicBezTo>
                <a:cubicBezTo>
                  <a:pt x="929511" y="3824909"/>
                  <a:pt x="6341" y="2776318"/>
                  <a:pt x="0" y="1918161"/>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8575">
            <a:solidFill>
              <a:srgbClr val="00B0F0"/>
            </a:solidFill>
            <a:extLst>
              <a:ext uri="{C807C97D-BFC1-408E-A445-0C87EB9F89A2}">
                <ask:lineSketchStyleProps xmlns:ask="http://schemas.microsoft.com/office/drawing/2018/sketchyshapes" sd="362938058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dirty="0">
              <a:solidFill>
                <a:schemeClr val="tx1"/>
              </a:solidFill>
              <a:latin typeface="Source Code Pro" panose="020B0509030403020204" pitchFamily="49" charset="0"/>
              <a:ea typeface="Source Code Pro" panose="020B0509030403020204" pitchFamily="49" charset="0"/>
            </a:endParaRPr>
          </a:p>
        </p:txBody>
      </p:sp>
      <p:sp>
        <p:nvSpPr>
          <p:cNvPr id="16" name="TextovéPole 15">
            <a:extLst>
              <a:ext uri="{FF2B5EF4-FFF2-40B4-BE49-F238E27FC236}">
                <a16:creationId xmlns:a16="http://schemas.microsoft.com/office/drawing/2014/main" id="{12DFCD49-6601-4908-82AD-2035B6187B43}"/>
              </a:ext>
            </a:extLst>
          </p:cNvPr>
          <p:cNvSpPr txBox="1"/>
          <p:nvPr/>
        </p:nvSpPr>
        <p:spPr>
          <a:xfrm>
            <a:off x="4470400" y="3263503"/>
            <a:ext cx="6417492" cy="2215991"/>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Diskutujte:</a:t>
            </a:r>
          </a:p>
          <a:p>
            <a:pPr algn="ctr"/>
            <a:endParaRPr lang="cs-CZ" sz="2400" b="1" dirty="0">
              <a:solidFill>
                <a:schemeClr val="dk1"/>
              </a:solidFill>
              <a:latin typeface="Source Code Pro" panose="020B0509030403020204" pitchFamily="49" charset="0"/>
              <a:ea typeface="Source Code Pro" panose="020B0509030403020204" pitchFamily="49" charset="0"/>
            </a:endParaRPr>
          </a:p>
          <a:p>
            <a:pPr algn="ctr"/>
            <a:r>
              <a:rPr lang="cs-CZ" sz="2400" dirty="0">
                <a:solidFill>
                  <a:schemeClr val="dk1"/>
                </a:solidFill>
                <a:latin typeface="Source Code Pro" panose="020B0509030403020204" pitchFamily="49" charset="0"/>
                <a:ea typeface="Source Code Pro" panose="020B0509030403020204" pitchFamily="49" charset="0"/>
              </a:rPr>
              <a:t>Sledujete</a:t>
            </a:r>
            <a:r>
              <a:rPr lang="en-US" sz="2400" dirty="0">
                <a:solidFill>
                  <a:schemeClr val="dk1"/>
                </a:solidFill>
                <a:latin typeface="Source Code Pro" panose="020B0509030403020204" pitchFamily="49" charset="0"/>
                <a:ea typeface="Source Code Pro" panose="020B0509030403020204" pitchFamily="49" charset="0"/>
              </a:rPr>
              <a:t> </a:t>
            </a:r>
            <a:r>
              <a:rPr lang="cs-CZ" sz="2400" dirty="0">
                <a:solidFill>
                  <a:schemeClr val="dk1"/>
                </a:solidFill>
                <a:latin typeface="Source Code Pro" panose="020B0509030403020204" pitchFamily="49" charset="0"/>
                <a:ea typeface="Source Code Pro" panose="020B0509030403020204" pitchFamily="49" charset="0"/>
              </a:rPr>
              <a:t>influencery</a:t>
            </a:r>
            <a:r>
              <a:rPr lang="en-US" sz="2400" dirty="0">
                <a:solidFill>
                  <a:schemeClr val="dk1"/>
                </a:solidFill>
                <a:latin typeface="Source Code Pro" panose="020B0509030403020204" pitchFamily="49" charset="0"/>
                <a:ea typeface="Source Code Pro" panose="020B0509030403020204" pitchFamily="49" charset="0"/>
              </a:rPr>
              <a:t>?</a:t>
            </a:r>
            <a:endParaRPr lang="cs-CZ" sz="2400" dirty="0">
              <a:solidFill>
                <a:schemeClr val="dk1"/>
              </a:solidFill>
              <a:latin typeface="Source Code Pro" panose="020B0509030403020204" pitchFamily="49" charset="0"/>
              <a:ea typeface="Source Code Pro" panose="020B0509030403020204" pitchFamily="49" charset="0"/>
            </a:endParaRPr>
          </a:p>
          <a:p>
            <a:pPr algn="ctr"/>
            <a:endParaRPr lang="en-US" sz="2400" dirty="0">
              <a:solidFill>
                <a:schemeClr val="dk1"/>
              </a:solidFill>
              <a:latin typeface="Source Code Pro" panose="020B0509030403020204" pitchFamily="49" charset="0"/>
              <a:ea typeface="Source Code Pro" panose="020B0509030403020204" pitchFamily="49" charset="0"/>
            </a:endParaRPr>
          </a:p>
          <a:p>
            <a:pPr algn="ctr"/>
            <a:r>
              <a:rPr lang="cs-CZ" sz="2400" b="1" dirty="0">
                <a:solidFill>
                  <a:schemeClr val="dk1"/>
                </a:solidFill>
                <a:latin typeface="Source Code Pro" panose="020B0509030403020204" pitchFamily="49" charset="0"/>
                <a:ea typeface="Source Code Pro" panose="020B0509030403020204" pitchFamily="49" charset="0"/>
              </a:rPr>
              <a:t>Jaké influencery znáte</a:t>
            </a:r>
            <a:r>
              <a:rPr lang="en-US" sz="2400" b="1" dirty="0">
                <a:solidFill>
                  <a:schemeClr val="dk1"/>
                </a:solidFill>
                <a:latin typeface="Source Code Pro" panose="020B0509030403020204" pitchFamily="49" charset="0"/>
                <a:ea typeface="Source Code Pro" panose="020B0509030403020204" pitchFamily="49" charset="0"/>
              </a:rPr>
              <a:t>?</a:t>
            </a:r>
          </a:p>
          <a:p>
            <a:endParaRPr lang="cs-CZ" dirty="0"/>
          </a:p>
        </p:txBody>
      </p:sp>
      <p:cxnSp>
        <p:nvCxnSpPr>
          <p:cNvPr id="17" name="Spojnice: zakřivená 16">
            <a:extLst>
              <a:ext uri="{FF2B5EF4-FFF2-40B4-BE49-F238E27FC236}">
                <a16:creationId xmlns:a16="http://schemas.microsoft.com/office/drawing/2014/main" id="{2BCEB76A-74E7-42F7-AC16-E0DE4B005BDD}"/>
              </a:ext>
            </a:extLst>
          </p:cNvPr>
          <p:cNvCxnSpPr>
            <a:cxnSpLocks/>
          </p:cNvCxnSpPr>
          <p:nvPr/>
        </p:nvCxnSpPr>
        <p:spPr>
          <a:xfrm rot="16200000" flipH="1">
            <a:off x="5146874" y="2939342"/>
            <a:ext cx="253963" cy="566565"/>
          </a:xfrm>
          <a:prstGeom prst="curvedConnector2">
            <a:avLst/>
          </a:prstGeom>
          <a:ln w="38100">
            <a:solidFill>
              <a:srgbClr val="00B0F0"/>
            </a:solidFill>
            <a:headEnd type="none"/>
            <a:tailEnd type="arrow" w="lg" len="lg"/>
          </a:ln>
        </p:spPr>
        <p:style>
          <a:lnRef idx="1">
            <a:schemeClr val="accent2"/>
          </a:lnRef>
          <a:fillRef idx="0">
            <a:schemeClr val="accent2"/>
          </a:fillRef>
          <a:effectRef idx="0">
            <a:schemeClr val="accent2"/>
          </a:effectRef>
          <a:fontRef idx="minor">
            <a:schemeClr val="tx1"/>
          </a:fontRef>
        </p:style>
      </p:cxnSp>
      <p:pic>
        <p:nvPicPr>
          <p:cNvPr id="9" name="Grafický objekt 24">
            <a:extLst>
              <a:ext uri="{FF2B5EF4-FFF2-40B4-BE49-F238E27FC236}">
                <a16:creationId xmlns:a16="http://schemas.microsoft.com/office/drawing/2014/main" id="{BE1B0FA3-E349-490C-B262-2FDDEC85F6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28588" y="2969730"/>
            <a:ext cx="769697" cy="759752"/>
          </a:xfrm>
          <a:prstGeom prst="rect">
            <a:avLst/>
          </a:prstGeom>
        </p:spPr>
      </p:pic>
      <p:pic>
        <p:nvPicPr>
          <p:cNvPr id="10" name="Grafický objekt 9" descr="Bublina chatu se souvislou výplní">
            <a:extLst>
              <a:ext uri="{FF2B5EF4-FFF2-40B4-BE49-F238E27FC236}">
                <a16:creationId xmlns:a16="http://schemas.microsoft.com/office/drawing/2014/main" id="{B5CFECE6-B78D-48EA-9AA1-1C6BBE1D0C0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530565" y="3049123"/>
            <a:ext cx="759753" cy="759753"/>
          </a:xfrm>
          <a:prstGeom prst="rect">
            <a:avLst/>
          </a:prstGeom>
        </p:spPr>
      </p:pic>
    </p:spTree>
    <p:extLst>
      <p:ext uri="{BB962C8B-B14F-4D97-AF65-F5344CB8AC3E}">
        <p14:creationId xmlns:p14="http://schemas.microsoft.com/office/powerpoint/2010/main" val="23384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3988CFE4-1ABF-4282-A28B-45081AAE2607}"/>
              </a:ext>
            </a:extLst>
          </p:cNvPr>
          <p:cNvPicPr>
            <a:picLocks noChangeAspect="1"/>
          </p:cNvPicPr>
          <p:nvPr/>
        </p:nvPicPr>
        <p:blipFill>
          <a:blip r:embed="rId3" cstate="print">
            <a:clrChange>
              <a:clrFrom>
                <a:srgbClr val="000000">
                  <a:alpha val="0"/>
                </a:srgbClr>
              </a:clrFrom>
              <a:clrTo>
                <a:srgbClr val="000000">
                  <a:alpha val="0"/>
                </a:srgbClr>
              </a:clrTo>
            </a:clrChange>
            <a:lum bright="70000" contrast="-7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rot="218834">
            <a:off x="4264159" y="-1212704"/>
            <a:ext cx="9069406" cy="9069406"/>
          </a:xfrm>
          <a:prstGeom prst="rect">
            <a:avLst/>
          </a:prstGeom>
        </p:spPr>
      </p:pic>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5" cstate="print">
            <a:alphaModFix amt="50000"/>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36530" y="139700"/>
            <a:ext cx="11899900" cy="4813300"/>
          </a:xfrm>
          <a:prstGeom prst="rect">
            <a:avLst/>
          </a:prstGeom>
        </p:spPr>
      </p:pic>
      <p:sp>
        <p:nvSpPr>
          <p:cNvPr id="16" name="TextovéPole 15">
            <a:extLst>
              <a:ext uri="{FF2B5EF4-FFF2-40B4-BE49-F238E27FC236}">
                <a16:creationId xmlns:a16="http://schemas.microsoft.com/office/drawing/2014/main" id="{12DFCD49-6601-4908-82AD-2035B6187B43}"/>
              </a:ext>
            </a:extLst>
          </p:cNvPr>
          <p:cNvSpPr txBox="1"/>
          <p:nvPr/>
        </p:nvSpPr>
        <p:spPr>
          <a:xfrm>
            <a:off x="7315200" y="1375013"/>
            <a:ext cx="7005630" cy="2215991"/>
          </a:xfrm>
          <a:prstGeom prst="rect">
            <a:avLst/>
          </a:prstGeom>
          <a:noFill/>
        </p:spPr>
        <p:txBody>
          <a:bodyPr wrap="square" rtlCol="0">
            <a:spAutoFit/>
          </a:bodyPr>
          <a:lstStyle/>
          <a:p>
            <a:pPr marL="0" lvl="0" indent="0" algn="l" rtl="0">
              <a:lnSpc>
                <a:spcPct val="100000"/>
              </a:lnSpc>
              <a:spcBef>
                <a:spcPts val="0"/>
              </a:spcBef>
              <a:spcAft>
                <a:spcPts val="0"/>
              </a:spcAft>
              <a:buNone/>
            </a:pPr>
            <a:r>
              <a:rPr lang="cs-CZ" sz="2400" b="1" dirty="0">
                <a:solidFill>
                  <a:schemeClr val="dk1"/>
                </a:solidFill>
                <a:latin typeface="Source Code Pro" panose="020B0509030403020204" pitchFamily="49" charset="0"/>
                <a:ea typeface="Source Code Pro" panose="020B0509030403020204" pitchFamily="49" charset="0"/>
              </a:rPr>
              <a:t>Klíčová slova</a:t>
            </a:r>
          </a:p>
          <a:p>
            <a:pPr marL="0" lvl="0" indent="0" algn="l" rtl="0">
              <a:lnSpc>
                <a:spcPct val="100000"/>
              </a:lnSpc>
              <a:spcBef>
                <a:spcPts val="0"/>
              </a:spcBef>
              <a:spcAft>
                <a:spcPts val="0"/>
              </a:spcAft>
              <a:buNone/>
            </a:pPr>
            <a:endParaRPr lang="cs-CZ" sz="2400" b="1" dirty="0">
              <a:solidFill>
                <a:schemeClr val="dk1"/>
              </a:solidFill>
              <a:latin typeface="Source Code Pro" panose="020B0509030403020204" pitchFamily="49" charset="0"/>
              <a:ea typeface="Source Code Pro" panose="020B0509030403020204" pitchFamily="49" charset="0"/>
            </a:endParaRP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Influencer</a:t>
            </a:r>
          </a:p>
          <a:p>
            <a:pPr marL="457200" indent="-350520">
              <a:buClr>
                <a:schemeClr val="dk1"/>
              </a:buClr>
              <a:buSzPts val="1920"/>
              <a:buFontTx/>
              <a:buChar char="●"/>
            </a:pPr>
            <a:r>
              <a:rPr lang="cs-CZ" sz="2400" dirty="0">
                <a:solidFill>
                  <a:schemeClr val="dk1"/>
                </a:solidFill>
                <a:latin typeface="Source Code Pro" panose="020B0509030403020204" pitchFamily="49" charset="0"/>
                <a:ea typeface="Source Code Pro" panose="020B0509030403020204" pitchFamily="49" charset="0"/>
              </a:rPr>
              <a:t>Sociální sítě</a:t>
            </a: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Vliv na společnost</a:t>
            </a:r>
          </a:p>
          <a:p>
            <a:endParaRPr lang="cs-CZ" dirty="0"/>
          </a:p>
        </p:txBody>
      </p:sp>
      <p:pic>
        <p:nvPicPr>
          <p:cNvPr id="4" name="Obrázek 3">
            <a:extLst>
              <a:ext uri="{FF2B5EF4-FFF2-40B4-BE49-F238E27FC236}">
                <a16:creationId xmlns:a16="http://schemas.microsoft.com/office/drawing/2014/main" id="{6E2665DB-F572-F726-DA93-CC560020EE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129" y="589934"/>
            <a:ext cx="7311494" cy="5220929"/>
          </a:xfrm>
          <a:prstGeom prst="rect">
            <a:avLst/>
          </a:prstGeom>
        </p:spPr>
      </p:pic>
    </p:spTree>
    <p:extLst>
      <p:ext uri="{BB962C8B-B14F-4D97-AF65-F5344CB8AC3E}">
        <p14:creationId xmlns:p14="http://schemas.microsoft.com/office/powerpoint/2010/main" val="228073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40000"/>
            <a:extLst>
              <a:ext uri="{BEBA8EAE-BF5A-486C-A8C5-ECC9F3942E4B}">
                <a14:imgProps xmlns:a14="http://schemas.microsoft.com/office/drawing/2010/main">
                  <a14:imgLayer r:embed="rId4">
                    <a14:imgEffect>
                      <a14:colorTemperature colorTemp="470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65100" y="554182"/>
            <a:ext cx="11658600" cy="2567709"/>
          </a:xfrm>
          <a:prstGeom prst="rect">
            <a:avLst/>
          </a:prstGeom>
          <a:effectLst/>
        </p:spPr>
      </p:pic>
      <p:pic>
        <p:nvPicPr>
          <p:cNvPr id="15" name="Grafický objekt 14" descr="Kontrolní seznam se souvislou výplní">
            <a:extLst>
              <a:ext uri="{FF2B5EF4-FFF2-40B4-BE49-F238E27FC236}">
                <a16:creationId xmlns:a16="http://schemas.microsoft.com/office/drawing/2014/main" id="{854F8F10-10C2-4BBC-8A6E-B311C9B0BB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4737" y="890374"/>
            <a:ext cx="790260" cy="759753"/>
          </a:xfrm>
          <a:prstGeom prst="rect">
            <a:avLst/>
          </a:prstGeom>
        </p:spPr>
      </p:pic>
      <p:sp>
        <p:nvSpPr>
          <p:cNvPr id="16" name="TextovéPole 15">
            <a:extLst>
              <a:ext uri="{FF2B5EF4-FFF2-40B4-BE49-F238E27FC236}">
                <a16:creationId xmlns:a16="http://schemas.microsoft.com/office/drawing/2014/main" id="{12DFCD49-6601-4908-82AD-2035B6187B43}"/>
              </a:ext>
            </a:extLst>
          </p:cNvPr>
          <p:cNvSpPr txBox="1"/>
          <p:nvPr/>
        </p:nvSpPr>
        <p:spPr>
          <a:xfrm>
            <a:off x="1153377" y="1188892"/>
            <a:ext cx="9533095" cy="1569660"/>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1a):</a:t>
            </a:r>
          </a:p>
          <a:p>
            <a:pPr algn="ctr"/>
            <a:endParaRPr lang="cs-CZ" sz="2400" b="1" dirty="0">
              <a:solidFill>
                <a:schemeClr val="dk1"/>
              </a:solidFill>
              <a:latin typeface="Source Code Pro" panose="020B0509030403020204" pitchFamily="49" charset="0"/>
              <a:ea typeface="Source Code Pro" panose="020B0509030403020204" pitchFamily="49" charset="0"/>
            </a:endParaRPr>
          </a:p>
          <a:p>
            <a:pPr algn="ctr"/>
            <a:r>
              <a:rPr lang="cs-CZ" sz="2400" b="1" dirty="0">
                <a:solidFill>
                  <a:schemeClr val="dk1"/>
                </a:solidFill>
                <a:latin typeface="Source Code Pro" panose="020B0509030403020204" pitchFamily="49" charset="0"/>
                <a:ea typeface="Source Code Pro" panose="020B0509030403020204" pitchFamily="49" charset="0"/>
              </a:rPr>
              <a:t>Kdo je pro tebe influencer? Co dělá? Kde na influencera nejčastěji narazíš?</a:t>
            </a:r>
            <a:endParaRPr lang="cs-CZ" dirty="0">
              <a:latin typeface="Source Code Pro" panose="020B0509030403020204" pitchFamily="49" charset="0"/>
              <a:ea typeface="Source Code Pro" panose="020B0509030403020204" pitchFamily="49" charset="0"/>
            </a:endParaRPr>
          </a:p>
        </p:txBody>
      </p:sp>
      <p:pic>
        <p:nvPicPr>
          <p:cNvPr id="8" name="Grafický objekt 24">
            <a:extLst>
              <a:ext uri="{FF2B5EF4-FFF2-40B4-BE49-F238E27FC236}">
                <a16:creationId xmlns:a16="http://schemas.microsoft.com/office/drawing/2014/main" id="{88ABB3C1-5786-4D58-B4AC-1372006C166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81421" y="890373"/>
            <a:ext cx="769697" cy="759753"/>
          </a:xfrm>
          <a:prstGeom prst="rect">
            <a:avLst/>
          </a:prstGeom>
        </p:spPr>
      </p:pic>
      <p:pic>
        <p:nvPicPr>
          <p:cNvPr id="7" name="Obrázek 6">
            <a:extLst>
              <a:ext uri="{FF2B5EF4-FFF2-40B4-BE49-F238E27FC236}">
                <a16:creationId xmlns:a16="http://schemas.microsoft.com/office/drawing/2014/main" id="{A43923B3-0525-40DE-9B24-73142461924E}"/>
              </a:ext>
            </a:extLst>
          </p:cNvPr>
          <p:cNvPicPr>
            <a:picLocks noChangeAspect="1"/>
          </p:cNvPicPr>
          <p:nvPr/>
        </p:nvPicPr>
        <p:blipFill>
          <a:blip r:embed="rId3" cstate="print">
            <a:duotone>
              <a:prstClr val="black"/>
              <a:schemeClr val="accent1">
                <a:tint val="45000"/>
                <a:satMod val="400000"/>
              </a:schemeClr>
            </a:duotone>
            <a:alphaModFix amt="85000"/>
            <a:extLst>
              <a:ext uri="{BEBA8EAE-BF5A-486C-A8C5-ECC9F3942E4B}">
                <a14:imgProps xmlns:a14="http://schemas.microsoft.com/office/drawing/2010/main">
                  <a14:imgLayer r:embed="rId4">
                    <a14:imgEffect>
                      <a14:colorTemperature colorTemp="470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65100" y="3214255"/>
            <a:ext cx="11658600" cy="2567709"/>
          </a:xfrm>
          <a:prstGeom prst="rect">
            <a:avLst/>
          </a:prstGeom>
          <a:effectLst/>
        </p:spPr>
      </p:pic>
      <p:pic>
        <p:nvPicPr>
          <p:cNvPr id="9" name="Grafický objekt 8" descr="Kontrolní seznam se souvislou výplní">
            <a:extLst>
              <a:ext uri="{FF2B5EF4-FFF2-40B4-BE49-F238E27FC236}">
                <a16:creationId xmlns:a16="http://schemas.microsoft.com/office/drawing/2014/main" id="{F99F05A6-CEB9-49B5-9609-E7F54AD32B2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4737" y="3550447"/>
            <a:ext cx="790260" cy="759753"/>
          </a:xfrm>
          <a:prstGeom prst="rect">
            <a:avLst/>
          </a:prstGeom>
        </p:spPr>
      </p:pic>
      <p:sp>
        <p:nvSpPr>
          <p:cNvPr id="10" name="TextovéPole 9">
            <a:extLst>
              <a:ext uri="{FF2B5EF4-FFF2-40B4-BE49-F238E27FC236}">
                <a16:creationId xmlns:a16="http://schemas.microsoft.com/office/drawing/2014/main" id="{2D6A1EB4-E8EB-4C19-BEDE-8357EA0A232A}"/>
              </a:ext>
            </a:extLst>
          </p:cNvPr>
          <p:cNvSpPr txBox="1"/>
          <p:nvPr/>
        </p:nvSpPr>
        <p:spPr>
          <a:xfrm>
            <a:off x="1153377" y="3848965"/>
            <a:ext cx="9533095" cy="1569660"/>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1b):</a:t>
            </a:r>
          </a:p>
          <a:p>
            <a:pPr algn="ctr"/>
            <a:endParaRPr lang="cs-CZ" sz="2400" dirty="0">
              <a:solidFill>
                <a:schemeClr val="dk1"/>
              </a:solidFill>
              <a:latin typeface="Source Code Pro" panose="020B0509030403020204" pitchFamily="49" charset="0"/>
              <a:ea typeface="Source Code Pro" panose="020B0509030403020204" pitchFamily="49" charset="0"/>
            </a:endParaRPr>
          </a:p>
          <a:p>
            <a:pPr algn="ctr"/>
            <a:r>
              <a:rPr lang="cs-CZ" sz="2400" dirty="0">
                <a:solidFill>
                  <a:schemeClr val="dk1"/>
                </a:solidFill>
                <a:latin typeface="Source Code Pro" panose="020B0509030403020204" pitchFamily="49" charset="0"/>
                <a:ea typeface="Source Code Pro" panose="020B0509030403020204" pitchFamily="49" charset="0"/>
              </a:rPr>
              <a:t>Najděte ve svém mobilním zařízení, co znamená slovo </a:t>
            </a:r>
            <a:r>
              <a:rPr lang="cs-CZ" sz="2400" b="1" dirty="0">
                <a:solidFill>
                  <a:schemeClr val="dk1"/>
                </a:solidFill>
                <a:latin typeface="Source Code Pro" panose="020B0509030403020204" pitchFamily="49" charset="0"/>
                <a:ea typeface="Source Code Pro" panose="020B0509030403020204" pitchFamily="49" charset="0"/>
              </a:rPr>
              <a:t>influencer</a:t>
            </a:r>
            <a:r>
              <a:rPr lang="cs-CZ" sz="2400" dirty="0">
                <a:solidFill>
                  <a:schemeClr val="dk1"/>
                </a:solidFill>
                <a:latin typeface="Source Code Pro" panose="020B0509030403020204" pitchFamily="49" charset="0"/>
                <a:ea typeface="Source Code Pro" panose="020B0509030403020204" pitchFamily="49" charset="0"/>
              </a:rPr>
              <a:t>. Z jakého anglického slova vychází?</a:t>
            </a:r>
          </a:p>
        </p:txBody>
      </p:sp>
      <p:pic>
        <p:nvPicPr>
          <p:cNvPr id="11" name="Grafický objekt 24">
            <a:extLst>
              <a:ext uri="{FF2B5EF4-FFF2-40B4-BE49-F238E27FC236}">
                <a16:creationId xmlns:a16="http://schemas.microsoft.com/office/drawing/2014/main" id="{928B1725-C917-44CC-A7CE-FE79B3A8F0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75040" y="3550447"/>
            <a:ext cx="769697" cy="759752"/>
          </a:xfrm>
          <a:prstGeom prst="rect">
            <a:avLst/>
          </a:prstGeom>
        </p:spPr>
      </p:pic>
    </p:spTree>
    <p:extLst>
      <p:ext uri="{BB962C8B-B14F-4D97-AF65-F5344CB8AC3E}">
        <p14:creationId xmlns:p14="http://schemas.microsoft.com/office/powerpoint/2010/main" val="390690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6" name="Obrázek 25">
            <a:extLst>
              <a:ext uri="{FF2B5EF4-FFF2-40B4-BE49-F238E27FC236}">
                <a16:creationId xmlns:a16="http://schemas.microsoft.com/office/drawing/2014/main" id="{772FA5D9-7DC6-4D7F-A465-FB49A14B5461}"/>
              </a:ext>
            </a:extLst>
          </p:cNvPr>
          <p:cNvPicPr>
            <a:picLocks noChangeAspect="1"/>
          </p:cNvPicPr>
          <p:nvPr/>
        </p:nvPicPr>
        <p:blipFill>
          <a:blip r:embed="rId3" cstate="print">
            <a:alphaModFix amt="40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0" y="546099"/>
            <a:ext cx="12344400" cy="1020765"/>
          </a:xfrm>
          <a:prstGeom prst="rect">
            <a:avLst/>
          </a:prstGeom>
          <a:effectLst/>
        </p:spPr>
      </p:pic>
      <p:sp>
        <p:nvSpPr>
          <p:cNvPr id="2" name="Nadpis 1">
            <a:extLst>
              <a:ext uri="{FF2B5EF4-FFF2-40B4-BE49-F238E27FC236}">
                <a16:creationId xmlns:a16="http://schemas.microsoft.com/office/drawing/2014/main" id="{28F6F416-F2D2-4CEA-858B-350F1CE0C5A5}"/>
              </a:ext>
            </a:extLst>
          </p:cNvPr>
          <p:cNvSpPr>
            <a:spLocks noGrp="1"/>
          </p:cNvSpPr>
          <p:nvPr>
            <p:ph type="title"/>
          </p:nvPr>
        </p:nvSpPr>
        <p:spPr/>
        <p:txBody>
          <a:bodyPr>
            <a:normAutofit/>
          </a:bodyPr>
          <a:lstStyle/>
          <a:p>
            <a:r>
              <a:rPr lang="cs-CZ" sz="2400" b="1" dirty="0">
                <a:latin typeface="Source Code Pro" panose="020B0509030403020204" pitchFamily="49" charset="0"/>
                <a:ea typeface="Source Code Pro" panose="020B0509030403020204" pitchFamily="49" charset="0"/>
              </a:rPr>
              <a:t>Influencer</a:t>
            </a:r>
          </a:p>
        </p:txBody>
      </p:sp>
      <p:sp>
        <p:nvSpPr>
          <p:cNvPr id="19" name="Volný tvar: obrazec 18">
            <a:extLst>
              <a:ext uri="{FF2B5EF4-FFF2-40B4-BE49-F238E27FC236}">
                <a16:creationId xmlns:a16="http://schemas.microsoft.com/office/drawing/2014/main" id="{8B7933C9-6D04-4B2E-BC4B-5743E89EC99D}"/>
              </a:ext>
            </a:extLst>
          </p:cNvPr>
          <p:cNvSpPr/>
          <p:nvPr/>
        </p:nvSpPr>
        <p:spPr>
          <a:xfrm>
            <a:off x="965200" y="1313180"/>
            <a:ext cx="2295236" cy="45719"/>
          </a:xfrm>
          <a:custGeom>
            <a:avLst/>
            <a:gdLst>
              <a:gd name="connsiteX0" fmla="*/ 0 w 9105900"/>
              <a:gd name="connsiteY0" fmla="*/ 63500 h 114300"/>
              <a:gd name="connsiteX1" fmla="*/ 5308600 w 9105900"/>
              <a:gd name="connsiteY1" fmla="*/ 0 h 114300"/>
              <a:gd name="connsiteX2" fmla="*/ 9105900 w 9105900"/>
              <a:gd name="connsiteY2" fmla="*/ 114300 h 114300"/>
            </a:gdLst>
            <a:ahLst/>
            <a:cxnLst>
              <a:cxn ang="0">
                <a:pos x="connsiteX0" y="connsiteY0"/>
              </a:cxn>
              <a:cxn ang="0">
                <a:pos x="connsiteX1" y="connsiteY1"/>
              </a:cxn>
              <a:cxn ang="0">
                <a:pos x="connsiteX2" y="connsiteY2"/>
              </a:cxn>
            </a:cxnLst>
            <a:rect l="l" t="t" r="r" b="b"/>
            <a:pathLst>
              <a:path w="9105900" h="114300">
                <a:moveTo>
                  <a:pt x="0" y="63500"/>
                </a:moveTo>
                <a:lnTo>
                  <a:pt x="5308600" y="0"/>
                </a:lnTo>
                <a:cubicBezTo>
                  <a:pt x="6826250" y="8467"/>
                  <a:pt x="8587317" y="65617"/>
                  <a:pt x="9105900" y="114300"/>
                </a:cubicBez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D784C8F4-B405-44F8-8EEB-32A2307B6967}"/>
              </a:ext>
            </a:extLst>
          </p:cNvPr>
          <p:cNvSpPr txBox="1"/>
          <p:nvPr/>
        </p:nvSpPr>
        <p:spPr>
          <a:xfrm>
            <a:off x="674254" y="1652588"/>
            <a:ext cx="10935855" cy="4819140"/>
          </a:xfrm>
          <a:prstGeom prst="rect">
            <a:avLst/>
          </a:prstGeom>
          <a:noFill/>
        </p:spPr>
        <p:txBody>
          <a:bodyPr wrap="square" rtlCol="0">
            <a:spAutoFit/>
          </a:bodyPr>
          <a:lstStyle/>
          <a:p>
            <a:pPr marL="457200" lvl="0" indent="-342900" algn="l" rtl="0">
              <a:lnSpc>
                <a:spcPct val="150000"/>
              </a:lnSpc>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Je uživatel internetu, kterého sleduje větší počet fanoušků. Influencer své fanoušky dokáže pobavit, něco je naučí nebo je jinak zaujme. Influencer dokáže své fanoušky ovlivnit. Například fanoušci začnou poslouchat stejnou hudbu, jako poslouchá </a:t>
            </a:r>
            <a:r>
              <a:rPr lang="cs-CZ" dirty="0" err="1">
                <a:solidFill>
                  <a:schemeClr val="dk1"/>
                </a:solidFill>
                <a:latin typeface="Source Code Pro" panose="020B0509030403020204" pitchFamily="49" charset="0"/>
                <a:ea typeface="Source Code Pro" panose="020B0509030403020204" pitchFamily="49" charset="0"/>
              </a:rPr>
              <a:t>influencer</a:t>
            </a:r>
            <a:r>
              <a:rPr lang="cs-CZ" dirty="0">
                <a:solidFill>
                  <a:schemeClr val="dk1"/>
                </a:solidFill>
                <a:latin typeface="Source Code Pro" panose="020B0509030403020204" pitchFamily="49" charset="0"/>
                <a:ea typeface="Source Code Pro" panose="020B0509030403020204" pitchFamily="49" charset="0"/>
              </a:rPr>
              <a:t>, nebo začnou hrát stejnou počítačovou hru.</a:t>
            </a:r>
          </a:p>
          <a:p>
            <a:pPr marL="457200" lvl="0" indent="-342900" algn="l" rtl="0">
              <a:lnSpc>
                <a:spcPct val="150000"/>
              </a:lnSpc>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Influencer sdílí na sociálních sítích obsah v podobě videí nebo fotek, může psát zajímavé články.</a:t>
            </a:r>
          </a:p>
          <a:p>
            <a:pPr marL="457200" lvl="0" indent="-342900" algn="l" rtl="0">
              <a:lnSpc>
                <a:spcPct val="150000"/>
              </a:lnSpc>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Influencery najdeme na sociálních sítích, jako je YouTube, Instagram nebo TikTok. Někteří mají vlastní podcast nebo blog.</a:t>
            </a:r>
          </a:p>
          <a:p>
            <a:pPr marL="457200" lvl="0" indent="-342900" algn="l" rtl="0">
              <a:lnSpc>
                <a:spcPct val="150000"/>
              </a:lnSpc>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Slovo influencer pochází z anglického slova INFLUENCE - česky VLIV.</a:t>
            </a:r>
          </a:p>
          <a:p>
            <a:pPr marL="457200" lvl="0" indent="-342900" algn="l" rtl="0">
              <a:lnSpc>
                <a:spcPct val="150000"/>
              </a:lnSpc>
              <a:spcBef>
                <a:spcPts val="1200"/>
              </a:spcBef>
              <a:spcAft>
                <a:spcPts val="0"/>
              </a:spcAft>
              <a:buClr>
                <a:schemeClr val="dk1"/>
              </a:buClr>
              <a:buSzPts val="1800"/>
              <a:buChar char="●"/>
            </a:pPr>
            <a:endParaRPr lang="cs-CZ" b="1" dirty="0">
              <a:solidFill>
                <a:schemeClr val="dk1"/>
              </a:solidFill>
              <a:latin typeface="Source Code Pro" panose="020B0509030403020204" pitchFamily="49" charset="0"/>
              <a:ea typeface="Source Code Pro" panose="020B0509030403020204" pitchFamily="49" charset="0"/>
            </a:endParaRPr>
          </a:p>
        </p:txBody>
      </p:sp>
    </p:spTree>
    <p:extLst>
      <p:ext uri="{BB962C8B-B14F-4D97-AF65-F5344CB8AC3E}">
        <p14:creationId xmlns:p14="http://schemas.microsoft.com/office/powerpoint/2010/main" val="230667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duotone>
              <a:prstClr val="black"/>
              <a:srgbClr val="7030A0">
                <a:tint val="45000"/>
                <a:satMod val="400000"/>
              </a:srgbClr>
            </a:duotone>
            <a:alphaModFix amt="50000"/>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08155" y="393289"/>
            <a:ext cx="12083845" cy="4049402"/>
          </a:xfrm>
          <a:prstGeom prst="rect">
            <a:avLst/>
          </a:prstGeom>
          <a:effectLst/>
        </p:spPr>
      </p:pic>
      <p:pic>
        <p:nvPicPr>
          <p:cNvPr id="15" name="Grafický objekt 14" descr="Chytrý telefon se souvislou výplní">
            <a:extLst>
              <a:ext uri="{FF2B5EF4-FFF2-40B4-BE49-F238E27FC236}">
                <a16:creationId xmlns:a16="http://schemas.microsoft.com/office/drawing/2014/main" id="{854F8F10-10C2-4BBC-8A6E-B311C9B0BB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a:off x="4949825" y="849123"/>
            <a:ext cx="759753" cy="759753"/>
          </a:xfrm>
          <a:prstGeom prst="rect">
            <a:avLst/>
          </a:prstGeom>
        </p:spPr>
      </p:pic>
      <p:sp>
        <p:nvSpPr>
          <p:cNvPr id="16" name="TextovéPole 15">
            <a:extLst>
              <a:ext uri="{FF2B5EF4-FFF2-40B4-BE49-F238E27FC236}">
                <a16:creationId xmlns:a16="http://schemas.microsoft.com/office/drawing/2014/main" id="{12DFCD49-6601-4908-82AD-2035B6187B43}"/>
              </a:ext>
            </a:extLst>
          </p:cNvPr>
          <p:cNvSpPr txBox="1"/>
          <p:nvPr/>
        </p:nvSpPr>
        <p:spPr>
          <a:xfrm>
            <a:off x="1247775" y="1193032"/>
            <a:ext cx="9696449" cy="461665"/>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2:</a:t>
            </a:r>
          </a:p>
        </p:txBody>
      </p:sp>
      <p:pic>
        <p:nvPicPr>
          <p:cNvPr id="8" name="Grafický objekt 24">
            <a:extLst>
              <a:ext uri="{FF2B5EF4-FFF2-40B4-BE49-F238E27FC236}">
                <a16:creationId xmlns:a16="http://schemas.microsoft.com/office/drawing/2014/main" id="{11501003-883A-42A0-B1B5-50483B38DDC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368126" y="890877"/>
            <a:ext cx="769697" cy="759752"/>
          </a:xfrm>
          <a:prstGeom prst="rect">
            <a:avLst/>
          </a:prstGeom>
        </p:spPr>
      </p:pic>
      <p:sp>
        <p:nvSpPr>
          <p:cNvPr id="4" name="TextovéPole 3">
            <a:extLst>
              <a:ext uri="{FF2B5EF4-FFF2-40B4-BE49-F238E27FC236}">
                <a16:creationId xmlns:a16="http://schemas.microsoft.com/office/drawing/2014/main" id="{371A0564-EB1E-426A-A58B-A9C84FA0FB33}"/>
              </a:ext>
            </a:extLst>
          </p:cNvPr>
          <p:cNvSpPr txBox="1"/>
          <p:nvPr/>
        </p:nvSpPr>
        <p:spPr>
          <a:xfrm>
            <a:off x="1099128" y="1861179"/>
            <a:ext cx="10060485" cy="830997"/>
          </a:xfrm>
          <a:prstGeom prst="rect">
            <a:avLst/>
          </a:prstGeom>
          <a:noFill/>
        </p:spPr>
        <p:txBody>
          <a:bodyPr wrap="square" rtlCol="0">
            <a:spAutoFit/>
          </a:bodyPr>
          <a:lstStyle/>
          <a:p>
            <a:pPr algn="ctr"/>
            <a:r>
              <a:rPr lang="pl-PL" sz="2400" dirty="0">
                <a:solidFill>
                  <a:schemeClr val="dk1"/>
                </a:solidFill>
                <a:latin typeface="Source Code Pro" panose="020B0509030403020204" pitchFamily="49" charset="0"/>
                <a:ea typeface="Source Code Pro" panose="020B0509030403020204" pitchFamily="49" charset="0"/>
              </a:rPr>
              <a:t>Zakroužkuj a následně hlasuj v aplikaci </a:t>
            </a:r>
            <a:r>
              <a:rPr lang="pl-PL" sz="2400" b="1" dirty="0">
                <a:solidFill>
                  <a:schemeClr val="dk1"/>
                </a:solidFill>
                <a:latin typeface="Source Code Pro" panose="020B0509030403020204" pitchFamily="49" charset="0"/>
                <a:ea typeface="Source Code Pro" panose="020B0509030403020204" pitchFamily="49" charset="0"/>
              </a:rPr>
              <a:t>Mentimeter</a:t>
            </a:r>
            <a:r>
              <a:rPr lang="pl-PL" sz="2400" dirty="0">
                <a:solidFill>
                  <a:schemeClr val="dk1"/>
                </a:solidFill>
                <a:latin typeface="Source Code Pro" panose="020B0509030403020204" pitchFamily="49" charset="0"/>
                <a:ea typeface="Source Code Pro" panose="020B0509030403020204" pitchFamily="49" charset="0"/>
              </a:rPr>
              <a:t>, jak souhlasíš s následujícími větami.</a:t>
            </a:r>
            <a:endParaRPr lang="cs-CZ" sz="2400" dirty="0"/>
          </a:p>
        </p:txBody>
      </p:sp>
      <p:pic>
        <p:nvPicPr>
          <p:cNvPr id="5" name="Obrázek 4">
            <a:extLst>
              <a:ext uri="{FF2B5EF4-FFF2-40B4-BE49-F238E27FC236}">
                <a16:creationId xmlns:a16="http://schemas.microsoft.com/office/drawing/2014/main" id="{845FCF36-EFD6-4200-AEB2-C6E265891C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1748" y="3288146"/>
            <a:ext cx="9967865" cy="2766290"/>
          </a:xfrm>
          <a:prstGeom prst="rect">
            <a:avLst/>
          </a:prstGeom>
        </p:spPr>
      </p:pic>
    </p:spTree>
    <p:extLst>
      <p:ext uri="{BB962C8B-B14F-4D97-AF65-F5344CB8AC3E}">
        <p14:creationId xmlns:p14="http://schemas.microsoft.com/office/powerpoint/2010/main" val="398823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7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62000" y="1689100"/>
            <a:ext cx="11061700" cy="4568536"/>
          </a:xfrm>
          <a:prstGeom prst="rect">
            <a:avLst/>
          </a:prstGeom>
          <a:effectLst/>
        </p:spPr>
      </p:pic>
      <p:sp>
        <p:nvSpPr>
          <p:cNvPr id="14" name="Ovál 13">
            <a:extLst>
              <a:ext uri="{FF2B5EF4-FFF2-40B4-BE49-F238E27FC236}">
                <a16:creationId xmlns:a16="http://schemas.microsoft.com/office/drawing/2014/main" id="{7631FB29-0AC4-4F99-A806-82728E6AC035}"/>
              </a:ext>
            </a:extLst>
          </p:cNvPr>
          <p:cNvSpPr/>
          <p:nvPr/>
        </p:nvSpPr>
        <p:spPr>
          <a:xfrm>
            <a:off x="802531" y="538950"/>
            <a:ext cx="3866322" cy="3734723"/>
          </a:xfrm>
          <a:custGeom>
            <a:avLst/>
            <a:gdLst>
              <a:gd name="connsiteX0" fmla="*/ 0 w 3866322"/>
              <a:gd name="connsiteY0" fmla="*/ 1867362 h 3734723"/>
              <a:gd name="connsiteX1" fmla="*/ 1933161 w 3866322"/>
              <a:gd name="connsiteY1" fmla="*/ 0 h 3734723"/>
              <a:gd name="connsiteX2" fmla="*/ 3866322 w 3866322"/>
              <a:gd name="connsiteY2" fmla="*/ 1867362 h 3734723"/>
              <a:gd name="connsiteX3" fmla="*/ 1933161 w 3866322"/>
              <a:gd name="connsiteY3" fmla="*/ 3734724 h 3734723"/>
              <a:gd name="connsiteX4" fmla="*/ 0 w 3866322"/>
              <a:gd name="connsiteY4" fmla="*/ 1867362 h 373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322" h="3734723" fill="none" extrusionOk="0">
                <a:moveTo>
                  <a:pt x="0" y="1867362"/>
                </a:moveTo>
                <a:cubicBezTo>
                  <a:pt x="-45933" y="845251"/>
                  <a:pt x="763540" y="-187044"/>
                  <a:pt x="1933161" y="0"/>
                </a:cubicBezTo>
                <a:cubicBezTo>
                  <a:pt x="3099781" y="-37451"/>
                  <a:pt x="3868069" y="698508"/>
                  <a:pt x="3866322" y="1867362"/>
                </a:cubicBezTo>
                <a:cubicBezTo>
                  <a:pt x="3835248" y="2745448"/>
                  <a:pt x="3176910" y="3810518"/>
                  <a:pt x="1933161" y="3734724"/>
                </a:cubicBezTo>
                <a:cubicBezTo>
                  <a:pt x="894337" y="3787171"/>
                  <a:pt x="176341" y="2859300"/>
                  <a:pt x="0" y="1867362"/>
                </a:cubicBezTo>
                <a:close/>
              </a:path>
              <a:path w="3866322" h="3734723" stroke="0" extrusionOk="0">
                <a:moveTo>
                  <a:pt x="0" y="1867362"/>
                </a:moveTo>
                <a:cubicBezTo>
                  <a:pt x="-23515" y="976339"/>
                  <a:pt x="691803" y="72540"/>
                  <a:pt x="1933161" y="0"/>
                </a:cubicBezTo>
                <a:cubicBezTo>
                  <a:pt x="2957889" y="172314"/>
                  <a:pt x="3879353" y="755225"/>
                  <a:pt x="3866322" y="1867362"/>
                </a:cubicBezTo>
                <a:cubicBezTo>
                  <a:pt x="3899494" y="3081940"/>
                  <a:pt x="2983473" y="3741255"/>
                  <a:pt x="1933161" y="3734724"/>
                </a:cubicBezTo>
                <a:cubicBezTo>
                  <a:pt x="920782" y="3722498"/>
                  <a:pt x="2714" y="2812563"/>
                  <a:pt x="0" y="1867362"/>
                </a:cubicBez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8575">
            <a:solidFill>
              <a:srgbClr val="2E75B6"/>
            </a:solidFill>
            <a:extLst>
              <a:ext uri="{C807C97D-BFC1-408E-A445-0C87EB9F89A2}">
                <ask:lineSketchStyleProps xmlns:ask="http://schemas.microsoft.com/office/drawing/2018/sketchyshapes" sd="362938058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dirty="0">
              <a:solidFill>
                <a:schemeClr val="tx1"/>
              </a:solidFill>
              <a:latin typeface="Source Code Pro" panose="020B0509030403020204" pitchFamily="49" charset="0"/>
              <a:ea typeface="Source Code Pro" panose="020B0509030403020204" pitchFamily="49" charset="0"/>
            </a:endParaRPr>
          </a:p>
        </p:txBody>
      </p:sp>
      <p:sp>
        <p:nvSpPr>
          <p:cNvPr id="16" name="TextovéPole 15">
            <a:extLst>
              <a:ext uri="{FF2B5EF4-FFF2-40B4-BE49-F238E27FC236}">
                <a16:creationId xmlns:a16="http://schemas.microsoft.com/office/drawing/2014/main" id="{12DFCD49-6601-4908-82AD-2035B6187B43}"/>
              </a:ext>
            </a:extLst>
          </p:cNvPr>
          <p:cNvSpPr txBox="1"/>
          <p:nvPr/>
        </p:nvSpPr>
        <p:spPr>
          <a:xfrm>
            <a:off x="4100945" y="2700085"/>
            <a:ext cx="7062104" cy="2677656"/>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3:</a:t>
            </a:r>
          </a:p>
          <a:p>
            <a:pPr algn="ctr"/>
            <a:endParaRPr lang="cs-CZ" sz="2400" b="1" dirty="0">
              <a:solidFill>
                <a:schemeClr val="dk1"/>
              </a:solidFill>
              <a:latin typeface="Source Code Pro" panose="020B0509030403020204" pitchFamily="49" charset="0"/>
              <a:ea typeface="Source Code Pro" panose="020B0509030403020204" pitchFamily="49" charset="0"/>
            </a:endParaRPr>
          </a:p>
          <a:p>
            <a:pPr algn="ctr"/>
            <a:r>
              <a:rPr lang="cs-CZ" sz="2400" dirty="0">
                <a:solidFill>
                  <a:schemeClr val="dk1"/>
                </a:solidFill>
                <a:latin typeface="Source Code Pro" panose="020B0509030403020204" pitchFamily="49" charset="0"/>
                <a:ea typeface="Source Code Pro" panose="020B0509030403020204" pitchFamily="49" charset="0"/>
              </a:rPr>
              <a:t>Stalo se ti</a:t>
            </a:r>
            <a:r>
              <a:rPr lang="en-US" sz="2400" dirty="0">
                <a:solidFill>
                  <a:schemeClr val="dk1"/>
                </a:solidFill>
                <a:latin typeface="Source Code Pro" panose="020B0509030403020204" pitchFamily="49" charset="0"/>
                <a:ea typeface="Source Code Pro" panose="020B0509030403020204" pitchFamily="49" charset="0"/>
              </a:rPr>
              <a:t>, </a:t>
            </a:r>
            <a:r>
              <a:rPr lang="cs-CZ" sz="2400" dirty="0">
                <a:solidFill>
                  <a:schemeClr val="dk1"/>
                </a:solidFill>
                <a:latin typeface="Source Code Pro" panose="020B0509030403020204" pitchFamily="49" charset="0"/>
                <a:ea typeface="Source Code Pro" panose="020B0509030403020204" pitchFamily="49" charset="0"/>
              </a:rPr>
              <a:t>že sis chtěl/a někdy koupit něco, co jsi viděl/a u svého </a:t>
            </a:r>
            <a:r>
              <a:rPr lang="en-US" sz="2400" dirty="0">
                <a:solidFill>
                  <a:schemeClr val="dk1"/>
                </a:solidFill>
                <a:latin typeface="Source Code Pro" panose="020B0509030403020204" pitchFamily="49" charset="0"/>
                <a:ea typeface="Source Code Pro" panose="020B0509030403020204" pitchFamily="49" charset="0"/>
              </a:rPr>
              <a:t>influencera?</a:t>
            </a:r>
            <a:endParaRPr lang="cs-CZ" sz="2400" dirty="0">
              <a:solidFill>
                <a:schemeClr val="dk1"/>
              </a:solidFill>
              <a:latin typeface="Source Code Pro" panose="020B0509030403020204" pitchFamily="49" charset="0"/>
              <a:ea typeface="Source Code Pro" panose="020B0509030403020204" pitchFamily="49" charset="0"/>
            </a:endParaRPr>
          </a:p>
          <a:p>
            <a:pPr algn="ctr"/>
            <a:endParaRPr lang="cs-CZ" sz="2400" dirty="0">
              <a:solidFill>
                <a:schemeClr val="dk1"/>
              </a:solidFill>
              <a:latin typeface="Source Code Pro" panose="020B0509030403020204" pitchFamily="49" charset="0"/>
              <a:ea typeface="Source Code Pro" panose="020B0509030403020204" pitchFamily="49" charset="0"/>
            </a:endParaRPr>
          </a:p>
          <a:p>
            <a:pPr algn="ctr"/>
            <a:r>
              <a:rPr lang="cs-CZ" sz="2400" b="1" dirty="0">
                <a:solidFill>
                  <a:schemeClr val="dk1"/>
                </a:solidFill>
                <a:latin typeface="Source Code Pro" panose="020B0509030403020204" pitchFamily="49" charset="0"/>
                <a:ea typeface="Source Code Pro" panose="020B0509030403020204" pitchFamily="49" charset="0"/>
              </a:rPr>
              <a:t>Co to případně bylo?</a:t>
            </a:r>
            <a:endParaRPr lang="cs-CZ" b="1" dirty="0"/>
          </a:p>
        </p:txBody>
      </p:sp>
      <p:cxnSp>
        <p:nvCxnSpPr>
          <p:cNvPr id="17" name="Spojnice: zakřivená 16">
            <a:extLst>
              <a:ext uri="{FF2B5EF4-FFF2-40B4-BE49-F238E27FC236}">
                <a16:creationId xmlns:a16="http://schemas.microsoft.com/office/drawing/2014/main" id="{2BCEB76A-74E7-42F7-AC16-E0DE4B005BDD}"/>
              </a:ext>
            </a:extLst>
          </p:cNvPr>
          <p:cNvCxnSpPr>
            <a:cxnSpLocks/>
          </p:cNvCxnSpPr>
          <p:nvPr/>
        </p:nvCxnSpPr>
        <p:spPr>
          <a:xfrm rot="16200000" flipH="1">
            <a:off x="4675819" y="2543784"/>
            <a:ext cx="253963" cy="566565"/>
          </a:xfrm>
          <a:prstGeom prst="curvedConnector2">
            <a:avLst/>
          </a:prstGeom>
          <a:ln w="38100">
            <a:solidFill>
              <a:srgbClr val="2E75B6"/>
            </a:solidFill>
            <a:headEnd type="none"/>
            <a:tailEnd type="arrow" w="lg" len="lg"/>
          </a:ln>
        </p:spPr>
        <p:style>
          <a:lnRef idx="1">
            <a:schemeClr val="accent2"/>
          </a:lnRef>
          <a:fillRef idx="0">
            <a:schemeClr val="accent2"/>
          </a:fillRef>
          <a:effectRef idx="0">
            <a:schemeClr val="accent2"/>
          </a:effectRef>
          <a:fontRef idx="minor">
            <a:schemeClr val="tx1"/>
          </a:fontRef>
        </p:style>
      </p:cxnSp>
      <p:pic>
        <p:nvPicPr>
          <p:cNvPr id="9" name="Grafický objekt 24">
            <a:extLst>
              <a:ext uri="{FF2B5EF4-FFF2-40B4-BE49-F238E27FC236}">
                <a16:creationId xmlns:a16="http://schemas.microsoft.com/office/drawing/2014/main" id="{BE1B0FA3-E349-490C-B262-2FDDEC85F6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94596" y="2406312"/>
            <a:ext cx="769696" cy="759752"/>
          </a:xfrm>
          <a:prstGeom prst="rect">
            <a:avLst/>
          </a:prstGeom>
        </p:spPr>
      </p:pic>
      <p:pic>
        <p:nvPicPr>
          <p:cNvPr id="8" name="Grafický objekt 7" descr="Kontrolní seznam se souvislou výplní">
            <a:extLst>
              <a:ext uri="{FF2B5EF4-FFF2-40B4-BE49-F238E27FC236}">
                <a16:creationId xmlns:a16="http://schemas.microsoft.com/office/drawing/2014/main" id="{186E14BF-D141-404C-9861-176FFF9D679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8036" y="2475379"/>
            <a:ext cx="718418" cy="690685"/>
          </a:xfrm>
          <a:prstGeom prst="rect">
            <a:avLst/>
          </a:prstGeom>
        </p:spPr>
      </p:pic>
    </p:spTree>
    <p:extLst>
      <p:ext uri="{BB962C8B-B14F-4D97-AF65-F5344CB8AC3E}">
        <p14:creationId xmlns:p14="http://schemas.microsoft.com/office/powerpoint/2010/main" val="2820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98739551-9BA4-477B-9F63-A4D0A50489DA}"/>
              </a:ext>
            </a:extLst>
          </p:cNvPr>
          <p:cNvPicPr>
            <a:picLocks noChangeAspect="1"/>
          </p:cNvPicPr>
          <p:nvPr/>
        </p:nvPicPr>
        <p:blipFill>
          <a:blip r:embed="rId3" cstate="print">
            <a:alphaModFix amt="70000"/>
            <a:extLst>
              <a:ext uri="{BEBA8EAE-BF5A-486C-A8C5-ECC9F3942E4B}">
                <a14:imgProps xmlns:a14="http://schemas.microsoft.com/office/drawing/2010/main">
                  <a14:imgLayer r:embed="rId4">
                    <a14:imgEffect>
                      <a14:colorTemperature colorTemp="4817"/>
                    </a14:imgEffect>
                    <a14:imgEffect>
                      <a14:saturation sat="170000"/>
                    </a14:imgEffect>
                  </a14:imgLayer>
                </a14:imgProps>
              </a:ext>
              <a:ext uri="{28A0092B-C50C-407E-A947-70E740481C1C}">
                <a14:useLocalDpi xmlns:a14="http://schemas.microsoft.com/office/drawing/2010/main" val="0"/>
              </a:ext>
            </a:extLst>
          </a:blip>
          <a:stretch>
            <a:fillRect/>
          </a:stretch>
        </p:blipFill>
        <p:spPr>
          <a:xfrm>
            <a:off x="4673600" y="152401"/>
            <a:ext cx="7213600" cy="6286500"/>
          </a:xfrm>
          <a:prstGeom prst="rect">
            <a:avLst/>
          </a:prstGeom>
          <a:effectLst/>
        </p:spPr>
      </p:pic>
      <p:sp>
        <p:nvSpPr>
          <p:cNvPr id="16" name="TextovéPole 15">
            <a:extLst>
              <a:ext uri="{FF2B5EF4-FFF2-40B4-BE49-F238E27FC236}">
                <a16:creationId xmlns:a16="http://schemas.microsoft.com/office/drawing/2014/main" id="{D6EB62B5-B0F6-4BA6-9169-884F69002A2F}"/>
              </a:ext>
            </a:extLst>
          </p:cNvPr>
          <p:cNvSpPr txBox="1"/>
          <p:nvPr/>
        </p:nvSpPr>
        <p:spPr>
          <a:xfrm>
            <a:off x="6761018" y="152401"/>
            <a:ext cx="4491182" cy="6109365"/>
          </a:xfrm>
          <a:prstGeom prst="rect">
            <a:avLst/>
          </a:prstGeom>
          <a:noFill/>
        </p:spPr>
        <p:txBody>
          <a:bodyPr wrap="square" rtlCol="0">
            <a:spAutoFit/>
          </a:bodyPr>
          <a:lstStyle/>
          <a:p>
            <a:pPr algn="ctr"/>
            <a:r>
              <a:rPr lang="cs-CZ" sz="2300" b="1" dirty="0">
                <a:solidFill>
                  <a:schemeClr val="dk1"/>
                </a:solidFill>
                <a:latin typeface="Source Code Pro" panose="020B0509030403020204" pitchFamily="49" charset="0"/>
                <a:ea typeface="Source Code Pro" panose="020B0509030403020204" pitchFamily="49" charset="0"/>
              </a:rPr>
              <a:t>              </a:t>
            </a:r>
          </a:p>
          <a:p>
            <a:pPr algn="ctr"/>
            <a:endParaRPr lang="cs-CZ" sz="2300" b="1" dirty="0">
              <a:solidFill>
                <a:schemeClr val="dk1"/>
              </a:solidFill>
              <a:latin typeface="Source Code Pro" panose="020B0509030403020204" pitchFamily="49" charset="0"/>
              <a:ea typeface="Source Code Pro" panose="020B0509030403020204" pitchFamily="49" charset="0"/>
            </a:endParaRPr>
          </a:p>
          <a:p>
            <a:pPr algn="ctr"/>
            <a:endParaRPr lang="cs-CZ" sz="2300" b="1" dirty="0">
              <a:solidFill>
                <a:schemeClr val="dk1"/>
              </a:solidFill>
              <a:latin typeface="Source Code Pro" panose="020B0509030403020204" pitchFamily="49" charset="0"/>
              <a:ea typeface="Source Code Pro" panose="020B0509030403020204" pitchFamily="49" charset="0"/>
            </a:endParaRPr>
          </a:p>
          <a:p>
            <a:pPr algn="ctr"/>
            <a:r>
              <a:rPr lang="cs-CZ" sz="2300" b="1" dirty="0">
                <a:solidFill>
                  <a:schemeClr val="dk1"/>
                </a:solidFill>
                <a:latin typeface="Source Code Pro" panose="020B0509030403020204" pitchFamily="49" charset="0"/>
                <a:ea typeface="Source Code Pro" panose="020B0509030403020204" pitchFamily="49" charset="0"/>
              </a:rPr>
              <a:t>     Úkol č. 4:</a:t>
            </a:r>
          </a:p>
          <a:p>
            <a:pPr algn="ctr"/>
            <a:endParaRPr lang="cs-CZ" sz="2300" b="1" dirty="0">
              <a:solidFill>
                <a:schemeClr val="dk1"/>
              </a:solidFill>
              <a:latin typeface="Source Code Pro" panose="020B0509030403020204" pitchFamily="49" charset="0"/>
              <a:ea typeface="Source Code Pro" panose="020B0509030403020204" pitchFamily="49" charset="0"/>
            </a:endParaRPr>
          </a:p>
          <a:p>
            <a:pPr marL="0" indent="0" algn="ctr">
              <a:buNone/>
            </a:pPr>
            <a:r>
              <a:rPr lang="cs-CZ" sz="2300" dirty="0">
                <a:solidFill>
                  <a:schemeClr val="dk1"/>
                </a:solidFill>
                <a:latin typeface="Source Code Pro" panose="020B0509030403020204" pitchFamily="49" charset="0"/>
                <a:ea typeface="Source Code Pro" panose="020B0509030403020204" pitchFamily="49" charset="0"/>
              </a:rPr>
              <a:t>Představ si, že si chceš koupit něco, co jsi viděl(a) u svého oblíbeného influencera, ale rodiče ti to nekoupí. Nezbývá ti nic jiného, než si na to z kapesného našetřit. Opravdu by sis to za své našetřené peníze koupil(a)? </a:t>
            </a:r>
          </a:p>
          <a:p>
            <a:pPr marL="0" indent="0" algn="ctr">
              <a:buNone/>
            </a:pPr>
            <a:endParaRPr lang="cs-CZ" sz="2300" dirty="0">
              <a:latin typeface="Source Code Pro" panose="020B0509030403020204" pitchFamily="49" charset="0"/>
              <a:ea typeface="Source Code Pro" panose="020B0509030403020204" pitchFamily="49" charset="0"/>
            </a:endParaRPr>
          </a:p>
        </p:txBody>
      </p:sp>
      <p:pic>
        <p:nvPicPr>
          <p:cNvPr id="18" name="Grafický objekt 17" descr="Kontrolní seznam se souvislou výplní">
            <a:extLst>
              <a:ext uri="{FF2B5EF4-FFF2-40B4-BE49-F238E27FC236}">
                <a16:creationId xmlns:a16="http://schemas.microsoft.com/office/drawing/2014/main" id="{7109CF07-5792-4EC9-BE2C-2A29507BCD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4060" y="916477"/>
            <a:ext cx="718418" cy="690685"/>
          </a:xfrm>
          <a:prstGeom prst="rect">
            <a:avLst/>
          </a:prstGeom>
        </p:spPr>
      </p:pic>
      <p:pic>
        <p:nvPicPr>
          <p:cNvPr id="19" name="Grafický objekt 11">
            <a:extLst>
              <a:ext uri="{FF2B5EF4-FFF2-40B4-BE49-F238E27FC236}">
                <a16:creationId xmlns:a16="http://schemas.microsoft.com/office/drawing/2014/main" id="{F50FD769-C951-46E7-9C94-57E48107B11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29060" y="916477"/>
            <a:ext cx="699724" cy="690684"/>
          </a:xfrm>
          <a:prstGeom prst="rect">
            <a:avLst/>
          </a:prstGeom>
        </p:spPr>
      </p:pic>
      <p:pic>
        <p:nvPicPr>
          <p:cNvPr id="4" name="Obrázek 3">
            <a:extLst>
              <a:ext uri="{FF2B5EF4-FFF2-40B4-BE49-F238E27FC236}">
                <a16:creationId xmlns:a16="http://schemas.microsoft.com/office/drawing/2014/main" id="{DDB65AC0-7C04-FB93-99AA-7B67ABB5EC70}"/>
              </a:ext>
            </a:extLst>
          </p:cNvPr>
          <p:cNvPicPr>
            <a:picLocks noChangeAspect="1"/>
          </p:cNvPicPr>
          <p:nvPr/>
        </p:nvPicPr>
        <p:blipFill>
          <a:blip r:embed="rId8"/>
          <a:stretch>
            <a:fillRect/>
          </a:stretch>
        </p:blipFill>
        <p:spPr>
          <a:xfrm>
            <a:off x="742345" y="1931424"/>
            <a:ext cx="6105525" cy="3467100"/>
          </a:xfrm>
          <a:prstGeom prst="rect">
            <a:avLst/>
          </a:prstGeom>
        </p:spPr>
      </p:pic>
    </p:spTree>
    <p:extLst>
      <p:ext uri="{BB962C8B-B14F-4D97-AF65-F5344CB8AC3E}">
        <p14:creationId xmlns:p14="http://schemas.microsoft.com/office/powerpoint/2010/main" val="585673430"/>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9717</TotalTime>
  <Words>413</Words>
  <Application>Microsoft Office PowerPoint</Application>
  <PresentationFormat>Širokoúhlá obrazovka</PresentationFormat>
  <Paragraphs>57</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Source Code Pro</vt:lpstr>
      <vt:lpstr>Office Theme</vt:lpstr>
      <vt:lpstr>Influenceři  </vt:lpstr>
      <vt:lpstr>Vítejte ve světě online marketingu, kterým vás provede Marek a Markéta </vt:lpstr>
      <vt:lpstr>Prezentace aplikace PowerPoint</vt:lpstr>
      <vt:lpstr>Prezentace aplikace PowerPoint</vt:lpstr>
      <vt:lpstr>Prezentace aplikace PowerPoint</vt:lpstr>
      <vt:lpstr>Influencer</vt:lpstr>
      <vt:lpstr>Prezentace aplikace PowerPoint</vt:lpstr>
      <vt:lpstr>Prezentace aplikace PowerPoint</vt:lpstr>
      <vt:lpstr>Prezentace aplikace PowerPoint</vt:lpstr>
      <vt:lpstr>Prezentace aplikace PowerPoint</vt:lpstr>
      <vt:lpstr>Prezentace aplikace PowerPoint</vt:lpstr>
      <vt:lpstr>Těšíme se na příště!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Holi ♠</dc:creator>
  <cp:lastModifiedBy>Jitka Burešová</cp:lastModifiedBy>
  <cp:revision>115</cp:revision>
  <dcterms:created xsi:type="dcterms:W3CDTF">2022-10-12T13:33:50Z</dcterms:created>
  <dcterms:modified xsi:type="dcterms:W3CDTF">2023-07-13T18:21:07Z</dcterms:modified>
</cp:coreProperties>
</file>