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39"/>
  </p:notesMasterIdLst>
  <p:sldIdLst>
    <p:sldId id="256" r:id="rId2"/>
    <p:sldId id="257" r:id="rId3"/>
    <p:sldId id="274" r:id="rId4"/>
    <p:sldId id="300" r:id="rId5"/>
    <p:sldId id="301" r:id="rId6"/>
    <p:sldId id="302" r:id="rId7"/>
    <p:sldId id="306" r:id="rId8"/>
    <p:sldId id="307" r:id="rId9"/>
    <p:sldId id="308" r:id="rId10"/>
    <p:sldId id="309" r:id="rId11"/>
    <p:sldId id="311" r:id="rId12"/>
    <p:sldId id="312" r:id="rId13"/>
    <p:sldId id="338" r:id="rId14"/>
    <p:sldId id="339" r:id="rId15"/>
    <p:sldId id="335" r:id="rId16"/>
    <p:sldId id="295" r:id="rId17"/>
    <p:sldId id="313" r:id="rId18"/>
    <p:sldId id="325" r:id="rId19"/>
    <p:sldId id="336" r:id="rId20"/>
    <p:sldId id="314" r:id="rId21"/>
    <p:sldId id="318" r:id="rId22"/>
    <p:sldId id="326" r:id="rId23"/>
    <p:sldId id="327" r:id="rId24"/>
    <p:sldId id="332" r:id="rId25"/>
    <p:sldId id="337" r:id="rId26"/>
    <p:sldId id="299" r:id="rId27"/>
    <p:sldId id="323" r:id="rId28"/>
    <p:sldId id="329" r:id="rId29"/>
    <p:sldId id="324" r:id="rId30"/>
    <p:sldId id="334" r:id="rId31"/>
    <p:sldId id="330" r:id="rId32"/>
    <p:sldId id="328" r:id="rId33"/>
    <p:sldId id="319" r:id="rId34"/>
    <p:sldId id="322" r:id="rId35"/>
    <p:sldId id="320" r:id="rId36"/>
    <p:sldId id="331" r:id="rId37"/>
    <p:sldId id="272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6931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30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96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06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687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8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osta@msvarenska.cz" TargetMode="External"/><Relationship Id="rId2" Type="http://schemas.openxmlformats.org/officeDocument/2006/relationships/hyperlink" Target="https://jitkaseverinova.webnode.cz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svarenska.cz/za-tajemstvim-motyl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msvarenska.cz/lipohratky-2018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msvarenska.cz/prezentaceskoly/" TargetMode="External"/><Relationship Id="rId4" Type="http://schemas.openxmlformats.org/officeDocument/2006/relationships/hyperlink" Target="http://msvarenska.cz/20182019-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msvarenska.cz/20192020-2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svarenska.cz/cestovatelske-pohadky-20172018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7.jpeg"/><Relationship Id="rId4" Type="http://schemas.openxmlformats.org/officeDocument/2006/relationships/hyperlink" Target="http://msvarenska.cz/prezentaceskoly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1.jpeg"/><Relationship Id="rId4" Type="http://schemas.openxmlformats.org/officeDocument/2006/relationships/image" Target="../media/image10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img.obrazky.cz/?url=68fe7a6eb8883b7e" TargetMode="External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/>
              <a:t>Návštěva dětí a rodičů v knihovně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29668" y="1322942"/>
            <a:ext cx="4201461" cy="131428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Akce pro děti a rodiče ve spolupráci s dětským oddělením knihovny.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74500" y="1077180"/>
            <a:ext cx="1878584" cy="272346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2637" y="3107295"/>
            <a:ext cx="3218437" cy="2413828"/>
          </a:xfrm>
          <a:prstGeom prst="rect">
            <a:avLst/>
          </a:prstGeom>
        </p:spPr>
      </p:pic>
      <p:pic>
        <p:nvPicPr>
          <p:cNvPr id="11" name="Zástupný symbol pro 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832785" y="2526643"/>
            <a:ext cx="2657540" cy="472451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71455" y="1504634"/>
            <a:ext cx="5386326" cy="403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234840"/>
            <a:ext cx="11004452" cy="978689"/>
          </a:xfrm>
        </p:spPr>
        <p:txBody>
          <a:bodyPr/>
          <a:lstStyle/>
          <a:p>
            <a:r>
              <a:rPr lang="cs-CZ" sz="3200" dirty="0"/>
              <a:t>Spolupráce s rodinou zaměřená na rozvíjení čtenářské </a:t>
            </a:r>
            <a:r>
              <a:rPr lang="cs-CZ" sz="3200" dirty="0" err="1"/>
              <a:t>pre</a:t>
            </a:r>
            <a:r>
              <a:rPr lang="cs-CZ" sz="3200" dirty="0"/>
              <a:t>/gramotnosti</a:t>
            </a:r>
          </a:p>
        </p:txBody>
      </p:sp>
      <p:sp>
        <p:nvSpPr>
          <p:cNvPr id="6" name="Zástupný symbol pro obsah 6"/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/>
            <a:r>
              <a:rPr lang="cs-CZ" sz="2400" b="1" dirty="0"/>
              <a:t>Vlastní materiály (publikace)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text 2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/>
            <a:r>
              <a:rPr lang="cs-CZ" sz="2400" b="1" dirty="0"/>
              <a:t>Víkendové deníčky</a:t>
            </a:r>
          </a:p>
        </p:txBody>
      </p:sp>
      <p:pic>
        <p:nvPicPr>
          <p:cNvPr id="10" name="Obrázek 9" descr="C:\Users\Uzivatel\Downloads\motýlí složka (1) (2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112" y="3305466"/>
            <a:ext cx="3236976" cy="229320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1" name="Obrázek 10" descr="C:\Users\Ředitelka\Desktop\2017-2018\Projekty 2018\Lipohrátky 2018\Lípohrátky - pracovní sešit\Lípohrátky-obrázky\Obal - přední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509552"/>
            <a:ext cx="2239412" cy="298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73319" y="2445064"/>
            <a:ext cx="2957322" cy="33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234840"/>
            <a:ext cx="11004452" cy="978689"/>
          </a:xfrm>
        </p:spPr>
        <p:txBody>
          <a:bodyPr/>
          <a:lstStyle/>
          <a:p>
            <a:r>
              <a:rPr lang="cs-CZ" sz="3200" dirty="0"/>
              <a:t>Psaní „na míru“ aneb Když své nápady spojí autorka dětských příběhů a předškolní pedagožka 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683612" y="1624064"/>
            <a:ext cx="52013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Jitka Severinová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04815" indent="-304815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Autorka rozmanitých příběhů pro děti.</a:t>
            </a:r>
          </a:p>
          <a:p>
            <a:pPr marL="304815" indent="-304815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Kontakt: , </a:t>
            </a:r>
            <a:r>
              <a:rPr lang="cs-CZ" sz="1800" dirty="0">
                <a:hlinkClick r:id="rId2"/>
              </a:rPr>
              <a:t>https://jitkaseverinova.webnode.cz/</a:t>
            </a:r>
            <a:r>
              <a:rPr lang="cs-CZ" sz="1800" dirty="0"/>
              <a:t>,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mail: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posta@msvarenska.cz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267"/>
              </a:spcBef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Stanislava Korcová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04815" indent="-304815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Předškolní pedagožka, ředitelka Mateřské školy Ostrava, Varenská 2a, p. o.</a:t>
            </a:r>
          </a:p>
          <a:p>
            <a:pPr marL="304815" indent="-304815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Kontakt: www.msvarenska.cz, mail: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posta@msvarenska.cz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267"/>
              </a:spcBef>
            </a:pPr>
            <a:endParaRPr lang="cs-CZ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267"/>
              </a:spcBef>
            </a:pP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 nás spojuje? </a:t>
            </a: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04815" indent="-304815" algn="just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…… a dlouholeté zkušenosti s projekty pro děti předškolního věku a mladšího školního věku.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309" y="2642617"/>
            <a:ext cx="5615073" cy="38221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021" y="947262"/>
            <a:ext cx="2651361" cy="15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/>
              <a:t>Za tajemstvím motýlů – školní projekt 2017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42218" y="1256113"/>
            <a:ext cx="520138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Aktivity: </a:t>
            </a:r>
          </a:p>
          <a:p>
            <a:pPr lvl="3"/>
            <a:r>
              <a:rPr lang="cs-CZ" sz="2400" dirty="0"/>
              <a:t>	</a:t>
            </a:r>
            <a:r>
              <a:rPr lang="cs-CZ" sz="2000" dirty="0"/>
              <a:t>Živý experiment</a:t>
            </a:r>
          </a:p>
          <a:p>
            <a:pPr lvl="1"/>
            <a:r>
              <a:rPr lang="cs-CZ" sz="2000" dirty="0"/>
              <a:t>	Badatelské koutky ve všech 	třídách</a:t>
            </a:r>
          </a:p>
          <a:p>
            <a:pPr lvl="1"/>
            <a:r>
              <a:rPr lang="cs-CZ" sz="2000" dirty="0"/>
              <a:t>	Motýlí záhon, altán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Spolupráce s rodinami dětí:</a:t>
            </a:r>
          </a:p>
          <a:p>
            <a:pPr lvl="1"/>
            <a:r>
              <a:rPr lang="cs-CZ" sz="2400" b="1" dirty="0"/>
              <a:t>	</a:t>
            </a:r>
            <a:r>
              <a:rPr lang="cs-CZ" sz="2000" b="1" dirty="0"/>
              <a:t>Motýlí složka</a:t>
            </a:r>
          </a:p>
          <a:p>
            <a:pPr lvl="1"/>
            <a:r>
              <a:rPr lang="cs-CZ" sz="2000" dirty="0"/>
              <a:t>	Společné akce: Jarní dílna, 	Květiny kolem nás, Závěrečná.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hlinkClick r:id="rId2"/>
              </a:rPr>
              <a:t>http://msvarenska.cz/za-tajemstvim-motylu/</a:t>
            </a:r>
            <a:endParaRPr lang="cs-CZ" sz="2400" dirty="0"/>
          </a:p>
          <a:p>
            <a:pPr lvl="0" algn="just"/>
            <a:endParaRPr lang="cs-CZ" sz="2400" dirty="0"/>
          </a:p>
        </p:txBody>
      </p:sp>
      <p:pic>
        <p:nvPicPr>
          <p:cNvPr id="6" name="Obrázek 5" descr="Obsah obrázku hrníček, interiér, dort, zeď&#10;&#10;Popis vygenerován s velmi vysokou mírou spolehlivosti">
            <a:extLst>
              <a:ext uri="{FF2B5EF4-FFF2-40B4-BE49-F238E27FC236}">
                <a16:creationId xmlns:a16="http://schemas.microsoft.com/office/drawing/2014/main" id="{6157548A-E843-41D3-AE87-48FB2D32B8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140" y="1317387"/>
            <a:ext cx="2373103" cy="2097998"/>
          </a:xfrm>
          <a:prstGeom prst="rect">
            <a:avLst/>
          </a:prstGeom>
        </p:spPr>
      </p:pic>
      <p:pic>
        <p:nvPicPr>
          <p:cNvPr id="8" name="Obrázek 7" descr="Obsah obrázku hrníček, stůl, káva, interiér&#10;&#10;Popis vygenerován s velmi vysokou mírou spolehlivosti">
            <a:extLst>
              <a:ext uri="{FF2B5EF4-FFF2-40B4-BE49-F238E27FC236}">
                <a16:creationId xmlns:a16="http://schemas.microsoft.com/office/drawing/2014/main" id="{9FB4121F-316A-4545-884C-2C3AE87ACD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100" y="1698459"/>
            <a:ext cx="2633932" cy="1975449"/>
          </a:xfrm>
          <a:prstGeom prst="rect">
            <a:avLst/>
          </a:prstGeom>
        </p:spPr>
      </p:pic>
      <p:pic>
        <p:nvPicPr>
          <p:cNvPr id="9" name="Obrázek 8" descr="Obsah obrázku interiér&#10;&#10;Popis vygenerován s vysokou mírou spolehlivosti">
            <a:extLst>
              <a:ext uri="{FF2B5EF4-FFF2-40B4-BE49-F238E27FC236}">
                <a16:creationId xmlns:a16="http://schemas.microsoft.com/office/drawing/2014/main" id="{FDDBCDF0-2CEA-4A02-BF93-DE3C0E8E4C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800" y="3583106"/>
            <a:ext cx="2253651" cy="3004868"/>
          </a:xfrm>
          <a:prstGeom prst="rect">
            <a:avLst/>
          </a:prstGeom>
        </p:spPr>
      </p:pic>
      <p:pic>
        <p:nvPicPr>
          <p:cNvPr id="10" name="Obrázek 9" descr="Obsah obrázku osoba, interiér, držení, jezení&#10;&#10;Popis vygenerován s velmi vysokou mírou spolehlivosti">
            <a:extLst>
              <a:ext uri="{FF2B5EF4-FFF2-40B4-BE49-F238E27FC236}">
                <a16:creationId xmlns:a16="http://schemas.microsoft.com/office/drawing/2014/main" id="{23EF0980-E8B7-4F5B-9905-EFAEC8E19D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589" y="3932432"/>
            <a:ext cx="3074955" cy="23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 tajemstvím motýlů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531906" y="1143000"/>
            <a:ext cx="6732494" cy="3084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133" b="1" dirty="0"/>
              <a:t>Motýlí složka: 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Příběhy zachycující jednotlivá stadia vývoje motýlů.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Doplněno pracovními listy, kresbami, fotografiemi dětí dle aktuálních možností jednotlivých tříd a rodin.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>
              <a:spcBef>
                <a:spcPts val="267"/>
              </a:spcBef>
            </a:pPr>
            <a:endParaRPr lang="cs-CZ" sz="213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Obrázek 7" descr="C:\Users\Uzivatel\Downloads\motýlí složka (4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806" y="2816352"/>
            <a:ext cx="5818762" cy="364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C:\Users\Uzivatel\Downloads\motýlí složka (1) (2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584" y="863589"/>
            <a:ext cx="3236976" cy="298603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066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 err="1"/>
              <a:t>Lípohrátky</a:t>
            </a:r>
            <a:r>
              <a:rPr lang="cs-CZ" sz="3200" dirty="0"/>
              <a:t> 2018! – školní projekt 2018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3930" y="1155529"/>
            <a:ext cx="520138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Aktivity:</a:t>
            </a:r>
          </a:p>
          <a:p>
            <a:pPr lvl="1"/>
            <a:r>
              <a:rPr lang="cs-CZ" sz="2400" dirty="0"/>
              <a:t>	</a:t>
            </a:r>
            <a:r>
              <a:rPr lang="cs-CZ" sz="2000" dirty="0"/>
              <a:t>Vlastní metodické materiály – 	</a:t>
            </a:r>
            <a:r>
              <a:rPr lang="cs-CZ" sz="2000" dirty="0" err="1"/>
              <a:t>Českovníček</a:t>
            </a:r>
            <a:r>
              <a:rPr lang="cs-CZ" sz="2000" dirty="0"/>
              <a:t>, </a:t>
            </a:r>
            <a:r>
              <a:rPr lang="cs-CZ" sz="2000" dirty="0" err="1"/>
              <a:t>Lípohrátky</a:t>
            </a:r>
            <a:endParaRPr lang="cs-CZ" sz="2000" dirty="0"/>
          </a:p>
          <a:p>
            <a:pPr lvl="1"/>
            <a:r>
              <a:rPr lang="cs-CZ" sz="2000" dirty="0"/>
              <a:t>	Tradiční česká řemesla, České 	Vánoce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Spolupráce s rodinami dětí:</a:t>
            </a:r>
          </a:p>
          <a:p>
            <a:pPr lvl="1"/>
            <a:r>
              <a:rPr lang="cs-CZ" sz="2400" b="1" dirty="0"/>
              <a:t>	</a:t>
            </a:r>
            <a:r>
              <a:rPr lang="cs-CZ" sz="2000" b="1" dirty="0" err="1"/>
              <a:t>Českovníčky</a:t>
            </a:r>
            <a:r>
              <a:rPr lang="cs-CZ" sz="2000" b="1" dirty="0"/>
              <a:t>, pracovní sešit 	</a:t>
            </a:r>
            <a:r>
              <a:rPr lang="cs-CZ" sz="2000" b="1" dirty="0" err="1"/>
              <a:t>Lípohrátky</a:t>
            </a:r>
            <a:endParaRPr lang="cs-CZ" sz="2000" b="1" dirty="0"/>
          </a:p>
          <a:p>
            <a:pPr lvl="1"/>
            <a:r>
              <a:rPr lang="cs-CZ" sz="2000" dirty="0"/>
              <a:t>	Neformální třídní schůzky</a:t>
            </a:r>
          </a:p>
          <a:p>
            <a:pPr lvl="1"/>
            <a:r>
              <a:rPr lang="cs-CZ" sz="2000" dirty="0"/>
              <a:t>	Slavnostní zasazení lípy </a:t>
            </a:r>
          </a:p>
          <a:p>
            <a:pPr lvl="1"/>
            <a:r>
              <a:rPr lang="cs-CZ" sz="2000" dirty="0"/>
              <a:t>	Výroba betlémů, České Vánoce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hlinkClick r:id="rId2"/>
              </a:rPr>
              <a:t>http://msvarenska.cz/lipohratky-2018/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3" descr="C:\Users\Ředitelka\Desktop\2017-2018\Projekty 2018\Lipohrátky 2018\ČESKOvníček\Final\C 1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947" y="1249092"/>
            <a:ext cx="2525924" cy="174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C:\Users\Ředitelka\Desktop\2017-2018\Projekty 2018\Lipohrátky 2018\Lípohrátky - pracovní sešit\Lípohrátky-obrázky\Obal - přední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560" y="3178815"/>
            <a:ext cx="2525924" cy="32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C:\Users\Ředitelka\Pictures\2018-10\IMG_20181011_133523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327110" y="993087"/>
            <a:ext cx="4060228" cy="2986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 descr="C:\Users\Ředitelka\Desktop\lípa 3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0326" y="4645497"/>
            <a:ext cx="2393757" cy="2015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0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Českovníček</a:t>
            </a:r>
            <a:r>
              <a:rPr lang="cs-CZ" dirty="0"/>
              <a:t> + </a:t>
            </a:r>
            <a:r>
              <a:rPr lang="cs-CZ" dirty="0" err="1"/>
              <a:t>Lípohrátky</a:t>
            </a:r>
            <a:endParaRPr lang="cs-CZ" dirty="0"/>
          </a:p>
        </p:txBody>
      </p:sp>
      <p:pic>
        <p:nvPicPr>
          <p:cNvPr id="3" name="Obrázek 2" descr="C:\Users\Ředitelka\Desktop\2017-2018\Projekty 2018\Lipohrátky 2018\Lípohrátky - pracovní sešit\Lípohrátky-obrázky\Obal - přední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3327400"/>
            <a:ext cx="2114452" cy="283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Zástupný symbol pro obsah 3" descr="C:\Users\Ředitelka\Desktop\2017-2018\Projekty 2018\Lipohrátky 2018\ČESKOvníček\Final\C 1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1244600"/>
            <a:ext cx="2732290" cy="18895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23"/>
          <p:cNvSpPr txBox="1"/>
          <p:nvPr/>
        </p:nvSpPr>
        <p:spPr>
          <a:xfrm>
            <a:off x="3346823" y="5624763"/>
            <a:ext cx="610304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133" b="1" dirty="0"/>
              <a:t>Celoroční projekt: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>
                <a:hlinkClick r:id="rId4"/>
              </a:rPr>
              <a:t>http://msvarenska.cz/20182019-2/</a:t>
            </a:r>
            <a:endParaRPr lang="cs-CZ" sz="2133" dirty="0"/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>
                <a:hlinkClick r:id="rId5"/>
              </a:rPr>
              <a:t>http://msvarenska.cz/prezentaceskoly/</a:t>
            </a:r>
            <a:endParaRPr lang="cs-CZ" sz="213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531906" y="1143000"/>
            <a:ext cx="7494494" cy="3084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133" b="1" dirty="0" err="1"/>
              <a:t>Českovníček</a:t>
            </a:r>
            <a:r>
              <a:rPr lang="cs-CZ" sz="2133" b="1" dirty="0"/>
              <a:t>: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Prázdninový deníček pro děti k zaznamenávání společných rodinných cest po ČR.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Vedl k poznávání naší vlasti a prohluboval vztah k ní.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Rodiče dětí motivoval k plnohodnotnému trávení času se svými dětmi.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>
              <a:spcBef>
                <a:spcPts val="267"/>
              </a:spcBef>
            </a:pPr>
            <a:endParaRPr lang="cs-CZ" sz="213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3346823" y="3559240"/>
            <a:ext cx="8280400" cy="2100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133" b="1" dirty="0" err="1"/>
              <a:t>Lípohrátky</a:t>
            </a:r>
            <a:r>
              <a:rPr lang="cs-CZ" sz="2133" b="1" dirty="0"/>
              <a:t>: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Pracovní sešit seznamující děti se státními znaky ČR a základní historií.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Poskytující prostor pro společné tvoření dětí a rodičů.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>
              <a:spcBef>
                <a:spcPts val="267"/>
              </a:spcBef>
            </a:pPr>
            <a:endParaRPr lang="cs-CZ" sz="213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Českovníčky</a:t>
            </a:r>
            <a:r>
              <a:rPr lang="cs-CZ" dirty="0"/>
              <a:t> se vrátily plné rodinných zážitků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8748" y="1336416"/>
            <a:ext cx="6236208" cy="23486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710350" y="4287913"/>
            <a:ext cx="5394960" cy="215948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38455" y="1413521"/>
            <a:ext cx="2441746" cy="301744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2324" y="3910194"/>
            <a:ext cx="5236464" cy="1951110"/>
          </a:xfrm>
          <a:prstGeom prst="rect">
            <a:avLst/>
          </a:prstGeom>
        </p:spPr>
      </p:pic>
      <p:pic>
        <p:nvPicPr>
          <p:cNvPr id="7" name="Obrázek 6" descr="C:\Users\Broňa\Desktop\foto pravidla zpracovat\20181003_10125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53154">
            <a:off x="9424512" y="740366"/>
            <a:ext cx="2565400" cy="192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Broňa\Desktop\foto pravidla zpracovat\20181003_10121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71814">
            <a:off x="9939216" y="3583890"/>
            <a:ext cx="1852504" cy="135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8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Lípohrátky</a:t>
            </a:r>
            <a:r>
              <a:rPr lang="cs-CZ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281" y="3666151"/>
            <a:ext cx="3932039" cy="2880000"/>
          </a:xfrm>
          <a:prstGeom prst="rect">
            <a:avLst/>
          </a:prstGeom>
        </p:spPr>
      </p:pic>
      <p:pic>
        <p:nvPicPr>
          <p:cNvPr id="7" name="Obrázek 6" descr="C:\Users\Broňa\Desktop\Nová složka\20181031_07171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984" y="274320"/>
            <a:ext cx="4593336" cy="327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Broňa\Desktop\Nová složka\20181031_07162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632" y="1228912"/>
            <a:ext cx="5760720" cy="432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C:\Users\Broňa\Desktop\Nová složka\20181031_07163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23198">
            <a:off x="4189588" y="4354826"/>
            <a:ext cx="3227605" cy="179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61395">
            <a:off x="2602805" y="161191"/>
            <a:ext cx="870648" cy="74509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7058">
            <a:off x="2842017" y="5789860"/>
            <a:ext cx="1105350" cy="7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 err="1"/>
              <a:t>Rodinkování</a:t>
            </a:r>
            <a:r>
              <a:rPr lang="cs-CZ" sz="3200" dirty="0"/>
              <a:t> – školní projekt 2019/2020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3930" y="1155529"/>
            <a:ext cx="5201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Aktivity:</a:t>
            </a:r>
          </a:p>
          <a:p>
            <a:pPr lvl="1"/>
            <a:r>
              <a:rPr lang="cs-CZ" sz="2400" dirty="0"/>
              <a:t>	TVP – motivace příběhy z 	</a:t>
            </a:r>
            <a:r>
              <a:rPr lang="cs-CZ" sz="2400" dirty="0" err="1"/>
              <a:t>Rodinkování</a:t>
            </a:r>
            <a:r>
              <a:rPr lang="cs-CZ" sz="2400" dirty="0"/>
              <a:t> </a:t>
            </a:r>
          </a:p>
          <a:p>
            <a:pPr lvl="1"/>
            <a:r>
              <a:rPr lang="cs-CZ" sz="2400" dirty="0"/>
              <a:t>	Spolupráce se seniory</a:t>
            </a:r>
          </a:p>
          <a:p>
            <a:pPr lvl="1"/>
            <a:r>
              <a:rPr lang="cs-CZ" sz="2400" dirty="0"/>
              <a:t>	Třídní kniha </a:t>
            </a:r>
            <a:r>
              <a:rPr lang="cs-CZ" sz="2400" dirty="0" err="1"/>
              <a:t>Rodinkování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Spolupráce s rodinami dětí:</a:t>
            </a:r>
          </a:p>
          <a:p>
            <a:pPr lvl="1"/>
            <a:r>
              <a:rPr lang="cs-CZ" sz="2400" b="1" dirty="0"/>
              <a:t>	</a:t>
            </a:r>
            <a:r>
              <a:rPr lang="cs-CZ" sz="2400" b="1" dirty="0" err="1"/>
              <a:t>Rodinkování</a:t>
            </a:r>
            <a:r>
              <a:rPr lang="cs-CZ" sz="2400" b="1" dirty="0"/>
              <a:t> </a:t>
            </a:r>
            <a:r>
              <a:rPr lang="cs-CZ" sz="2400" dirty="0"/>
              <a:t> - pracovní sešit </a:t>
            </a:r>
          </a:p>
          <a:p>
            <a:pPr lvl="1"/>
            <a:r>
              <a:rPr lang="cs-CZ" sz="2400" dirty="0"/>
              <a:t>	Zábavná odpoledne pro 	jednotlivé členy rodiny (práce 	s příběhy z </a:t>
            </a:r>
            <a:r>
              <a:rPr lang="cs-CZ" sz="2400" dirty="0" err="1"/>
              <a:t>Rodinkování</a:t>
            </a:r>
            <a:r>
              <a:rPr lang="cs-CZ" sz="24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767" y="1155529"/>
            <a:ext cx="3640576" cy="51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44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3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572" y="18143"/>
            <a:ext cx="6070260" cy="68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Rodinkování</a:t>
            </a:r>
            <a:r>
              <a:rPr lang="cs-CZ" dirty="0"/>
              <a:t>- </a:t>
            </a:r>
            <a:r>
              <a:rPr lang="cs-CZ"/>
              <a:t>pracovní sešit</a:t>
            </a:r>
            <a:endParaRPr lang="cs-CZ" dirty="0"/>
          </a:p>
        </p:txBody>
      </p:sp>
      <p:sp>
        <p:nvSpPr>
          <p:cNvPr id="5" name="TextBox 23"/>
          <p:cNvSpPr txBox="1"/>
          <p:nvPr/>
        </p:nvSpPr>
        <p:spPr>
          <a:xfrm>
            <a:off x="531906" y="1143000"/>
            <a:ext cx="6732494" cy="2756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133" b="1" dirty="0" err="1"/>
              <a:t>Rodinkování</a:t>
            </a:r>
            <a:r>
              <a:rPr lang="cs-CZ" sz="2133" b="1" dirty="0"/>
              <a:t>: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Všední i nevšední příběhy rodiny </a:t>
            </a:r>
            <a:r>
              <a:rPr lang="cs-CZ" sz="2133" dirty="0" err="1"/>
              <a:t>Hrabětovy</a:t>
            </a:r>
            <a:r>
              <a:rPr lang="cs-CZ" sz="2133" dirty="0"/>
              <a:t>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Nadpřirozená bytost pomáhající dětem a jejich rodinným příslušníkům v nesnázích.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Aktivní zapojení „dospěláků“.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>
              <a:spcBef>
                <a:spcPts val="267"/>
              </a:spcBef>
            </a:pPr>
            <a:endParaRPr lang="cs-CZ" sz="213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549836" y="3175000"/>
            <a:ext cx="3176494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133" b="1" dirty="0"/>
              <a:t>Celoroční projekt: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>
                <a:hlinkClick r:id="rId2"/>
              </a:rPr>
              <a:t>http://msvarenska.cz/20192020-2/</a:t>
            </a:r>
            <a:endParaRPr lang="cs-CZ" sz="213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54" y="896113"/>
            <a:ext cx="4460284" cy="53179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36" y="4331571"/>
            <a:ext cx="6660642" cy="18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 err="1"/>
              <a:t>Rodinkování</a:t>
            </a:r>
            <a:r>
              <a:rPr lang="cs-CZ" sz="3200" dirty="0"/>
              <a:t> – pracovní sešit pro děti a jejich rodiny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42" y="1115567"/>
            <a:ext cx="4050000" cy="540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389" y="1115566"/>
            <a:ext cx="405239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234840"/>
            <a:ext cx="11004452" cy="978689"/>
          </a:xfrm>
        </p:spPr>
        <p:txBody>
          <a:bodyPr/>
          <a:lstStyle/>
          <a:p>
            <a:r>
              <a:rPr lang="cs-CZ" sz="3200" dirty="0" err="1"/>
              <a:t>Rodinkování</a:t>
            </a:r>
            <a:r>
              <a:rPr lang="cs-CZ" sz="3200" dirty="0"/>
              <a:t> – pracovní sešit jako motivace                    k činnostem v mateřské škole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728" y="1133856"/>
            <a:ext cx="4053078" cy="54041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330" y="1335024"/>
            <a:ext cx="5526855" cy="294436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432" y="4539066"/>
            <a:ext cx="3532736" cy="19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 err="1"/>
              <a:t>Rodinkování</a:t>
            </a:r>
            <a:r>
              <a:rPr lang="cs-CZ" sz="3200" dirty="0"/>
              <a:t> – originální MAXI kniha třídy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499" y="4119028"/>
            <a:ext cx="1882821" cy="24214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369" y="2487167"/>
            <a:ext cx="5538685" cy="42062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859" y="3600352"/>
            <a:ext cx="1792639" cy="26907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055" y="566927"/>
            <a:ext cx="2765460" cy="33534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08" y="1118392"/>
            <a:ext cx="3311806" cy="23554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226905" y="1156301"/>
            <a:ext cx="1894925" cy="120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 err="1"/>
              <a:t>Rodinkování</a:t>
            </a:r>
            <a:r>
              <a:rPr lang="cs-CZ" sz="3200" dirty="0"/>
              <a:t> – originální kniha třídy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90" y="1391697"/>
            <a:ext cx="3381088" cy="25420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007" y="456439"/>
            <a:ext cx="2849449" cy="618134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983" y="1819370"/>
            <a:ext cx="3894613" cy="446284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349" y="4145829"/>
            <a:ext cx="2802223" cy="20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Deníček Huňáčka Ducháčka 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531906" y="1143000"/>
            <a:ext cx="527453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133" dirty="0"/>
              <a:t>Motivace příběhem o </a:t>
            </a:r>
            <a:r>
              <a:rPr lang="cs-CZ" sz="2133" dirty="0" err="1"/>
              <a:t>ducháčkovi</a:t>
            </a:r>
            <a:r>
              <a:rPr lang="cs-CZ" sz="2133" dirty="0"/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069" y="2569028"/>
            <a:ext cx="5324990" cy="39913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19" y="161701"/>
            <a:ext cx="3469701" cy="26006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887" y="2920955"/>
            <a:ext cx="2832514" cy="17404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000" y="4872714"/>
            <a:ext cx="4962144" cy="16981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76" y="2441969"/>
            <a:ext cx="3731218" cy="22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Víkendové deníčky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531906" y="1143000"/>
            <a:ext cx="4716750" cy="468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133" b="1" dirty="0"/>
              <a:t>Víkendové deníčky maskota třídy: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Prohlubování spolupráce s rodinou v obecné rovině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Prohlubování vztahů mezi jednotlivými rodinami dané třídy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Prohlubování kladného vztahu ke knihám 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Motivace rodin k společnému plnohodnotně strávenému času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Prevence proti nadměrnému a pasivnímu využívání moderních technologií (PC, tablet, mobil apod.)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Diagnostický nástroj</a:t>
            </a:r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561" y="1394119"/>
            <a:ext cx="5978639" cy="443644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7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Deníček sovičky </a:t>
            </a:r>
            <a:r>
              <a:rPr lang="cs-CZ" dirty="0" err="1"/>
              <a:t>Hermínky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19165" y="2909716"/>
            <a:ext cx="3207686" cy="44181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28280" y="-596194"/>
            <a:ext cx="3192020" cy="46929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16397" y="2876608"/>
            <a:ext cx="3187589" cy="44460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634" y="1151158"/>
            <a:ext cx="2947950" cy="32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Losování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339882" y="1106424"/>
            <a:ext cx="6732494" cy="370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cs-CZ" sz="2133" b="1" dirty="0"/>
          </a:p>
          <a:p>
            <a:pPr lvl="0" algn="just"/>
            <a:r>
              <a:rPr lang="cs-CZ" sz="2133" b="1" dirty="0"/>
              <a:t>Losování: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133" dirty="0"/>
              <a:t>Každý pátek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133" dirty="0"/>
              <a:t>Rovný přístup ke všem dětem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133" dirty="0"/>
              <a:t>Učí děti trpělivosti, přijetí „prohry“ a hlavně prožívání radosti s ostatními</a:t>
            </a:r>
          </a:p>
          <a:p>
            <a:pPr lvl="0" algn="just"/>
            <a:endParaRPr lang="cs-CZ" sz="2133" dirty="0"/>
          </a:p>
          <a:p>
            <a:pPr lvl="0" algn="just"/>
            <a:r>
              <a:rPr lang="cs-CZ" sz="2133" b="1" dirty="0"/>
              <a:t>Přehled navštívených dětí: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Pravidelné zaznamenávání cestování maskota třídy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Součást třídního rituálu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Prezentace rodičům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0212" y="215445"/>
            <a:ext cx="3958082" cy="648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761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Deníček Medvídka </a:t>
            </a:r>
            <a:r>
              <a:rPr lang="cs-CZ" dirty="0" err="1"/>
              <a:t>Putovníčka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899" y="176219"/>
            <a:ext cx="2125902" cy="28609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52" y="1606691"/>
            <a:ext cx="5321617" cy="35629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54" y="3187432"/>
            <a:ext cx="4866305" cy="35073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759" y="916089"/>
            <a:ext cx="2019182" cy="21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564087"/>
              <a:chOff x="6750844" y="3074840"/>
              <a:chExt cx="4731789" cy="256408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354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cs-CZ" sz="2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Mateřská škola Ostrava, Varenská 2a, p. o.</a:t>
                </a:r>
                <a:endParaRPr sz="2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651608" y="3589590"/>
              <a:ext cx="5019738" cy="594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Spolupráce      s rodinou jako nástroj rozvoje čtenářské gramotnosti</a:t>
              </a:r>
              <a:endParaRPr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82" y="1725496"/>
            <a:ext cx="5367448" cy="31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47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/>
              <a:t>Cestovatelské pohádky – školní projekt 2017/2018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3930" y="1155529"/>
            <a:ext cx="520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Aktivity:</a:t>
            </a:r>
          </a:p>
          <a:p>
            <a:pPr lvl="1" algn="just"/>
            <a:r>
              <a:rPr lang="cs-CZ" sz="2000" dirty="0"/>
              <a:t>	TVP - činnosti různorodého 	charakteru motivované 	jednotlivými pohádkami z knihy 	(např. práce s mapou, atlasy, 	příklady inspirované 	matematikou prof. Hejného, 	poznávání fauny, flory apod.)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Spolupráce s rodinami dětí: </a:t>
            </a:r>
          </a:p>
          <a:p>
            <a:pPr lvl="1" algn="just"/>
            <a:r>
              <a:rPr lang="cs-CZ" sz="2000" dirty="0"/>
              <a:t>	Práce s knihou </a:t>
            </a:r>
            <a:r>
              <a:rPr lang="cs-CZ" sz="2000" b="1" dirty="0"/>
              <a:t>Cestovatelské 	pohádky</a:t>
            </a:r>
          </a:p>
          <a:p>
            <a:pPr lvl="1" algn="just"/>
            <a:r>
              <a:rPr lang="cs-CZ" sz="2000" dirty="0"/>
              <a:t>	Zábavná odpoledne – malování 	triček, Závěrečná apod.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hlinkClick r:id="rId3"/>
              </a:rPr>
              <a:t>http://msvarenska.cz/cestovatelske-pohadky-20172018/</a:t>
            </a: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hlinkClick r:id="rId4"/>
              </a:rPr>
              <a:t>http://msvarenska.cz/prezentaceskoly/</a:t>
            </a:r>
            <a:endParaRPr lang="cs-CZ" sz="2000" dirty="0"/>
          </a:p>
        </p:txBody>
      </p:sp>
      <p:pic>
        <p:nvPicPr>
          <p:cNvPr id="6" name="Picture 4" descr="Kniha 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708" y="1727720"/>
            <a:ext cx="2786558" cy="395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Deníček trpaslíka Honzíčka z Cestovatelských pohádek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531906" y="1143000"/>
            <a:ext cx="533854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133" dirty="0"/>
              <a:t>Motivace příběhy trpaslíka Honzíčka – cestovatele z České země.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962" y="2915692"/>
            <a:ext cx="3968746" cy="258220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337" y="1277145"/>
            <a:ext cx="4209446" cy="321048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760" y="4705689"/>
            <a:ext cx="2853215" cy="199831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257" y="4782311"/>
            <a:ext cx="1412858" cy="17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Deníček jako čtenářský deník – deníček čarodějnice </a:t>
            </a:r>
            <a:r>
              <a:rPr lang="cs-CZ" dirty="0" err="1"/>
              <a:t>Kouzelky</a:t>
            </a:r>
            <a:endParaRPr lang="cs-CZ" dirty="0"/>
          </a:p>
        </p:txBody>
      </p:sp>
      <p:sp>
        <p:nvSpPr>
          <p:cNvPr id="5" name="TextBox 23"/>
          <p:cNvSpPr txBox="1"/>
          <p:nvPr/>
        </p:nvSpPr>
        <p:spPr>
          <a:xfrm>
            <a:off x="531906" y="1143000"/>
            <a:ext cx="6732494" cy="669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133" b="1" dirty="0"/>
              <a:t>Třídní čtenářský deník: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Motivace rodičů k společnému čtení s dětmi.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Vzájemná inspirace rodičů a dětí.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Prohlubování kladného vztahu ke knihám.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cs-CZ" sz="2133" dirty="0"/>
              <a:t>Záznamy o přečtených knihách:</a:t>
            </a:r>
          </a:p>
          <a:p>
            <a:pPr lvl="2" algn="just"/>
            <a:r>
              <a:rPr lang="cs-CZ" sz="2133" dirty="0"/>
              <a:t>	Název knihy, autor (spisovatel, ilustrátor)</a:t>
            </a:r>
          </a:p>
          <a:p>
            <a:pPr lvl="2" algn="just"/>
            <a:r>
              <a:rPr lang="cs-CZ" sz="2133" dirty="0"/>
              <a:t>	Druh knihy (pohádky, příběhy, jeden příběh, 	básně, encyklopedie apod.)</a:t>
            </a:r>
          </a:p>
          <a:p>
            <a:pPr lvl="2" algn="just"/>
            <a:r>
              <a:rPr lang="cs-CZ" sz="2133" dirty="0"/>
              <a:t>	Prostředí, kde se děj knihy odehrává</a:t>
            </a:r>
          </a:p>
          <a:p>
            <a:pPr lvl="2" algn="just"/>
            <a:r>
              <a:rPr lang="cs-CZ" sz="2133" dirty="0"/>
              <a:t>	Postavy (oblíbená – proč je oblíbená, popř. 	neoblíbená)</a:t>
            </a:r>
          </a:p>
          <a:p>
            <a:pPr lvl="2" algn="just"/>
            <a:r>
              <a:rPr lang="cs-CZ" sz="2133" dirty="0"/>
              <a:t>	Co z knihy pro mě má smysl</a:t>
            </a:r>
          </a:p>
          <a:p>
            <a:pPr lvl="2" algn="just"/>
            <a:r>
              <a:rPr lang="cs-CZ" sz="2133" dirty="0"/>
              <a:t>	Co bych udělal/a jinak</a:t>
            </a:r>
          </a:p>
          <a:p>
            <a:pPr lvl="2" algn="just"/>
            <a:r>
              <a:rPr lang="cs-CZ" sz="2133" dirty="0"/>
              <a:t>	Na co jsem myslel/a</a:t>
            </a:r>
          </a:p>
          <a:p>
            <a:pPr lvl="2" algn="just"/>
            <a:r>
              <a:rPr lang="cs-CZ" sz="2133" dirty="0"/>
              <a:t>	Jaká nová slova jsem se naučil/a</a:t>
            </a:r>
          </a:p>
          <a:p>
            <a:pPr lvl="2" algn="just"/>
            <a:r>
              <a:rPr lang="cs-CZ" sz="2133" dirty="0"/>
              <a:t>	Obrázek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>
              <a:spcBef>
                <a:spcPts val="267"/>
              </a:spcBef>
            </a:pPr>
            <a:endParaRPr lang="cs-CZ" sz="213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902" y="1341297"/>
            <a:ext cx="2871049" cy="4010813"/>
          </a:xfrm>
          <a:prstGeom prst="rect">
            <a:avLst/>
          </a:prstGeom>
        </p:spPr>
      </p:pic>
      <p:pic>
        <p:nvPicPr>
          <p:cNvPr id="6" name="Picture 2" descr="ROOM ON THE BROOM WI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04" y="3346704"/>
            <a:ext cx="887339" cy="25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6544" y="4300676"/>
            <a:ext cx="1715214" cy="24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deníku kocoura Modroočka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972" y="1763416"/>
            <a:ext cx="3346704" cy="460080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22711" y="-336827"/>
            <a:ext cx="4294705" cy="5726273"/>
          </a:xfrm>
          <a:prstGeom prst="rect">
            <a:avLst/>
          </a:prstGeom>
        </p:spPr>
      </p:pic>
      <p:pic>
        <p:nvPicPr>
          <p:cNvPr id="2050" name="Picture 2" descr="z deniku kocoura modrock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046" y="1407485"/>
            <a:ext cx="1759174" cy="223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Pohádky z bílého pyžamka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446" y="1618488"/>
            <a:ext cx="3339690" cy="46354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65124" y="-573040"/>
            <a:ext cx="4021152" cy="5568696"/>
          </a:xfrm>
          <a:prstGeom prst="rect">
            <a:avLst/>
          </a:prstGeom>
        </p:spPr>
      </p:pic>
      <p:pic>
        <p:nvPicPr>
          <p:cNvPr id="3074" name="Picture 2" descr="Pohádky z bílého pyžamka - Ludmila Pelcov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hádky z bílého pyžamk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1352" y="4398264"/>
            <a:ext cx="1947164" cy="20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1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Originální ztvárnění pohádek, příběhů i naučného textu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94" b="-3194"/>
          <a:stretch/>
        </p:blipFill>
        <p:spPr>
          <a:xfrm>
            <a:off x="6290867" y="2139695"/>
            <a:ext cx="5538281" cy="44163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3"/>
          <a:stretch/>
        </p:blipFill>
        <p:spPr>
          <a:xfrm rot="5400000">
            <a:off x="1414360" y="580733"/>
            <a:ext cx="3896027" cy="54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Proč TO všechno děláme?</a:t>
            </a:r>
          </a:p>
        </p:txBody>
      </p:sp>
      <p:pic>
        <p:nvPicPr>
          <p:cNvPr id="1026" name="Picture 2" descr="www.megaloto.cz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673" y="982461"/>
            <a:ext cx="4421824" cy="522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3"/>
          <p:cNvSpPr txBox="1"/>
          <p:nvPr/>
        </p:nvSpPr>
        <p:spPr>
          <a:xfrm>
            <a:off x="559338" y="1143000"/>
            <a:ext cx="5274534" cy="435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133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133" dirty="0"/>
              <a:t>V každém z nás je kousek malého dítěte.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133" dirty="0"/>
              <a:t>Je jen na nás samotných, jestli mu dáme prostor.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133" dirty="0"/>
              <a:t>Pokud ano, budeme šťastní MY i DĚTI!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133" dirty="0"/>
              <a:t>A právě o TO nám jde!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133" dirty="0"/>
              <a:t>A proto TO všechno děláme….</a:t>
            </a:r>
          </a:p>
          <a:p>
            <a:pPr lvl="0" algn="just"/>
            <a:endParaRPr lang="cs-CZ" sz="2133" dirty="0"/>
          </a:p>
          <a:p>
            <a:pPr lvl="1" algn="ctr"/>
            <a:r>
              <a:rPr lang="cs-CZ" sz="2133" b="1" dirty="0">
                <a:solidFill>
                  <a:srgbClr val="00B0F0"/>
                </a:solidFill>
              </a:rPr>
              <a:t>Děkujeme za pozvání, Vaši pozornost a přejeme Vám, ať jste ŠŤASTNÍ!</a:t>
            </a:r>
          </a:p>
          <a:p>
            <a:pPr lvl="1" algn="ctr"/>
            <a:endParaRPr lang="cs-CZ" sz="2133" b="1" dirty="0">
              <a:solidFill>
                <a:srgbClr val="00B0F0"/>
              </a:solidFill>
            </a:endParaRPr>
          </a:p>
          <a:p>
            <a:pPr lvl="1" algn="ctr"/>
            <a:r>
              <a:rPr lang="cs-CZ" sz="2133" b="1" dirty="0">
                <a:solidFill>
                  <a:srgbClr val="00B0F0"/>
                </a:solidFill>
              </a:rPr>
              <a:t>Stáňa a Jitka</a:t>
            </a:r>
          </a:p>
        </p:txBody>
      </p:sp>
    </p:spTree>
    <p:extLst>
      <p:ext uri="{BB962C8B-B14F-4D97-AF65-F5344CB8AC3E}">
        <p14:creationId xmlns:p14="http://schemas.microsoft.com/office/powerpoint/2010/main" val="23797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48" y="483871"/>
            <a:ext cx="11004452" cy="535491"/>
          </a:xfrm>
        </p:spPr>
        <p:txBody>
          <a:bodyPr/>
          <a:lstStyle/>
          <a:p>
            <a:r>
              <a:rPr lang="cs-CZ" sz="3200" dirty="0"/>
              <a:t>Mateřská škola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696498" y="1855921"/>
            <a:ext cx="52013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Sídlištní mateřská škola v centru Ostravy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Kapacita školy – 109 dětí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5 tříd:</a:t>
            </a:r>
          </a:p>
          <a:p>
            <a:pPr lvl="4" algn="just"/>
            <a:r>
              <a:rPr lang="cs-CZ" sz="2400" dirty="0"/>
              <a:t>	3 běžné věkově heterogenní 	třídy (3  – 6 let)</a:t>
            </a:r>
          </a:p>
          <a:p>
            <a:pPr lvl="1" algn="just"/>
            <a:r>
              <a:rPr lang="cs-CZ" sz="2400" dirty="0"/>
              <a:t>	1 třída pro děti mladší 3 let</a:t>
            </a:r>
          </a:p>
          <a:p>
            <a:pPr lvl="1" algn="just"/>
            <a:r>
              <a:rPr lang="cs-CZ" sz="2400" dirty="0"/>
              <a:t>	1 logopedická třída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1"/>
                </a:solidFill>
              </a:rPr>
              <a:t>www.msvarenska.cz</a:t>
            </a:r>
          </a:p>
        </p:txBody>
      </p:sp>
      <p:pic>
        <p:nvPicPr>
          <p:cNvPr id="6" name="Zástupný symbol pro obsah 3" descr="Foto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270" y="1457841"/>
            <a:ext cx="5300932" cy="47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9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/>
              <a:t>Vzdělávání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3930" y="1155529"/>
            <a:ext cx="52013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Školní vzdělávací program </a:t>
            </a:r>
            <a:r>
              <a:rPr lang="cs-CZ" sz="2400" i="1" dirty="0"/>
              <a:t>Pramínky sounáležitosti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Cíle, výstupy, kompetence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Témata volná – přizpůsobená aktuální skupině dětí, dění ve třídě, ve škole, ve městě atd.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Plánování dle rozmanitých inteligencí H. </a:t>
            </a:r>
            <a:r>
              <a:rPr lang="cs-CZ" sz="2400" dirty="0" err="1"/>
              <a:t>Gardnera</a:t>
            </a:r>
            <a:r>
              <a:rPr lang="cs-CZ" sz="2400" dirty="0"/>
              <a:t> (center aktivit)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Programy a projekty školy</a:t>
            </a:r>
          </a:p>
        </p:txBody>
      </p:sp>
      <p:pic>
        <p:nvPicPr>
          <p:cNvPr id="7" name="obrázek 2" descr="Velký vodopád pod Korytem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617" y="1899825"/>
            <a:ext cx="466725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3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/>
              <a:t>Celé Česko čte dětem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3930" y="1164673"/>
            <a:ext cx="5201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Pravidelné předčítání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Práce s knihou v rámci každého tématu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Spolupráce s rodinou – společné akce, předčítání rodinnými příslušníky, osvěta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Podnětné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Aktivita Babičky a dědečci do školek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00250" y="2236676"/>
            <a:ext cx="5153382" cy="3262473"/>
          </a:xfrm>
          <a:prstGeom prst="rect">
            <a:avLst/>
          </a:prstGeom>
        </p:spPr>
      </p:pic>
      <p:pic>
        <p:nvPicPr>
          <p:cNvPr id="8" name="Picture 2" descr="CelÃ© Äesko Äte dÄte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4181" y="4242816"/>
            <a:ext cx="3269602" cy="24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 pole 2"/>
          <p:cNvSpPr txBox="1">
            <a:spLocks noChangeArrowheads="1"/>
          </p:cNvSpPr>
          <p:nvPr/>
        </p:nvSpPr>
        <p:spPr bwMode="auto">
          <a:xfrm>
            <a:off x="7845704" y="549779"/>
            <a:ext cx="3262474" cy="6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600" b="1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Slavnostní vstup do celorepublikového projektu – únor 2017</a:t>
            </a:r>
            <a:endParaRPr lang="cs-CZ" sz="1100" i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 err="1"/>
              <a:t>Knížkohrátky</a:t>
            </a:r>
            <a:r>
              <a:rPr lang="cs-CZ" sz="3200" dirty="0"/>
              <a:t> – školní projekt 1. – 6. 2019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3930" y="1155529"/>
            <a:ext cx="52013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Aktivity:</a:t>
            </a:r>
          </a:p>
          <a:p>
            <a:pPr lvl="1"/>
            <a:r>
              <a:rPr lang="cs-CZ" sz="2400" dirty="0"/>
              <a:t>	</a:t>
            </a:r>
            <a:r>
              <a:rPr lang="cs-CZ" sz="2000" dirty="0"/>
              <a:t>Vybavení čtenářských koutků</a:t>
            </a:r>
          </a:p>
          <a:p>
            <a:pPr lvl="1"/>
            <a:r>
              <a:rPr lang="cs-CZ" sz="2000" dirty="0"/>
              <a:t>	Práce s knihou dle žánrů </a:t>
            </a:r>
          </a:p>
          <a:p>
            <a:pPr lvl="1"/>
            <a:r>
              <a:rPr lang="cs-CZ" sz="2000" dirty="0"/>
              <a:t>	českých nebo slovenských autorů</a:t>
            </a:r>
          </a:p>
          <a:p>
            <a:pPr lvl="1"/>
            <a:r>
              <a:rPr lang="cs-CZ" sz="2000" dirty="0"/>
              <a:t>	Společná dopolední setkání 	celé MŠ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Spolupráce s rodinami dětí:</a:t>
            </a:r>
          </a:p>
          <a:p>
            <a:pPr lvl="1"/>
            <a:r>
              <a:rPr lang="cs-CZ" sz="2400" b="1" dirty="0"/>
              <a:t>	</a:t>
            </a:r>
            <a:r>
              <a:rPr lang="cs-CZ" sz="2000" b="1" dirty="0"/>
              <a:t>Čtenářské deníky</a:t>
            </a:r>
          </a:p>
          <a:p>
            <a:pPr lvl="1"/>
            <a:r>
              <a:rPr lang="cs-CZ" sz="2000" b="1" dirty="0"/>
              <a:t>	Strom KNÍŽKOVNÍK</a:t>
            </a:r>
          </a:p>
          <a:p>
            <a:pPr lvl="1"/>
            <a:r>
              <a:rPr lang="cs-CZ" sz="2000" b="1" dirty="0"/>
              <a:t>	Akce v knihovně (hry, kvízy 	apod.)</a:t>
            </a:r>
          </a:p>
          <a:p>
            <a:pPr lvl="1"/>
            <a:r>
              <a:rPr lang="cs-CZ" sz="2000" b="1" dirty="0"/>
              <a:t>	Víkend bez televize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248" y="2674927"/>
            <a:ext cx="2827765" cy="375818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266" y="1299795"/>
            <a:ext cx="3308527" cy="45847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8838" y="5227639"/>
            <a:ext cx="1206474" cy="131385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5248" y="321302"/>
            <a:ext cx="2058291" cy="21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60273"/>
            <a:ext cx="11004452" cy="1421887"/>
          </a:xfrm>
        </p:spPr>
        <p:txBody>
          <a:bodyPr/>
          <a:lstStyle/>
          <a:p>
            <a:b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Aktivity v rámci projektu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Knížkohrátky</a:t>
            </a:r>
            <a:b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3200" dirty="0"/>
          </a:p>
        </p:txBody>
      </p:sp>
      <p:pic>
        <p:nvPicPr>
          <p:cNvPr id="6" name="obrázek 4" descr="IMG_20190130_10020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418"/>
          <a:stretch/>
        </p:blipFill>
        <p:spPr bwMode="auto">
          <a:xfrm>
            <a:off x="713232" y="1207007"/>
            <a:ext cx="2191809" cy="3212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1" descr="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2062" y="1207007"/>
            <a:ext cx="6316980" cy="2804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5" descr="IMG_20190130_10134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56064" y="497498"/>
            <a:ext cx="1956816" cy="346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" descr="IMG_20190327_09491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232" y="4087368"/>
            <a:ext cx="5966206" cy="2608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" descr="IMG_20190522_103724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3090" y="4087368"/>
            <a:ext cx="4669790" cy="2608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56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604" y="456439"/>
            <a:ext cx="11004452" cy="535491"/>
          </a:xfrm>
        </p:spPr>
        <p:txBody>
          <a:bodyPr/>
          <a:lstStyle/>
          <a:p>
            <a:r>
              <a:rPr lang="cs-CZ" sz="3200" dirty="0"/>
              <a:t>Čtenářské deníky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71787" y="1047851"/>
            <a:ext cx="2644264" cy="19969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77474" y="-140372"/>
            <a:ext cx="2838881" cy="383133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663" y="3864485"/>
            <a:ext cx="2704817" cy="190736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91978" y="3161773"/>
            <a:ext cx="3006953" cy="389501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88732" y="2853842"/>
            <a:ext cx="3146999" cy="4370832"/>
          </a:xfrm>
          <a:prstGeom prst="rect">
            <a:avLst/>
          </a:prstGeom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619604" y="1207191"/>
            <a:ext cx="4201461" cy="2258567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Čtenářské deníky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 třídách byly společným dílem dětí, učitelek a rodičů.</a:t>
            </a:r>
          </a:p>
          <a:p>
            <a:pPr algn="ctr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Rodiny se vzájemně motivovaly nejen ke čtení, ale i k dalším navazujícím aktivitám. </a:t>
            </a:r>
          </a:p>
        </p:txBody>
      </p:sp>
    </p:spTree>
    <p:extLst>
      <p:ext uri="{BB962C8B-B14F-4D97-AF65-F5344CB8AC3E}">
        <p14:creationId xmlns:p14="http://schemas.microsoft.com/office/powerpoint/2010/main" val="10054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1180</Words>
  <Application>Microsoft Office PowerPoint</Application>
  <PresentationFormat>Širokoúhlá obrazovka</PresentationFormat>
  <Paragraphs>186</Paragraphs>
  <Slides>37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Mateřská škola</vt:lpstr>
      <vt:lpstr>Vzdělávání</vt:lpstr>
      <vt:lpstr>Celé Česko čte dětem</vt:lpstr>
      <vt:lpstr>Knížkohrátky – školní projekt 1. – 6. 2019</vt:lpstr>
      <vt:lpstr> Aktivity v rámci projektu Knížkohrátky </vt:lpstr>
      <vt:lpstr>Čtenářské deníky</vt:lpstr>
      <vt:lpstr>Návštěva dětí a rodičů v knihovně</vt:lpstr>
      <vt:lpstr>Spolupráce s rodinou zaměřená na rozvíjení čtenářské pre/gramotnosti</vt:lpstr>
      <vt:lpstr>Psaní „na míru“ aneb Když své nápady spojí autorka dětských příběhů a předškolní pedagožka </vt:lpstr>
      <vt:lpstr>Za tajemstvím motýlů – školní projekt 2017</vt:lpstr>
      <vt:lpstr>Za tajemstvím motýlů</vt:lpstr>
      <vt:lpstr>Lípohrátky 2018! – školní projekt 2018</vt:lpstr>
      <vt:lpstr>Českovníček + Lípohrátky</vt:lpstr>
      <vt:lpstr>Českovníčky se vrátily plné rodinných zážitků</vt:lpstr>
      <vt:lpstr>Lípohrátky </vt:lpstr>
      <vt:lpstr>Rodinkování – školní projekt 2019/2020</vt:lpstr>
      <vt:lpstr>Rodinkování- pracovní sešit</vt:lpstr>
      <vt:lpstr>Rodinkování – pracovní sešit pro děti a jejich rodiny</vt:lpstr>
      <vt:lpstr>Rodinkování – pracovní sešit jako motivace                    k činnostem v mateřské škole</vt:lpstr>
      <vt:lpstr>Rodinkování – originální MAXI kniha třídy</vt:lpstr>
      <vt:lpstr>Rodinkování – originální kniha třídy</vt:lpstr>
      <vt:lpstr>Deníček Huňáčka Ducháčka </vt:lpstr>
      <vt:lpstr>Víkendové deníčky</vt:lpstr>
      <vt:lpstr>Deníček sovičky Hermínky</vt:lpstr>
      <vt:lpstr>Losování</vt:lpstr>
      <vt:lpstr>Deníček Medvídka Putovníčka</vt:lpstr>
      <vt:lpstr>Cestovatelské pohádky – školní projekt 2017/2018</vt:lpstr>
      <vt:lpstr>Deníček trpaslíka Honzíčka z Cestovatelských pohádek</vt:lpstr>
      <vt:lpstr>Deníček jako čtenářský deník – deníček čarodějnice Kouzelky</vt:lpstr>
      <vt:lpstr>Z deníku kocoura Modroočka </vt:lpstr>
      <vt:lpstr>Pohádky z bílého pyžamka</vt:lpstr>
      <vt:lpstr>Originální ztvárnění pohádek, příběhů i naučného textu</vt:lpstr>
      <vt:lpstr> Proč TO všechno děláme?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Šedá Simona</dc:creator>
  <cp:lastModifiedBy>marek</cp:lastModifiedBy>
  <cp:revision>184</cp:revision>
  <dcterms:modified xsi:type="dcterms:W3CDTF">2019-12-11T15:39:07Z</dcterms:modified>
</cp:coreProperties>
</file>