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sldIdLst>
    <p:sldId id="256" r:id="rId2"/>
    <p:sldId id="261" r:id="rId3"/>
    <p:sldId id="265" r:id="rId4"/>
    <p:sldId id="270" r:id="rId5"/>
    <p:sldId id="351" r:id="rId6"/>
    <p:sldId id="348" r:id="rId7"/>
    <p:sldId id="367" r:id="rId8"/>
    <p:sldId id="368" r:id="rId9"/>
    <p:sldId id="258" r:id="rId10"/>
    <p:sldId id="370" r:id="rId11"/>
    <p:sldId id="371" r:id="rId12"/>
    <p:sldId id="372" r:id="rId13"/>
    <p:sldId id="373" r:id="rId14"/>
    <p:sldId id="374" r:id="rId15"/>
    <p:sldId id="376" r:id="rId16"/>
    <p:sldId id="377" r:id="rId17"/>
    <p:sldId id="378" r:id="rId18"/>
    <p:sldId id="379" r:id="rId19"/>
    <p:sldId id="381" r:id="rId20"/>
    <p:sldId id="361" r:id="rId21"/>
    <p:sldId id="303" r:id="rId22"/>
    <p:sldId id="366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80" r:id="rId33"/>
    <p:sldId id="294" r:id="rId34"/>
    <p:sldId id="39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2E788B5-E8B3-497A-B36F-2307217D97CB}">
          <p14:sldIdLst>
            <p14:sldId id="256"/>
          </p14:sldIdLst>
        </p14:section>
        <p14:section name="Oddíl bez názvu" id="{AC70E594-CBA5-4E9D-9FC9-AD9993612358}">
          <p14:sldIdLst>
            <p14:sldId id="261"/>
            <p14:sldId id="265"/>
            <p14:sldId id="270"/>
            <p14:sldId id="351"/>
            <p14:sldId id="348"/>
            <p14:sldId id="367"/>
            <p14:sldId id="368"/>
            <p14:sldId id="258"/>
            <p14:sldId id="370"/>
            <p14:sldId id="371"/>
            <p14:sldId id="372"/>
            <p14:sldId id="373"/>
            <p14:sldId id="374"/>
            <p14:sldId id="376"/>
            <p14:sldId id="377"/>
            <p14:sldId id="378"/>
            <p14:sldId id="379"/>
            <p14:sldId id="381"/>
            <p14:sldId id="361"/>
            <p14:sldId id="303"/>
            <p14:sldId id="366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80"/>
            <p14:sldId id="294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i ♠" initials="H♠" lastIdx="2" clrIdx="0">
    <p:extLst>
      <p:ext uri="{19B8F6BF-5375-455C-9EA6-DF929625EA0E}">
        <p15:presenceInfo xmlns:p15="http://schemas.microsoft.com/office/powerpoint/2012/main" userId="e7dc267b8082ae02" providerId="Windows Live"/>
      </p:ext>
    </p:extLst>
  </p:cmAuthor>
  <p:cmAuthor id="2" name="Uživatel systému Windows" initials="UsW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0BC"/>
    <a:srgbClr val="CED6E8"/>
    <a:srgbClr val="9EDAE1"/>
    <a:srgbClr val="A77A4D"/>
    <a:srgbClr val="D78D5B"/>
    <a:srgbClr val="958E84"/>
    <a:srgbClr val="F8B98F"/>
    <a:srgbClr val="C55A11"/>
    <a:srgbClr val="FF1500"/>
    <a:srgbClr val="096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E67B1-65B0-4810-8864-75212859033B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9D481-FA98-4C41-9BF6-F283112EA2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18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02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03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30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84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89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61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00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2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1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36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22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31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0.png"/><Relationship Id="rId7" Type="http://schemas.openxmlformats.org/officeDocument/2006/relationships/image" Target="../media/image23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1.png"/><Relationship Id="rId7" Type="http://schemas.openxmlformats.org/officeDocument/2006/relationships/image" Target="../media/image23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5.png"/><Relationship Id="rId7" Type="http://schemas.openxmlformats.org/officeDocument/2006/relationships/image" Target="../media/image37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1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3.png"/><Relationship Id="rId7" Type="http://schemas.openxmlformats.org/officeDocument/2006/relationships/image" Target="../media/image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3.png"/><Relationship Id="rId7" Type="http://schemas.openxmlformats.org/officeDocument/2006/relationships/image" Target="../media/image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hyperlink" Target="https://www.youtube.com/watch?v=KxJI8JqOktU" TargetMode="External"/><Relationship Id="rId4" Type="http://schemas.microsoft.com/office/2007/relationships/hdphoto" Target="../media/hdphoto1.wdp"/><Relationship Id="rId9" Type="http://schemas.openxmlformats.org/officeDocument/2006/relationships/hyperlink" Target="https://www.youtube.com/watch?v=qbgZJGjgwn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udrzitelnyzivot.cz/6-tipu-jak-na-preplnene-skrine/" TargetMode="External"/><Relationship Id="rId13" Type="http://schemas.openxmlformats.org/officeDocument/2006/relationships/hyperlink" Target="https://www.evropa2.cz/foto/1134447?photoIndex=9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anaswara.com/fast-fashion-solusi-kebutuhan-yang-mencemar-lingkungan/" TargetMode="External"/><Relationship Id="rId12" Type="http://schemas.openxmlformats.org/officeDocument/2006/relationships/hyperlink" Target="https://video.aktualne.cz/ze-sveta/black-friday-v-usa-kvuli-slevam-se-lide-poperou-i-preskakuji/r~b916e1e295a811e586750025900fea04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oznatsvet.cz/clanek/tovarna-v-bangladesi-30000903.html" TargetMode="External"/><Relationship Id="rId11" Type="http://schemas.openxmlformats.org/officeDocument/2006/relationships/hyperlink" Target="https://www.spiegel.de/fotostrecke/black-friday-in-den-usa-fotostrecke-90108.html" TargetMode="External"/><Relationship Id="rId5" Type="http://schemas.openxmlformats.org/officeDocument/2006/relationships/hyperlink" Target="http://eurodenik.cz/zpravy/jak-vznika-obleceni-pro-zapad-pod-rukama-deti-v-otresnych-podminkach-bangladesskych-tovaren" TargetMode="External"/><Relationship Id="rId10" Type="http://schemas.openxmlformats.org/officeDocument/2006/relationships/hyperlink" Target="https://www.youtube.com/watch?v=e4bvL3nqIyc" TargetMode="External"/><Relationship Id="rId4" Type="http://schemas.microsoft.com/office/2007/relationships/hdphoto" Target="../media/hdphoto1.wdp"/><Relationship Id="rId9" Type="http://schemas.openxmlformats.org/officeDocument/2006/relationships/hyperlink" Target="https://www.evropa2.cz/clanky/second-hand" TargetMode="External"/><Relationship Id="rId14" Type="http://schemas.openxmlformats.org/officeDocument/2006/relationships/hyperlink" Target="https://www.obnovitelne.cz/clanek/614/v-siemensu-pracuji-na-reseni-ktere-zachrani-oceany-pred-plasty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1836B-525C-47BA-B721-F7BD4A118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0" y="1082968"/>
            <a:ext cx="10274300" cy="2814777"/>
          </a:xfrm>
        </p:spPr>
        <p:txBody>
          <a:bodyPr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Nezávislost na reklamě</a:t>
            </a:r>
            <a:br>
              <a:rPr lang="cs-CZ" sz="4000" b="1" dirty="0"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br>
              <a:rPr lang="cs-CZ" sz="4000" b="1" dirty="0">
                <a:solidFill>
                  <a:schemeClr val="tx2">
                    <a:lumMod val="1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4000" b="1" dirty="0">
              <a:solidFill>
                <a:schemeClr val="tx2">
                  <a:lumMod val="10000"/>
                </a:schemeClr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2D81C1-EE50-4CD2-A59F-1D55B8114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5951"/>
            <a:ext cx="9144000" cy="1655762"/>
          </a:xfrm>
        </p:spPr>
        <p:txBody>
          <a:bodyPr/>
          <a:lstStyle/>
          <a:p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Pracovní list 10</a:t>
            </a:r>
          </a:p>
        </p:txBody>
      </p:sp>
      <p:pic>
        <p:nvPicPr>
          <p:cNvPr id="7" name="Grafický objekt 6" descr="Hlava s ozubenými koly se souvislou výplní">
            <a:extLst>
              <a:ext uri="{FF2B5EF4-FFF2-40B4-BE49-F238E27FC236}">
                <a16:creationId xmlns:a16="http://schemas.microsoft.com/office/drawing/2014/main" id="{38408747-1475-4D6D-9B17-0EA92ABA5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00869" y="3768913"/>
            <a:ext cx="1869077" cy="1869077"/>
          </a:xfrm>
          <a:prstGeom prst="rect">
            <a:avLst/>
          </a:prstGeom>
        </p:spPr>
      </p:pic>
      <p:pic>
        <p:nvPicPr>
          <p:cNvPr id="6" name="Grafický objekt 5" descr="Marketing se souvislou výplní">
            <a:extLst>
              <a:ext uri="{FF2B5EF4-FFF2-40B4-BE49-F238E27FC236}">
                <a16:creationId xmlns:a16="http://schemas.microsoft.com/office/drawing/2014/main" id="{FA998AB6-BC8E-4A2E-BAE1-4D9BFFD8C0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flipH="1">
            <a:off x="5828151" y="3905955"/>
            <a:ext cx="1869077" cy="18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7" y="1152237"/>
            <a:ext cx="6861463" cy="5410200"/>
          </a:xfrm>
          <a:prstGeom prst="rect">
            <a:avLst/>
          </a:prstGeom>
          <a:effectLst/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F7AD71F0-D4C0-4DB4-ADFF-7C0915C1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Konzumní způsob života</a:t>
            </a:r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6FB60EA6-3034-48A6-9F18-94A6B168EACE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3225E8-D399-41DC-B970-C0F4730B5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82" y="1918344"/>
            <a:ext cx="5314372" cy="38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05FD1941-6DA5-4F6F-AB6F-CAD1315FA672}"/>
              </a:ext>
            </a:extLst>
          </p:cNvPr>
          <p:cNvSpPr txBox="1"/>
          <p:nvPr/>
        </p:nvSpPr>
        <p:spPr>
          <a:xfrm>
            <a:off x="804302" y="1637357"/>
            <a:ext cx="47111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Konzumní způsob života znamená, že lidé nakupují a spotřebovávají velké množství výrobků a stala se z toho jejich běžná náplň života.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Když mají tito lidé čas, jdou nakupovat.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Lidé hromadí mnoho věcí, které vůbec nepotřebují.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Nakupují třeba proto, že výrobky jsou ve slevě.</a:t>
            </a:r>
          </a:p>
        </p:txBody>
      </p:sp>
    </p:spTree>
    <p:extLst>
      <p:ext uri="{BB962C8B-B14F-4D97-AF65-F5344CB8AC3E}">
        <p14:creationId xmlns:p14="http://schemas.microsoft.com/office/powerpoint/2010/main" val="201232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7" y="1152237"/>
            <a:ext cx="6861463" cy="5410200"/>
          </a:xfrm>
          <a:prstGeom prst="rect">
            <a:avLst/>
          </a:prstGeom>
          <a:effectLst/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F7AD71F0-D4C0-4DB4-ADFF-7C0915C1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Kde se berou levné výrobky?</a:t>
            </a:r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6FB60EA6-3034-48A6-9F18-94A6B168EACE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5FD1941-6DA5-4F6F-AB6F-CAD1315FA672}"/>
              </a:ext>
            </a:extLst>
          </p:cNvPr>
          <p:cNvSpPr txBox="1"/>
          <p:nvPr/>
        </p:nvSpPr>
        <p:spPr>
          <a:xfrm>
            <a:off x="804302" y="1637357"/>
            <a:ext cx="4711128" cy="3526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Vyrábí se v chudých zemích (Asie, Afrika), kde lidé dostávají za práci velmi málo peněz.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 těch nejchudších zemích pracují v továrnách i děti, které dostávají za práci méně peněz než dospělí.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36D7F86-4ED4-4CAE-B423-B72E943DD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7"/>
          <a:stretch/>
        </p:blipFill>
        <p:spPr bwMode="auto">
          <a:xfrm>
            <a:off x="5753099" y="1959429"/>
            <a:ext cx="5422901" cy="374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8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42" y="812798"/>
            <a:ext cx="4419600" cy="5950857"/>
          </a:xfrm>
          <a:prstGeom prst="rect">
            <a:avLst/>
          </a:prstGeom>
          <a:effectLst/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F7AD71F0-D4C0-4DB4-ADFF-7C0915C1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Proč je oblečení tak levné a proč je ho tolik?</a:t>
            </a:r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6FB60EA6-3034-48A6-9F18-94A6B168EACE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5FD1941-6DA5-4F6F-AB6F-CAD1315FA672}"/>
              </a:ext>
            </a:extLst>
          </p:cNvPr>
          <p:cNvSpPr txBox="1"/>
          <p:nvPr/>
        </p:nvSpPr>
        <p:spPr>
          <a:xfrm>
            <a:off x="804302" y="1637357"/>
            <a:ext cx="6177069" cy="341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Oblečení se šije v nejchudších státech světa, například v Bangladéši.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 továrnách často pracují děti.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Oblečení se šije z málo kvalitní látky, proto moc nevydrží.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Jde pouze o to, aby mělo hezký módní design, který se nám bude líbit.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C26B5B3-5265-48BD-8E7D-3AA4EB709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2510" y="1568750"/>
            <a:ext cx="3290889" cy="219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107AD9FA-5626-4ECA-AB60-BCCE968C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2510" y="3836104"/>
            <a:ext cx="3290890" cy="220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868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21" y="832300"/>
            <a:ext cx="4419600" cy="5660575"/>
          </a:xfrm>
          <a:prstGeom prst="rect">
            <a:avLst/>
          </a:prstGeom>
          <a:effectLst/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F7AD71F0-D4C0-4DB4-ADFF-7C0915C1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Proč je oblečení tak levné a proč je ho tolik?</a:t>
            </a:r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6FB60EA6-3034-48A6-9F18-94A6B168EACE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5FD1941-6DA5-4F6F-AB6F-CAD1315FA672}"/>
              </a:ext>
            </a:extLst>
          </p:cNvPr>
          <p:cNvSpPr txBox="1"/>
          <p:nvPr/>
        </p:nvSpPr>
        <p:spPr>
          <a:xfrm>
            <a:off x="804302" y="1637357"/>
            <a:ext cx="6177069" cy="3264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Látky na oblečení jsou barveny nekvalitními barvami, které znečišťují řeky.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Mnoho oblečení se vůbec neprodá a končí na skládkách.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Oblečení, které už není módní, vyhazujeme a také končí na skládce.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EC12C20-533E-4DC2-B90A-5A0DEF3DD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89" y="1577626"/>
            <a:ext cx="3290889" cy="18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D521D35C-06C3-4D29-8241-8C922063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89" y="3608009"/>
            <a:ext cx="3298711" cy="220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25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7DD124DF-508D-4606-9CAE-E6603398B094}"/>
              </a:ext>
            </a:extLst>
          </p:cNvPr>
          <p:cNvSpPr/>
          <p:nvPr/>
        </p:nvSpPr>
        <p:spPr>
          <a:xfrm>
            <a:off x="3585529" y="2860901"/>
            <a:ext cx="3002788" cy="2870094"/>
          </a:xfrm>
          <a:custGeom>
            <a:avLst/>
            <a:gdLst>
              <a:gd name="connsiteX0" fmla="*/ 0 w 3002788"/>
              <a:gd name="connsiteY0" fmla="*/ 1435047 h 2870094"/>
              <a:gd name="connsiteX1" fmla="*/ 1501394 w 3002788"/>
              <a:gd name="connsiteY1" fmla="*/ 0 h 2870094"/>
              <a:gd name="connsiteX2" fmla="*/ 3002788 w 3002788"/>
              <a:gd name="connsiteY2" fmla="*/ 1435047 h 2870094"/>
              <a:gd name="connsiteX3" fmla="*/ 1501394 w 3002788"/>
              <a:gd name="connsiteY3" fmla="*/ 2870094 h 2870094"/>
              <a:gd name="connsiteX4" fmla="*/ 0 w 3002788"/>
              <a:gd name="connsiteY4" fmla="*/ 1435047 h 287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2788" h="2870094" fill="none" extrusionOk="0">
                <a:moveTo>
                  <a:pt x="0" y="1435047"/>
                </a:moveTo>
                <a:cubicBezTo>
                  <a:pt x="-105945" y="663724"/>
                  <a:pt x="619028" y="-97533"/>
                  <a:pt x="1501394" y="0"/>
                </a:cubicBezTo>
                <a:cubicBezTo>
                  <a:pt x="2442427" y="-42322"/>
                  <a:pt x="3004655" y="495524"/>
                  <a:pt x="3002788" y="1435047"/>
                </a:cubicBezTo>
                <a:cubicBezTo>
                  <a:pt x="2993015" y="2179409"/>
                  <a:pt x="2424470" y="2910501"/>
                  <a:pt x="1501394" y="2870094"/>
                </a:cubicBezTo>
                <a:cubicBezTo>
                  <a:pt x="734909" y="2984175"/>
                  <a:pt x="16049" y="2224018"/>
                  <a:pt x="0" y="1435047"/>
                </a:cubicBezTo>
                <a:close/>
              </a:path>
              <a:path w="3002788" h="2870094" stroke="0" extrusionOk="0">
                <a:moveTo>
                  <a:pt x="0" y="1435047"/>
                </a:moveTo>
                <a:cubicBezTo>
                  <a:pt x="-18611" y="753526"/>
                  <a:pt x="611288" y="25436"/>
                  <a:pt x="1501394" y="0"/>
                </a:cubicBezTo>
                <a:cubicBezTo>
                  <a:pt x="2324635" y="23909"/>
                  <a:pt x="3008912" y="604511"/>
                  <a:pt x="3002788" y="1435047"/>
                </a:cubicBezTo>
                <a:cubicBezTo>
                  <a:pt x="3020971" y="2328059"/>
                  <a:pt x="2216069" y="2913224"/>
                  <a:pt x="1501394" y="2870094"/>
                </a:cubicBezTo>
                <a:cubicBezTo>
                  <a:pt x="774366" y="2847497"/>
                  <a:pt x="4569" y="2082635"/>
                  <a:pt x="0" y="1435047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A77A4D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3419441A-82B8-47EF-B373-45B3D6F480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2" y="674817"/>
            <a:ext cx="11877963" cy="1544840"/>
          </a:xfrm>
          <a:prstGeom prst="rect">
            <a:avLst/>
          </a:prstGeom>
          <a:effectLst/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0BFC940F-D335-43CA-8D54-19C8714E48D4}"/>
              </a:ext>
            </a:extLst>
          </p:cNvPr>
          <p:cNvSpPr/>
          <p:nvPr/>
        </p:nvSpPr>
        <p:spPr>
          <a:xfrm>
            <a:off x="750920" y="1530899"/>
            <a:ext cx="3002788" cy="2682139"/>
          </a:xfrm>
          <a:custGeom>
            <a:avLst/>
            <a:gdLst>
              <a:gd name="connsiteX0" fmla="*/ 0 w 3002788"/>
              <a:gd name="connsiteY0" fmla="*/ 1341070 h 2682139"/>
              <a:gd name="connsiteX1" fmla="*/ 1501394 w 3002788"/>
              <a:gd name="connsiteY1" fmla="*/ 0 h 2682139"/>
              <a:gd name="connsiteX2" fmla="*/ 3002788 w 3002788"/>
              <a:gd name="connsiteY2" fmla="*/ 1341070 h 2682139"/>
              <a:gd name="connsiteX3" fmla="*/ 1501394 w 3002788"/>
              <a:gd name="connsiteY3" fmla="*/ 2682140 h 2682139"/>
              <a:gd name="connsiteX4" fmla="*/ 0 w 3002788"/>
              <a:gd name="connsiteY4" fmla="*/ 1341070 h 268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2788" h="2682139" fill="none" extrusionOk="0">
                <a:moveTo>
                  <a:pt x="0" y="1341070"/>
                </a:moveTo>
                <a:cubicBezTo>
                  <a:pt x="-105945" y="621649"/>
                  <a:pt x="619028" y="-97533"/>
                  <a:pt x="1501394" y="0"/>
                </a:cubicBezTo>
                <a:cubicBezTo>
                  <a:pt x="2405533" y="-28360"/>
                  <a:pt x="3004297" y="481628"/>
                  <a:pt x="3002788" y="1341070"/>
                </a:cubicBezTo>
                <a:cubicBezTo>
                  <a:pt x="2993015" y="2033530"/>
                  <a:pt x="2424470" y="2722547"/>
                  <a:pt x="1501394" y="2682140"/>
                </a:cubicBezTo>
                <a:cubicBezTo>
                  <a:pt x="692594" y="2719244"/>
                  <a:pt x="31670" y="2074651"/>
                  <a:pt x="0" y="1341070"/>
                </a:cubicBezTo>
                <a:close/>
              </a:path>
              <a:path w="3002788" h="2682139" stroke="0" extrusionOk="0">
                <a:moveTo>
                  <a:pt x="0" y="1341070"/>
                </a:moveTo>
                <a:cubicBezTo>
                  <a:pt x="-18611" y="711451"/>
                  <a:pt x="611288" y="25436"/>
                  <a:pt x="1501394" y="0"/>
                </a:cubicBezTo>
                <a:cubicBezTo>
                  <a:pt x="2327667" y="11739"/>
                  <a:pt x="3010900" y="550104"/>
                  <a:pt x="3002788" y="1341070"/>
                </a:cubicBezTo>
                <a:cubicBezTo>
                  <a:pt x="3020971" y="2182180"/>
                  <a:pt x="2216069" y="2725270"/>
                  <a:pt x="1501394" y="2682140"/>
                </a:cubicBezTo>
                <a:cubicBezTo>
                  <a:pt x="806655" y="2652401"/>
                  <a:pt x="3493" y="1970888"/>
                  <a:pt x="0" y="134107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OTÁZKA: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Potřebujeme tolik oblečení?</a:t>
            </a:r>
          </a:p>
        </p:txBody>
      </p:sp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87FD43BD-FAF6-4314-85BA-1B0C499784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254621" y="1196452"/>
            <a:ext cx="759753" cy="7597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4FEF2D-0AF1-4B49-A432-9901DFD8ED37}"/>
              </a:ext>
            </a:extLst>
          </p:cNvPr>
          <p:cNvSpPr txBox="1"/>
          <p:nvPr/>
        </p:nvSpPr>
        <p:spPr>
          <a:xfrm>
            <a:off x="927916" y="1398527"/>
            <a:ext cx="9696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Společná diskuse:</a:t>
            </a:r>
            <a:endParaRPr lang="pl-PL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  <p:pic>
        <p:nvPicPr>
          <p:cNvPr id="18" name="Grafický objekt 24">
            <a:extLst>
              <a:ext uri="{FF2B5EF4-FFF2-40B4-BE49-F238E27FC236}">
                <a16:creationId xmlns:a16="http://schemas.microsoft.com/office/drawing/2014/main" id="{5A93190A-9329-4392-9BCE-743919D00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736" y="1203118"/>
            <a:ext cx="668009" cy="659378"/>
          </a:xfrm>
          <a:prstGeom prst="rect">
            <a:avLst/>
          </a:prstGeom>
        </p:spPr>
      </p:pic>
      <p:sp>
        <p:nvSpPr>
          <p:cNvPr id="16" name="Ovál 15">
            <a:extLst>
              <a:ext uri="{FF2B5EF4-FFF2-40B4-BE49-F238E27FC236}">
                <a16:creationId xmlns:a16="http://schemas.microsoft.com/office/drawing/2014/main" id="{6EA16E93-FFB4-40ED-ADB7-0446988FF0AF}"/>
              </a:ext>
            </a:extLst>
          </p:cNvPr>
          <p:cNvSpPr/>
          <p:nvPr/>
        </p:nvSpPr>
        <p:spPr>
          <a:xfrm>
            <a:off x="6720292" y="3262705"/>
            <a:ext cx="3480590" cy="2904693"/>
          </a:xfrm>
          <a:custGeom>
            <a:avLst/>
            <a:gdLst>
              <a:gd name="connsiteX0" fmla="*/ 0 w 3480590"/>
              <a:gd name="connsiteY0" fmla="*/ 1452347 h 2904693"/>
              <a:gd name="connsiteX1" fmla="*/ 1740295 w 3480590"/>
              <a:gd name="connsiteY1" fmla="*/ 0 h 2904693"/>
              <a:gd name="connsiteX2" fmla="*/ 3480590 w 3480590"/>
              <a:gd name="connsiteY2" fmla="*/ 1452347 h 2904693"/>
              <a:gd name="connsiteX3" fmla="*/ 1740295 w 3480590"/>
              <a:gd name="connsiteY3" fmla="*/ 2904694 h 2904693"/>
              <a:gd name="connsiteX4" fmla="*/ 0 w 3480590"/>
              <a:gd name="connsiteY4" fmla="*/ 1452347 h 290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590" h="2904693" fill="none" extrusionOk="0">
                <a:moveTo>
                  <a:pt x="0" y="1452347"/>
                </a:moveTo>
                <a:cubicBezTo>
                  <a:pt x="-143925" y="679081"/>
                  <a:pt x="690549" y="-162541"/>
                  <a:pt x="1740295" y="0"/>
                </a:cubicBezTo>
                <a:cubicBezTo>
                  <a:pt x="2729527" y="-10632"/>
                  <a:pt x="3482470" y="502244"/>
                  <a:pt x="3480590" y="1452347"/>
                </a:cubicBezTo>
                <a:cubicBezTo>
                  <a:pt x="3456324" y="2134797"/>
                  <a:pt x="2803210" y="2948501"/>
                  <a:pt x="1740295" y="2904694"/>
                </a:cubicBezTo>
                <a:cubicBezTo>
                  <a:pt x="835181" y="3006609"/>
                  <a:pt x="55714" y="2242015"/>
                  <a:pt x="0" y="1452347"/>
                </a:cubicBezTo>
                <a:close/>
              </a:path>
              <a:path w="3480590" h="2904693" stroke="0" extrusionOk="0">
                <a:moveTo>
                  <a:pt x="0" y="1452347"/>
                </a:moveTo>
                <a:cubicBezTo>
                  <a:pt x="-15987" y="745617"/>
                  <a:pt x="657219" y="50922"/>
                  <a:pt x="1740295" y="0"/>
                </a:cubicBezTo>
                <a:cubicBezTo>
                  <a:pt x="2665291" y="145079"/>
                  <a:pt x="3486203" y="615424"/>
                  <a:pt x="3480590" y="1452347"/>
                </a:cubicBezTo>
                <a:cubicBezTo>
                  <a:pt x="3484593" y="2276570"/>
                  <a:pt x="2682170" y="2911949"/>
                  <a:pt x="1740295" y="2904694"/>
                </a:cubicBezTo>
                <a:cubicBezTo>
                  <a:pt x="919339" y="2873689"/>
                  <a:pt x="3279" y="2150412"/>
                  <a:pt x="0" y="145234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OTÁZKA: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Musíme mít za každou cenu oblečení z nejnovější kolekce?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732F9AD-C11B-49B8-828B-3ADAFB372D61}"/>
              </a:ext>
            </a:extLst>
          </p:cNvPr>
          <p:cNvSpPr/>
          <p:nvPr/>
        </p:nvSpPr>
        <p:spPr>
          <a:xfrm>
            <a:off x="8628511" y="1514791"/>
            <a:ext cx="2717158" cy="2316473"/>
          </a:xfrm>
          <a:custGeom>
            <a:avLst/>
            <a:gdLst>
              <a:gd name="connsiteX0" fmla="*/ 0 w 2717158"/>
              <a:gd name="connsiteY0" fmla="*/ 1158237 h 2316473"/>
              <a:gd name="connsiteX1" fmla="*/ 1358579 w 2717158"/>
              <a:gd name="connsiteY1" fmla="*/ 0 h 2316473"/>
              <a:gd name="connsiteX2" fmla="*/ 2717158 w 2717158"/>
              <a:gd name="connsiteY2" fmla="*/ 1158237 h 2316473"/>
              <a:gd name="connsiteX3" fmla="*/ 1358579 w 2717158"/>
              <a:gd name="connsiteY3" fmla="*/ 2316474 h 2316473"/>
              <a:gd name="connsiteX4" fmla="*/ 0 w 2717158"/>
              <a:gd name="connsiteY4" fmla="*/ 1158237 h 231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158" h="2316473" fill="none" extrusionOk="0">
                <a:moveTo>
                  <a:pt x="0" y="1158237"/>
                </a:moveTo>
                <a:cubicBezTo>
                  <a:pt x="-39682" y="526513"/>
                  <a:pt x="557131" y="-93784"/>
                  <a:pt x="1358579" y="0"/>
                </a:cubicBezTo>
                <a:cubicBezTo>
                  <a:pt x="2139788" y="-11689"/>
                  <a:pt x="2718059" y="447586"/>
                  <a:pt x="2717158" y="1158237"/>
                </a:cubicBezTo>
                <a:cubicBezTo>
                  <a:pt x="2697092" y="1698968"/>
                  <a:pt x="2246679" y="2375776"/>
                  <a:pt x="1358579" y="2316474"/>
                </a:cubicBezTo>
                <a:cubicBezTo>
                  <a:pt x="619437" y="2336812"/>
                  <a:pt x="9194" y="1795861"/>
                  <a:pt x="0" y="1158237"/>
                </a:cubicBezTo>
                <a:close/>
              </a:path>
              <a:path w="2717158" h="2316473" stroke="0" extrusionOk="0">
                <a:moveTo>
                  <a:pt x="0" y="1158237"/>
                </a:moveTo>
                <a:cubicBezTo>
                  <a:pt x="-3036" y="536673"/>
                  <a:pt x="470663" y="57460"/>
                  <a:pt x="1358579" y="0"/>
                </a:cubicBezTo>
                <a:cubicBezTo>
                  <a:pt x="2092760" y="64793"/>
                  <a:pt x="2720318" y="498960"/>
                  <a:pt x="2717158" y="1158237"/>
                </a:cubicBezTo>
                <a:cubicBezTo>
                  <a:pt x="2723549" y="1833224"/>
                  <a:pt x="2039333" y="2342674"/>
                  <a:pt x="1358579" y="2316474"/>
                </a:cubicBezTo>
                <a:cubicBezTo>
                  <a:pt x="676128" y="2301463"/>
                  <a:pt x="2902" y="1705843"/>
                  <a:pt x="0" y="1158237"/>
                </a:cubicBezTo>
                <a:close/>
              </a:path>
            </a:pathLst>
          </a:custGeom>
          <a:solidFill>
            <a:srgbClr val="9EDAE1"/>
          </a:solidFill>
          <a:ln w="28575">
            <a:solidFill>
              <a:srgbClr val="3AB0BC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OTÁZKA: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Musíme kupovat vždy nové oblečení?</a:t>
            </a:r>
          </a:p>
        </p:txBody>
      </p:sp>
      <p:cxnSp>
        <p:nvCxnSpPr>
          <p:cNvPr id="13" name="Spojnice: zakřivená 12">
            <a:extLst>
              <a:ext uri="{FF2B5EF4-FFF2-40B4-BE49-F238E27FC236}">
                <a16:creationId xmlns:a16="http://schemas.microsoft.com/office/drawing/2014/main" id="{8D571E5A-E797-4173-B806-D85544D236C2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21167" y="3662426"/>
            <a:ext cx="763548" cy="1101224"/>
          </a:xfrm>
          <a:prstGeom prst="curvedConnector2">
            <a:avLst/>
          </a:prstGeom>
          <a:ln w="38100">
            <a:solidFill>
              <a:srgbClr val="D78D5B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74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7DD124DF-508D-4606-9CAE-E6603398B094}"/>
              </a:ext>
            </a:extLst>
          </p:cNvPr>
          <p:cNvSpPr/>
          <p:nvPr/>
        </p:nvSpPr>
        <p:spPr>
          <a:xfrm>
            <a:off x="7143271" y="2125591"/>
            <a:ext cx="4000941" cy="3883610"/>
          </a:xfrm>
          <a:custGeom>
            <a:avLst/>
            <a:gdLst>
              <a:gd name="connsiteX0" fmla="*/ 0 w 4000941"/>
              <a:gd name="connsiteY0" fmla="*/ 1941805 h 3883610"/>
              <a:gd name="connsiteX1" fmla="*/ 2000471 w 4000941"/>
              <a:gd name="connsiteY1" fmla="*/ 0 h 3883610"/>
              <a:gd name="connsiteX2" fmla="*/ 4000942 w 4000941"/>
              <a:gd name="connsiteY2" fmla="*/ 1941805 h 3883610"/>
              <a:gd name="connsiteX3" fmla="*/ 2000471 w 4000941"/>
              <a:gd name="connsiteY3" fmla="*/ 3883610 h 3883610"/>
              <a:gd name="connsiteX4" fmla="*/ 0 w 4000941"/>
              <a:gd name="connsiteY4" fmla="*/ 1941805 h 388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941" h="3883610" fill="none" extrusionOk="0">
                <a:moveTo>
                  <a:pt x="0" y="1941805"/>
                </a:moveTo>
                <a:cubicBezTo>
                  <a:pt x="-163371" y="902116"/>
                  <a:pt x="878388" y="-31649"/>
                  <a:pt x="2000471" y="0"/>
                </a:cubicBezTo>
                <a:cubicBezTo>
                  <a:pt x="3279991" y="-66108"/>
                  <a:pt x="4001210" y="848299"/>
                  <a:pt x="4000942" y="1941805"/>
                </a:cubicBezTo>
                <a:cubicBezTo>
                  <a:pt x="3982513" y="2923360"/>
                  <a:pt x="3277861" y="3957883"/>
                  <a:pt x="2000471" y="3883610"/>
                </a:cubicBezTo>
                <a:cubicBezTo>
                  <a:pt x="958992" y="3998854"/>
                  <a:pt x="33881" y="3006668"/>
                  <a:pt x="0" y="1941805"/>
                </a:cubicBezTo>
                <a:close/>
              </a:path>
              <a:path w="4000941" h="3883610" stroke="0" extrusionOk="0">
                <a:moveTo>
                  <a:pt x="0" y="1941805"/>
                </a:moveTo>
                <a:cubicBezTo>
                  <a:pt x="-12154" y="941891"/>
                  <a:pt x="736700" y="66375"/>
                  <a:pt x="2000471" y="0"/>
                </a:cubicBezTo>
                <a:cubicBezTo>
                  <a:pt x="3071152" y="137078"/>
                  <a:pt x="4026279" y="712229"/>
                  <a:pt x="4000942" y="1941805"/>
                </a:cubicBezTo>
                <a:cubicBezTo>
                  <a:pt x="4040186" y="3231047"/>
                  <a:pt x="3006216" y="3920926"/>
                  <a:pt x="2000471" y="3883610"/>
                </a:cubicBezTo>
                <a:cubicBezTo>
                  <a:pt x="925704" y="3876961"/>
                  <a:pt x="4242" y="2879618"/>
                  <a:pt x="0" y="1941805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3419441A-82B8-47EF-B373-45B3D6F480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2" y="674817"/>
            <a:ext cx="11877963" cy="1544840"/>
          </a:xfrm>
          <a:prstGeom prst="rect">
            <a:avLst/>
          </a:prstGeom>
          <a:effectLst/>
        </p:spPr>
      </p:pic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87FD43BD-FAF6-4314-85BA-1B0C499784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254621" y="1196452"/>
            <a:ext cx="759753" cy="7597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4FEF2D-0AF1-4B49-A432-9901DFD8ED37}"/>
              </a:ext>
            </a:extLst>
          </p:cNvPr>
          <p:cNvSpPr txBox="1"/>
          <p:nvPr/>
        </p:nvSpPr>
        <p:spPr>
          <a:xfrm>
            <a:off x="927916" y="1398527"/>
            <a:ext cx="9696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Společná diskuse:</a:t>
            </a:r>
            <a:endParaRPr lang="pl-PL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  <p:pic>
        <p:nvPicPr>
          <p:cNvPr id="18" name="Grafický objekt 24">
            <a:extLst>
              <a:ext uri="{FF2B5EF4-FFF2-40B4-BE49-F238E27FC236}">
                <a16:creationId xmlns:a16="http://schemas.microsoft.com/office/drawing/2014/main" id="{5A93190A-9329-4392-9BCE-743919D00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736" y="1203118"/>
            <a:ext cx="668009" cy="65937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CB59E68-AB2D-436C-BE29-CABC39E9916C}"/>
              </a:ext>
            </a:extLst>
          </p:cNvPr>
          <p:cNvSpPr txBox="1"/>
          <p:nvPr/>
        </p:nvSpPr>
        <p:spPr>
          <a:xfrm>
            <a:off x="1047788" y="2390014"/>
            <a:ext cx="609548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Musíme kupovat vždy nové oblečení? </a:t>
            </a:r>
          </a:p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NEMUSÍME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Můžeme nakoupit v secondhandu.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Můžeme nosit oblečení po sourozenci/bratranci/sestřenici…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Můžeme si vyměnit oblečení mezi kamarády.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Můžeme oblečení prodat, nebo darovat. Někomu dalšímu udělá radost.</a:t>
            </a:r>
          </a:p>
        </p:txBody>
      </p:sp>
      <p:cxnSp>
        <p:nvCxnSpPr>
          <p:cNvPr id="14" name="Spojnice: zakřivená 13">
            <a:extLst>
              <a:ext uri="{FF2B5EF4-FFF2-40B4-BE49-F238E27FC236}">
                <a16:creationId xmlns:a16="http://schemas.microsoft.com/office/drawing/2014/main" id="{BAFF704D-FA35-4290-9E4A-AA6AB27407F6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45593" y="2421732"/>
            <a:ext cx="1187670" cy="991487"/>
          </a:xfrm>
          <a:prstGeom prst="curvedConnector2">
            <a:avLst/>
          </a:prstGeom>
          <a:ln w="38100">
            <a:solidFill>
              <a:srgbClr val="7030A0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60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12" y="1338657"/>
            <a:ext cx="6596788" cy="5279857"/>
          </a:xfrm>
          <a:prstGeom prst="rect">
            <a:avLst/>
          </a:prstGeom>
          <a:effectLst/>
        </p:spPr>
      </p:pic>
      <p:sp>
        <p:nvSpPr>
          <p:cNvPr id="13" name="Podnadpis 2">
            <a:extLst>
              <a:ext uri="{FF2B5EF4-FFF2-40B4-BE49-F238E27FC236}">
                <a16:creationId xmlns:a16="http://schemas.microsoft.com/office/drawing/2014/main" id="{E6BEA718-2C9C-47F1-8CF9-098419624459}"/>
              </a:ext>
            </a:extLst>
          </p:cNvPr>
          <p:cNvSpPr txBox="1">
            <a:spLocks/>
          </p:cNvSpPr>
          <p:nvPr/>
        </p:nvSpPr>
        <p:spPr>
          <a:xfrm>
            <a:off x="2798355" y="110630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u="sng" dirty="0">
                <a:solidFill>
                  <a:schemeClr val="hlink"/>
                </a:solidFill>
              </a:rPr>
              <a:t>https://www.youtube.com/watch?v=abYywZg0N9U</a:t>
            </a:r>
          </a:p>
          <a:p>
            <a:endParaRPr lang="cs-CZ" dirty="0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7631FB29-0AC4-4F99-A806-82728E6AC035}"/>
              </a:ext>
            </a:extLst>
          </p:cNvPr>
          <p:cNvSpPr/>
          <p:nvPr/>
        </p:nvSpPr>
        <p:spPr>
          <a:xfrm>
            <a:off x="823414" y="1541643"/>
            <a:ext cx="3837876" cy="3299195"/>
          </a:xfrm>
          <a:custGeom>
            <a:avLst/>
            <a:gdLst>
              <a:gd name="connsiteX0" fmla="*/ 0 w 3837876"/>
              <a:gd name="connsiteY0" fmla="*/ 1649598 h 3299195"/>
              <a:gd name="connsiteX1" fmla="*/ 1918938 w 3837876"/>
              <a:gd name="connsiteY1" fmla="*/ 0 h 3299195"/>
              <a:gd name="connsiteX2" fmla="*/ 3837876 w 3837876"/>
              <a:gd name="connsiteY2" fmla="*/ 1649598 h 3299195"/>
              <a:gd name="connsiteX3" fmla="*/ 1918938 w 3837876"/>
              <a:gd name="connsiteY3" fmla="*/ 3299196 h 3299195"/>
              <a:gd name="connsiteX4" fmla="*/ 0 w 3837876"/>
              <a:gd name="connsiteY4" fmla="*/ 1649598 h 329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7876" h="3299195" fill="none" extrusionOk="0">
                <a:moveTo>
                  <a:pt x="0" y="1649598"/>
                </a:moveTo>
                <a:cubicBezTo>
                  <a:pt x="-136528" y="765911"/>
                  <a:pt x="806455" y="-96641"/>
                  <a:pt x="1918938" y="0"/>
                </a:cubicBezTo>
                <a:cubicBezTo>
                  <a:pt x="3073988" y="-36045"/>
                  <a:pt x="3839565" y="605584"/>
                  <a:pt x="3837876" y="1649598"/>
                </a:cubicBezTo>
                <a:cubicBezTo>
                  <a:pt x="3829752" y="2520587"/>
                  <a:pt x="3089883" y="3347035"/>
                  <a:pt x="1918938" y="3299196"/>
                </a:cubicBezTo>
                <a:cubicBezTo>
                  <a:pt x="881194" y="3339318"/>
                  <a:pt x="71562" y="2544666"/>
                  <a:pt x="0" y="1649598"/>
                </a:cubicBezTo>
                <a:close/>
              </a:path>
              <a:path w="3837876" h="3299195" stroke="0" extrusionOk="0">
                <a:moveTo>
                  <a:pt x="0" y="1649598"/>
                </a:moveTo>
                <a:cubicBezTo>
                  <a:pt x="-17923" y="845480"/>
                  <a:pt x="802859" y="23503"/>
                  <a:pt x="1918938" y="0"/>
                </a:cubicBezTo>
                <a:cubicBezTo>
                  <a:pt x="2954328" y="97986"/>
                  <a:pt x="3864042" y="576263"/>
                  <a:pt x="3837876" y="1649598"/>
                </a:cubicBezTo>
                <a:cubicBezTo>
                  <a:pt x="3869459" y="2735132"/>
                  <a:pt x="2874566" y="3338428"/>
                  <a:pt x="1918938" y="3299196"/>
                </a:cubicBezTo>
                <a:cubicBezTo>
                  <a:pt x="902575" y="3289589"/>
                  <a:pt x="4019" y="2433121"/>
                  <a:pt x="0" y="1649598"/>
                </a:cubicBezTo>
                <a:close/>
              </a:path>
            </a:pathLst>
          </a:custGeom>
          <a:solidFill>
            <a:srgbClr val="9EDAE1"/>
          </a:solidFill>
          <a:ln w="28575">
            <a:solidFill>
              <a:srgbClr val="3AB0BC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Sledujte video a diskutujte o jeho obsahu a smyslu.</a:t>
            </a:r>
          </a:p>
        </p:txBody>
      </p:sp>
      <p:cxnSp>
        <p:nvCxnSpPr>
          <p:cNvPr id="17" name="Spojnice: zakřivená 16">
            <a:extLst>
              <a:ext uri="{FF2B5EF4-FFF2-40B4-BE49-F238E27FC236}">
                <a16:creationId xmlns:a16="http://schemas.microsoft.com/office/drawing/2014/main" id="{2BCEB76A-74E7-42F7-AC16-E0DE4B005BD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201271" y="787602"/>
            <a:ext cx="405973" cy="1508083"/>
          </a:xfrm>
          <a:prstGeom prst="curvedConnector2">
            <a:avLst/>
          </a:prstGeom>
          <a:ln w="38100">
            <a:solidFill>
              <a:srgbClr val="3AB0BC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Grafický objekt 8" descr="Bublina chatu se souvislou výplní">
            <a:extLst>
              <a:ext uri="{FF2B5EF4-FFF2-40B4-BE49-F238E27FC236}">
                <a16:creationId xmlns:a16="http://schemas.microsoft.com/office/drawing/2014/main" id="{D05C8CFE-C087-4ADC-AAD9-F2869FD95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125060" y="2157979"/>
            <a:ext cx="759753" cy="75975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3047B1F-D2AB-40BB-A19D-5121D85145DC}"/>
              </a:ext>
            </a:extLst>
          </p:cNvPr>
          <p:cNvSpPr txBox="1"/>
          <p:nvPr/>
        </p:nvSpPr>
        <p:spPr>
          <a:xfrm>
            <a:off x="2798355" y="2360054"/>
            <a:ext cx="9696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Společná diskuse:</a:t>
            </a:r>
            <a:endParaRPr lang="pl-PL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  <p:pic>
        <p:nvPicPr>
          <p:cNvPr id="11" name="Grafický objekt 24">
            <a:extLst>
              <a:ext uri="{FF2B5EF4-FFF2-40B4-BE49-F238E27FC236}">
                <a16:creationId xmlns:a16="http://schemas.microsoft.com/office/drawing/2014/main" id="{152BBC6C-95B2-44A2-9AB6-ED318BBE9C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1175" y="2164645"/>
            <a:ext cx="668009" cy="659378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02CDA4E2-4F39-488F-BC52-E921068FC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62" y="3104546"/>
            <a:ext cx="5059925" cy="284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45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>
            <a:extLst>
              <a:ext uri="{FF2B5EF4-FFF2-40B4-BE49-F238E27FC236}">
                <a16:creationId xmlns:a16="http://schemas.microsoft.com/office/drawing/2014/main" id="{F7AD71F0-D4C0-4DB4-ADFF-7C0915C1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Konzumní způsob života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5FD1941-6DA5-4F6F-AB6F-CAD1315FA672}"/>
              </a:ext>
            </a:extLst>
          </p:cNvPr>
          <p:cNvSpPr txBox="1"/>
          <p:nvPr/>
        </p:nvSpPr>
        <p:spPr>
          <a:xfrm>
            <a:off x="804301" y="1637357"/>
            <a:ext cx="616255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Ovlivňuje kvalitu života jednotlivce i celé společnosti.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Naší snahou je vlastnit co nejvíce věcí.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Myslíme si, že můžeme být šťastni jen v situaci, kdy vlastníme hodně věcí.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Necháváme se ovlivnit svým okolím a nakupujeme věci, které nepotřebujeme.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Vyhazujeme velké množství odpadu, které končí na skládce.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Planeta je plná odpadků, které po sobě neuklízíme.</a:t>
            </a:r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E026F163-1F55-4B23-8797-DEE0EB369A20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CA026FF0-96A8-421D-AF4B-C33C34020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19" y="962926"/>
            <a:ext cx="4419600" cy="5660575"/>
          </a:xfrm>
          <a:prstGeom prst="rect">
            <a:avLst/>
          </a:prstGeom>
          <a:effectLst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DAF756B-82E0-4D36-8264-DE57807A7C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27"/>
          <a:stretch/>
        </p:blipFill>
        <p:spPr>
          <a:xfrm>
            <a:off x="7455859" y="4276720"/>
            <a:ext cx="3423590" cy="1605502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E97EB7CB-E02E-46FB-AC6D-522CE5AFC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" r="16725"/>
          <a:stretch/>
        </p:blipFill>
        <p:spPr bwMode="auto">
          <a:xfrm>
            <a:off x="7421959" y="1734230"/>
            <a:ext cx="3457489" cy="22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7DD124DF-508D-4606-9CAE-E6603398B094}"/>
              </a:ext>
            </a:extLst>
          </p:cNvPr>
          <p:cNvSpPr/>
          <p:nvPr/>
        </p:nvSpPr>
        <p:spPr>
          <a:xfrm>
            <a:off x="4434017" y="2893638"/>
            <a:ext cx="3002788" cy="2870094"/>
          </a:xfrm>
          <a:custGeom>
            <a:avLst/>
            <a:gdLst>
              <a:gd name="connsiteX0" fmla="*/ 0 w 3002788"/>
              <a:gd name="connsiteY0" fmla="*/ 1435047 h 2870094"/>
              <a:gd name="connsiteX1" fmla="*/ 1501394 w 3002788"/>
              <a:gd name="connsiteY1" fmla="*/ 0 h 2870094"/>
              <a:gd name="connsiteX2" fmla="*/ 3002788 w 3002788"/>
              <a:gd name="connsiteY2" fmla="*/ 1435047 h 2870094"/>
              <a:gd name="connsiteX3" fmla="*/ 1501394 w 3002788"/>
              <a:gd name="connsiteY3" fmla="*/ 2870094 h 2870094"/>
              <a:gd name="connsiteX4" fmla="*/ 0 w 3002788"/>
              <a:gd name="connsiteY4" fmla="*/ 1435047 h 287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2788" h="2870094" fill="none" extrusionOk="0">
                <a:moveTo>
                  <a:pt x="0" y="1435047"/>
                </a:moveTo>
                <a:cubicBezTo>
                  <a:pt x="-105945" y="663724"/>
                  <a:pt x="619028" y="-97533"/>
                  <a:pt x="1501394" y="0"/>
                </a:cubicBezTo>
                <a:cubicBezTo>
                  <a:pt x="2442427" y="-42322"/>
                  <a:pt x="3004655" y="495524"/>
                  <a:pt x="3002788" y="1435047"/>
                </a:cubicBezTo>
                <a:cubicBezTo>
                  <a:pt x="2993015" y="2179409"/>
                  <a:pt x="2424470" y="2910501"/>
                  <a:pt x="1501394" y="2870094"/>
                </a:cubicBezTo>
                <a:cubicBezTo>
                  <a:pt x="734909" y="2984175"/>
                  <a:pt x="16049" y="2224018"/>
                  <a:pt x="0" y="1435047"/>
                </a:cubicBezTo>
                <a:close/>
              </a:path>
              <a:path w="3002788" h="2870094" stroke="0" extrusionOk="0">
                <a:moveTo>
                  <a:pt x="0" y="1435047"/>
                </a:moveTo>
                <a:cubicBezTo>
                  <a:pt x="-18611" y="753526"/>
                  <a:pt x="611288" y="25436"/>
                  <a:pt x="1501394" y="0"/>
                </a:cubicBezTo>
                <a:cubicBezTo>
                  <a:pt x="2324635" y="23909"/>
                  <a:pt x="3008912" y="604511"/>
                  <a:pt x="3002788" y="1435047"/>
                </a:cubicBezTo>
                <a:cubicBezTo>
                  <a:pt x="3020971" y="2328059"/>
                  <a:pt x="2216069" y="2913224"/>
                  <a:pt x="1501394" y="2870094"/>
                </a:cubicBezTo>
                <a:cubicBezTo>
                  <a:pt x="774366" y="2847497"/>
                  <a:pt x="4569" y="2082635"/>
                  <a:pt x="0" y="1435047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3419441A-82B8-47EF-B373-45B3D6F480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7" y="642080"/>
            <a:ext cx="11877963" cy="1544840"/>
          </a:xfrm>
          <a:prstGeom prst="rect">
            <a:avLst/>
          </a:prstGeom>
          <a:effectLst/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0BFC940F-D335-43CA-8D54-19C8714E48D4}"/>
              </a:ext>
            </a:extLst>
          </p:cNvPr>
          <p:cNvSpPr/>
          <p:nvPr/>
        </p:nvSpPr>
        <p:spPr>
          <a:xfrm>
            <a:off x="750920" y="1530899"/>
            <a:ext cx="3002788" cy="2682139"/>
          </a:xfrm>
          <a:custGeom>
            <a:avLst/>
            <a:gdLst>
              <a:gd name="connsiteX0" fmla="*/ 0 w 3002788"/>
              <a:gd name="connsiteY0" fmla="*/ 1341070 h 2682139"/>
              <a:gd name="connsiteX1" fmla="*/ 1501394 w 3002788"/>
              <a:gd name="connsiteY1" fmla="*/ 0 h 2682139"/>
              <a:gd name="connsiteX2" fmla="*/ 3002788 w 3002788"/>
              <a:gd name="connsiteY2" fmla="*/ 1341070 h 2682139"/>
              <a:gd name="connsiteX3" fmla="*/ 1501394 w 3002788"/>
              <a:gd name="connsiteY3" fmla="*/ 2682140 h 2682139"/>
              <a:gd name="connsiteX4" fmla="*/ 0 w 3002788"/>
              <a:gd name="connsiteY4" fmla="*/ 1341070 h 268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2788" h="2682139" fill="none" extrusionOk="0">
                <a:moveTo>
                  <a:pt x="0" y="1341070"/>
                </a:moveTo>
                <a:cubicBezTo>
                  <a:pt x="-105945" y="621649"/>
                  <a:pt x="619028" y="-97533"/>
                  <a:pt x="1501394" y="0"/>
                </a:cubicBezTo>
                <a:cubicBezTo>
                  <a:pt x="2405533" y="-28360"/>
                  <a:pt x="3004297" y="481628"/>
                  <a:pt x="3002788" y="1341070"/>
                </a:cubicBezTo>
                <a:cubicBezTo>
                  <a:pt x="2993015" y="2033530"/>
                  <a:pt x="2424470" y="2722547"/>
                  <a:pt x="1501394" y="2682140"/>
                </a:cubicBezTo>
                <a:cubicBezTo>
                  <a:pt x="692594" y="2719244"/>
                  <a:pt x="31670" y="2074651"/>
                  <a:pt x="0" y="1341070"/>
                </a:cubicBezTo>
                <a:close/>
              </a:path>
              <a:path w="3002788" h="2682139" stroke="0" extrusionOk="0">
                <a:moveTo>
                  <a:pt x="0" y="1341070"/>
                </a:moveTo>
                <a:cubicBezTo>
                  <a:pt x="-18611" y="711451"/>
                  <a:pt x="611288" y="25436"/>
                  <a:pt x="1501394" y="0"/>
                </a:cubicBezTo>
                <a:cubicBezTo>
                  <a:pt x="2327667" y="11739"/>
                  <a:pt x="3010900" y="550104"/>
                  <a:pt x="3002788" y="1341070"/>
                </a:cubicBezTo>
                <a:cubicBezTo>
                  <a:pt x="3020971" y="2182180"/>
                  <a:pt x="2216069" y="2725270"/>
                  <a:pt x="1501394" y="2682140"/>
                </a:cubicBezTo>
                <a:cubicBezTo>
                  <a:pt x="806655" y="2652401"/>
                  <a:pt x="3493" y="1970888"/>
                  <a:pt x="0" y="134107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OTÁZKA: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Může být chudé dítě šťastné? </a:t>
            </a:r>
          </a:p>
        </p:txBody>
      </p:sp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87FD43BD-FAF6-4314-85BA-1B0C499784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254621" y="1196452"/>
            <a:ext cx="759753" cy="7597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4FEF2D-0AF1-4B49-A432-9901DFD8ED37}"/>
              </a:ext>
            </a:extLst>
          </p:cNvPr>
          <p:cNvSpPr txBox="1"/>
          <p:nvPr/>
        </p:nvSpPr>
        <p:spPr>
          <a:xfrm>
            <a:off x="927916" y="1398527"/>
            <a:ext cx="9696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Společná diskuse:</a:t>
            </a:r>
            <a:endParaRPr lang="pl-PL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  <p:pic>
        <p:nvPicPr>
          <p:cNvPr id="18" name="Grafický objekt 24">
            <a:extLst>
              <a:ext uri="{FF2B5EF4-FFF2-40B4-BE49-F238E27FC236}">
                <a16:creationId xmlns:a16="http://schemas.microsoft.com/office/drawing/2014/main" id="{5A93190A-9329-4392-9BCE-743919D00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736" y="1203118"/>
            <a:ext cx="668009" cy="659378"/>
          </a:xfrm>
          <a:prstGeom prst="rect">
            <a:avLst/>
          </a:prstGeom>
        </p:spPr>
      </p:pic>
      <p:sp>
        <p:nvSpPr>
          <p:cNvPr id="16" name="Ovál 15">
            <a:extLst>
              <a:ext uri="{FF2B5EF4-FFF2-40B4-BE49-F238E27FC236}">
                <a16:creationId xmlns:a16="http://schemas.microsoft.com/office/drawing/2014/main" id="{6EA16E93-FFB4-40ED-ADB7-0446988FF0AF}"/>
              </a:ext>
            </a:extLst>
          </p:cNvPr>
          <p:cNvSpPr/>
          <p:nvPr/>
        </p:nvSpPr>
        <p:spPr>
          <a:xfrm>
            <a:off x="8183021" y="3429000"/>
            <a:ext cx="3002788" cy="2659124"/>
          </a:xfrm>
          <a:custGeom>
            <a:avLst/>
            <a:gdLst>
              <a:gd name="connsiteX0" fmla="*/ 0 w 3002788"/>
              <a:gd name="connsiteY0" fmla="*/ 1329562 h 2659124"/>
              <a:gd name="connsiteX1" fmla="*/ 1501394 w 3002788"/>
              <a:gd name="connsiteY1" fmla="*/ 0 h 2659124"/>
              <a:gd name="connsiteX2" fmla="*/ 3002788 w 3002788"/>
              <a:gd name="connsiteY2" fmla="*/ 1329562 h 2659124"/>
              <a:gd name="connsiteX3" fmla="*/ 1501394 w 3002788"/>
              <a:gd name="connsiteY3" fmla="*/ 2659124 h 2659124"/>
              <a:gd name="connsiteX4" fmla="*/ 0 w 3002788"/>
              <a:gd name="connsiteY4" fmla="*/ 1329562 h 265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2788" h="2659124" fill="none" extrusionOk="0">
                <a:moveTo>
                  <a:pt x="0" y="1329562"/>
                </a:moveTo>
                <a:cubicBezTo>
                  <a:pt x="-105945" y="616497"/>
                  <a:pt x="619028" y="-97533"/>
                  <a:pt x="1501394" y="0"/>
                </a:cubicBezTo>
                <a:cubicBezTo>
                  <a:pt x="2459561" y="-48806"/>
                  <a:pt x="3003084" y="571934"/>
                  <a:pt x="3002788" y="1329562"/>
                </a:cubicBezTo>
                <a:cubicBezTo>
                  <a:pt x="2993015" y="2015666"/>
                  <a:pt x="2424470" y="2699531"/>
                  <a:pt x="1501394" y="2659124"/>
                </a:cubicBezTo>
                <a:cubicBezTo>
                  <a:pt x="739475" y="2781511"/>
                  <a:pt x="74413" y="2047242"/>
                  <a:pt x="0" y="1329562"/>
                </a:cubicBezTo>
                <a:close/>
              </a:path>
              <a:path w="3002788" h="2659124" stroke="0" extrusionOk="0">
                <a:moveTo>
                  <a:pt x="0" y="1329562"/>
                </a:moveTo>
                <a:cubicBezTo>
                  <a:pt x="-18611" y="706299"/>
                  <a:pt x="611288" y="25436"/>
                  <a:pt x="1501394" y="0"/>
                </a:cubicBezTo>
                <a:cubicBezTo>
                  <a:pt x="2316805" y="55338"/>
                  <a:pt x="3020302" y="486642"/>
                  <a:pt x="3002788" y="1329562"/>
                </a:cubicBezTo>
                <a:cubicBezTo>
                  <a:pt x="3020971" y="2164316"/>
                  <a:pt x="2216069" y="2702254"/>
                  <a:pt x="1501394" y="2659124"/>
                </a:cubicBezTo>
                <a:cubicBezTo>
                  <a:pt x="761953" y="2639272"/>
                  <a:pt x="2418" y="1987126"/>
                  <a:pt x="0" y="1329562"/>
                </a:cubicBezTo>
                <a:close/>
              </a:path>
            </a:pathLst>
          </a:custGeom>
          <a:solidFill>
            <a:srgbClr val="CED6E8"/>
          </a:solidFill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OTÁZKA: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 ho dělá šťastným?</a:t>
            </a:r>
          </a:p>
        </p:txBody>
      </p:sp>
      <p:cxnSp>
        <p:nvCxnSpPr>
          <p:cNvPr id="13" name="Spojnice: zakřivená 12">
            <a:extLst>
              <a:ext uri="{FF2B5EF4-FFF2-40B4-BE49-F238E27FC236}">
                <a16:creationId xmlns:a16="http://schemas.microsoft.com/office/drawing/2014/main" id="{8D571E5A-E797-4173-B806-D85544D236C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22235" y="3462205"/>
            <a:ext cx="763548" cy="1101224"/>
          </a:xfrm>
          <a:prstGeom prst="curvedConnector2">
            <a:avLst/>
          </a:prstGeom>
          <a:ln w="38100">
            <a:solidFill>
              <a:srgbClr val="D78D5B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pojnice: zakřivená 11">
            <a:extLst>
              <a:ext uri="{FF2B5EF4-FFF2-40B4-BE49-F238E27FC236}">
                <a16:creationId xmlns:a16="http://schemas.microsoft.com/office/drawing/2014/main" id="{B011ECE1-490F-424C-98FA-1D8D82052CAF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73741" y="4410317"/>
            <a:ext cx="827711" cy="1501394"/>
          </a:xfrm>
          <a:prstGeom prst="curvedConnector2">
            <a:avLst/>
          </a:prstGeom>
          <a:ln w="38100">
            <a:solidFill>
              <a:schemeClr val="accent2">
                <a:lumMod val="50000"/>
              </a:schemeClr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068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0F3CB5D-7371-4102-9829-8D8AA9656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2" y="333829"/>
            <a:ext cx="11877963" cy="5279857"/>
          </a:xfrm>
          <a:prstGeom prst="rect">
            <a:avLst/>
          </a:prstGeom>
          <a:effectLst/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145309" y="1410635"/>
            <a:ext cx="1008524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Úkol č. 2: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Napiš si, co jiného než nějaká věc ti v poslední době udělalo radost, potěšilo tě</a:t>
            </a:r>
            <a:r>
              <a:rPr lang="en-US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  <a:endParaRPr lang="cs-CZ" sz="22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endParaRPr lang="cs-CZ" sz="22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endParaRPr lang="cs-CZ" sz="22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Pocit radosti a štěstí nezáleží na množství věcí, které máme!</a:t>
            </a:r>
          </a:p>
          <a:p>
            <a:pPr algn="ctr"/>
            <a:endParaRPr lang="cs-CZ" sz="22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9" name="Grafický objekt 8" descr="Kontrolní seznam se souvislou výplní">
            <a:extLst>
              <a:ext uri="{FF2B5EF4-FFF2-40B4-BE49-F238E27FC236}">
                <a16:creationId xmlns:a16="http://schemas.microsoft.com/office/drawing/2014/main" id="{26D5D164-C92B-45AB-812A-B4C4F9B28E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39348" y="1104651"/>
            <a:ext cx="790260" cy="759753"/>
          </a:xfrm>
          <a:prstGeom prst="rect">
            <a:avLst/>
          </a:prstGeom>
        </p:spPr>
      </p:pic>
      <p:pic>
        <p:nvPicPr>
          <p:cNvPr id="10" name="Grafický objekt 24">
            <a:extLst>
              <a:ext uri="{FF2B5EF4-FFF2-40B4-BE49-F238E27FC236}">
                <a16:creationId xmlns:a16="http://schemas.microsoft.com/office/drawing/2014/main" id="{7DE488BE-DD4F-42DB-ACB0-93F525463D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9852" y="1104650"/>
            <a:ext cx="769697" cy="7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8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D825525F-2243-448A-9455-C0B2C36C4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0" y="511110"/>
            <a:ext cx="12038990" cy="1886015"/>
          </a:xfrm>
          <a:prstGeom prst="rect">
            <a:avLst/>
          </a:prstGeom>
          <a:effectLst/>
        </p:spPr>
      </p:pic>
      <p:sp>
        <p:nvSpPr>
          <p:cNvPr id="12" name="Nadpis 11">
            <a:extLst>
              <a:ext uri="{FF2B5EF4-FFF2-40B4-BE49-F238E27FC236}">
                <a16:creationId xmlns:a16="http://schemas.microsoft.com/office/drawing/2014/main" id="{79E84ECE-0FCE-4714-B008-35846DED6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4363"/>
            <a:ext cx="9144000" cy="1384819"/>
          </a:xfrm>
        </p:spPr>
        <p:txBody>
          <a:bodyPr>
            <a:normAutofit fontScale="90000"/>
          </a:bodyPr>
          <a:lstStyle/>
          <a:p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Vítejte ve světě online marketingu, kterým vás provede</a:t>
            </a:r>
            <a:b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lang="cs-CZ" sz="4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Marek a Markéta</a:t>
            </a:r>
            <a:b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18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E9A4D432-EDC9-4507-A33B-5CA2D73F7F1C}"/>
              </a:ext>
            </a:extLst>
          </p:cNvPr>
          <p:cNvSpPr/>
          <p:nvPr/>
        </p:nvSpPr>
        <p:spPr>
          <a:xfrm>
            <a:off x="1092418" y="2329182"/>
            <a:ext cx="2709866" cy="2535093"/>
          </a:xfrm>
          <a:custGeom>
            <a:avLst/>
            <a:gdLst>
              <a:gd name="connsiteX0" fmla="*/ 0 w 2709866"/>
              <a:gd name="connsiteY0" fmla="*/ 1267547 h 2535093"/>
              <a:gd name="connsiteX1" fmla="*/ 1354933 w 2709866"/>
              <a:gd name="connsiteY1" fmla="*/ 0 h 2535093"/>
              <a:gd name="connsiteX2" fmla="*/ 2709866 w 2709866"/>
              <a:gd name="connsiteY2" fmla="*/ 1267547 h 2535093"/>
              <a:gd name="connsiteX3" fmla="*/ 1354933 w 2709866"/>
              <a:gd name="connsiteY3" fmla="*/ 2535094 h 2535093"/>
              <a:gd name="connsiteX4" fmla="*/ 0 w 2709866"/>
              <a:gd name="connsiteY4" fmla="*/ 1267547 h 253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9866" h="2535093" fill="none" extrusionOk="0">
                <a:moveTo>
                  <a:pt x="0" y="1267547"/>
                </a:moveTo>
                <a:cubicBezTo>
                  <a:pt x="-90880" y="585713"/>
                  <a:pt x="571369" y="-64671"/>
                  <a:pt x="1354933" y="0"/>
                </a:cubicBezTo>
                <a:cubicBezTo>
                  <a:pt x="2127858" y="-9316"/>
                  <a:pt x="2711376" y="448633"/>
                  <a:pt x="2709866" y="1267547"/>
                </a:cubicBezTo>
                <a:cubicBezTo>
                  <a:pt x="2707063" y="1953771"/>
                  <a:pt x="2168477" y="2563172"/>
                  <a:pt x="1354933" y="2535094"/>
                </a:cubicBezTo>
                <a:cubicBezTo>
                  <a:pt x="618562" y="2556811"/>
                  <a:pt x="18740" y="1963409"/>
                  <a:pt x="0" y="1267547"/>
                </a:cubicBezTo>
                <a:close/>
              </a:path>
              <a:path w="2709866" h="2535093" stroke="0" extrusionOk="0">
                <a:moveTo>
                  <a:pt x="0" y="1267547"/>
                </a:moveTo>
                <a:cubicBezTo>
                  <a:pt x="-7622" y="612975"/>
                  <a:pt x="557934" y="20334"/>
                  <a:pt x="1354933" y="0"/>
                </a:cubicBezTo>
                <a:cubicBezTo>
                  <a:pt x="2091515" y="47075"/>
                  <a:pt x="2721533" y="495138"/>
                  <a:pt x="2709866" y="1267547"/>
                </a:cubicBezTo>
                <a:cubicBezTo>
                  <a:pt x="2714833" y="1995033"/>
                  <a:pt x="1999592" y="2574130"/>
                  <a:pt x="1354933" y="2535094"/>
                </a:cubicBezTo>
                <a:cubicBezTo>
                  <a:pt x="662555" y="2522723"/>
                  <a:pt x="2019" y="1903519"/>
                  <a:pt x="0" y="126754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Společně si řekneme, kde se berou levné výrobky</a:t>
            </a: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  <a:endParaRPr lang="cs-CZ" sz="2000" b="1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E07DB3EF-9DBA-43D0-B40D-B7DA8426ED09}"/>
              </a:ext>
            </a:extLst>
          </p:cNvPr>
          <p:cNvSpPr/>
          <p:nvPr/>
        </p:nvSpPr>
        <p:spPr>
          <a:xfrm>
            <a:off x="8342379" y="3253497"/>
            <a:ext cx="2757203" cy="2492203"/>
          </a:xfrm>
          <a:custGeom>
            <a:avLst/>
            <a:gdLst>
              <a:gd name="connsiteX0" fmla="*/ 0 w 2757203"/>
              <a:gd name="connsiteY0" fmla="*/ 1246102 h 2492203"/>
              <a:gd name="connsiteX1" fmla="*/ 1378602 w 2757203"/>
              <a:gd name="connsiteY1" fmla="*/ 0 h 2492203"/>
              <a:gd name="connsiteX2" fmla="*/ 2757204 w 2757203"/>
              <a:gd name="connsiteY2" fmla="*/ 1246102 h 2492203"/>
              <a:gd name="connsiteX3" fmla="*/ 1378602 w 2757203"/>
              <a:gd name="connsiteY3" fmla="*/ 2492204 h 2492203"/>
              <a:gd name="connsiteX4" fmla="*/ 0 w 2757203"/>
              <a:gd name="connsiteY4" fmla="*/ 1246102 h 249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203" h="2492203" fill="none" extrusionOk="0">
                <a:moveTo>
                  <a:pt x="0" y="1246102"/>
                </a:moveTo>
                <a:cubicBezTo>
                  <a:pt x="-95553" y="577048"/>
                  <a:pt x="559375" y="-106113"/>
                  <a:pt x="1378602" y="0"/>
                </a:cubicBezTo>
                <a:cubicBezTo>
                  <a:pt x="2196289" y="-21308"/>
                  <a:pt x="2757820" y="509436"/>
                  <a:pt x="2757204" y="1246102"/>
                </a:cubicBezTo>
                <a:cubicBezTo>
                  <a:pt x="2738938" y="1844232"/>
                  <a:pt x="2181354" y="2510011"/>
                  <a:pt x="1378602" y="2492204"/>
                </a:cubicBezTo>
                <a:cubicBezTo>
                  <a:pt x="624433" y="2505324"/>
                  <a:pt x="18414" y="1930193"/>
                  <a:pt x="0" y="1246102"/>
                </a:cubicBezTo>
                <a:close/>
              </a:path>
              <a:path w="2757203" h="2492203" stroke="0" extrusionOk="0">
                <a:moveTo>
                  <a:pt x="0" y="1246102"/>
                </a:moveTo>
                <a:cubicBezTo>
                  <a:pt x="-2005" y="569862"/>
                  <a:pt x="489491" y="53341"/>
                  <a:pt x="1378602" y="0"/>
                </a:cubicBezTo>
                <a:cubicBezTo>
                  <a:pt x="2129005" y="44068"/>
                  <a:pt x="2765054" y="509213"/>
                  <a:pt x="2757204" y="1246102"/>
                </a:cubicBezTo>
                <a:cubicBezTo>
                  <a:pt x="2761846" y="1959953"/>
                  <a:pt x="2094634" y="2509283"/>
                  <a:pt x="1378602" y="2492204"/>
                </a:cubicBezTo>
                <a:cubicBezTo>
                  <a:pt x="692357" y="2475586"/>
                  <a:pt x="3622" y="1819380"/>
                  <a:pt x="0" y="124610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 zda je potřeba kupovat vše, na co vidíme reklamu.</a:t>
            </a:r>
            <a:endParaRPr lang="cs-CZ" sz="20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46" name="Obrázek 45">
            <a:extLst>
              <a:ext uri="{FF2B5EF4-FFF2-40B4-BE49-F238E27FC236}">
                <a16:creationId xmlns:a16="http://schemas.microsoft.com/office/drawing/2014/main" id="{38AFA432-EF31-4CF7-AC0F-9D495004BB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693C90">
                <a:tint val="45000"/>
                <a:satMod val="400000"/>
              </a:srgb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94" y="2550380"/>
            <a:ext cx="4199176" cy="553998"/>
          </a:xfrm>
          <a:prstGeom prst="rect">
            <a:avLst/>
          </a:prstGeom>
          <a:effectLst/>
        </p:spPr>
      </p:pic>
      <p:sp>
        <p:nvSpPr>
          <p:cNvPr id="47" name="Obdélník 46">
            <a:extLst>
              <a:ext uri="{FF2B5EF4-FFF2-40B4-BE49-F238E27FC236}">
                <a16:creationId xmlns:a16="http://schemas.microsoft.com/office/drawing/2014/main" id="{2C3498A1-8D96-4D31-BE65-7F5A84E4A4F9}"/>
              </a:ext>
            </a:extLst>
          </p:cNvPr>
          <p:cNvSpPr/>
          <p:nvPr/>
        </p:nvSpPr>
        <p:spPr>
          <a:xfrm>
            <a:off x="5476875" y="2775135"/>
            <a:ext cx="4848225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E08F5592-DB21-4025-8FD3-D47F195DB5A2}"/>
              </a:ext>
            </a:extLst>
          </p:cNvPr>
          <p:cNvSpPr txBox="1"/>
          <p:nvPr/>
        </p:nvSpPr>
        <p:spPr>
          <a:xfrm>
            <a:off x="7774462" y="2668248"/>
            <a:ext cx="3733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1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(kteří jsou stejně jako vy rádi online</a:t>
            </a:r>
            <a:r>
              <a:rPr lang="cs-CZ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)</a:t>
            </a:r>
            <a:br>
              <a:rPr lang="cs-CZ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1400" b="1" dirty="0"/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3AC71043-1977-44B2-8CB4-A223FB557D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51" y="2341687"/>
            <a:ext cx="4112982" cy="39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49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2047530" cy="66802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4750431-0A62-42B8-A2F2-F7D1379167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6058" y="688545"/>
            <a:ext cx="5470856" cy="548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27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333829"/>
            <a:ext cx="11912268" cy="5331140"/>
          </a:xfrm>
          <a:prstGeom prst="rect">
            <a:avLst/>
          </a:prstGeom>
          <a:effectLst/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923023" y="1401126"/>
            <a:ext cx="969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Úkol č. 3:</a:t>
            </a:r>
          </a:p>
        </p:txBody>
      </p:sp>
      <p:pic>
        <p:nvPicPr>
          <p:cNvPr id="8" name="Grafický objekt 24">
            <a:extLst>
              <a:ext uri="{FF2B5EF4-FFF2-40B4-BE49-F238E27FC236}">
                <a16:creationId xmlns:a16="http://schemas.microsoft.com/office/drawing/2014/main" id="{11501003-883A-42A0-B1B5-50483B38DD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652" y="1103039"/>
            <a:ext cx="769696" cy="75975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71A0564-EB1E-426A-A58B-A9C84FA0FB33}"/>
              </a:ext>
            </a:extLst>
          </p:cNvPr>
          <p:cNvSpPr txBox="1"/>
          <p:nvPr/>
        </p:nvSpPr>
        <p:spPr>
          <a:xfrm>
            <a:off x="1113642" y="2154831"/>
            <a:ext cx="96964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Diskutujte se spolužáky ve třídě, proč je dobré přemýšlet o tom, co si koupíme a co nemusíme mít.</a:t>
            </a:r>
          </a:p>
          <a:p>
            <a:pPr algn="ctr"/>
            <a:endParaRPr lang="pl-PL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pl-PL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Vyber a zapiš si z diskuse některé důvody, se kterými souhlasíš.</a:t>
            </a:r>
          </a:p>
        </p:txBody>
      </p:sp>
      <p:pic>
        <p:nvPicPr>
          <p:cNvPr id="9" name="Grafický objekt 8" descr="Kontrolní seznam se souvislou výplní">
            <a:extLst>
              <a:ext uri="{FF2B5EF4-FFF2-40B4-BE49-F238E27FC236}">
                <a16:creationId xmlns:a16="http://schemas.microsoft.com/office/drawing/2014/main" id="{1D20984F-4B89-49A5-933D-A6D0AB08EC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8783" y="1172106"/>
            <a:ext cx="718418" cy="6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34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406400"/>
            <a:ext cx="12083845" cy="2510971"/>
          </a:xfrm>
          <a:prstGeom prst="rect">
            <a:avLst/>
          </a:prstGeom>
          <a:effectLst/>
        </p:spPr>
      </p:pic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87FD43BD-FAF6-4314-85BA-1B0C499784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41705" y="716161"/>
            <a:ext cx="759753" cy="7597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4FEF2D-0AF1-4B49-A432-9901DFD8ED37}"/>
              </a:ext>
            </a:extLst>
          </p:cNvPr>
          <p:cNvSpPr txBox="1"/>
          <p:nvPr/>
        </p:nvSpPr>
        <p:spPr>
          <a:xfrm>
            <a:off x="927916" y="918236"/>
            <a:ext cx="10388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Společná diskuse: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pl-PL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 si koupíme a co nemusíme mít?</a:t>
            </a:r>
          </a:p>
          <a:p>
            <a:pPr algn="ctr"/>
            <a:endParaRPr lang="pl-PL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  <p:pic>
        <p:nvPicPr>
          <p:cNvPr id="18" name="Grafický objekt 24">
            <a:extLst>
              <a:ext uri="{FF2B5EF4-FFF2-40B4-BE49-F238E27FC236}">
                <a16:creationId xmlns:a16="http://schemas.microsoft.com/office/drawing/2014/main" id="{5A93190A-9329-4392-9BCE-743919D00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820" y="722827"/>
            <a:ext cx="668009" cy="65937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C92A9B4-19BD-4B66-A7C5-622CCCBEE3F3}"/>
              </a:ext>
            </a:extLst>
          </p:cNvPr>
          <p:cNvSpPr txBox="1"/>
          <p:nvPr/>
        </p:nvSpPr>
        <p:spPr>
          <a:xfrm>
            <a:off x="901700" y="2663145"/>
            <a:ext cx="10388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Při nákupu jsme často ovlivněni reklamou nebo kamarády/rodinou.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Výrobek ale nemusí splnit vysoká očekávání, která jsme si kvůli reklamě vytvořili.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Vždy bychom si měli promyslet, zda danou věc opravdu potřebujeme.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Je zbytečné mít věci, které k ničemu nepotřebujeme.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Zbytečně vytváříme odpad, který znečišťuje naši planetu.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52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39" y="333828"/>
            <a:ext cx="6291432" cy="6255657"/>
          </a:xfrm>
          <a:prstGeom prst="rect">
            <a:avLst/>
          </a:prstGeom>
          <a:effectLst/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-891262" y="1615167"/>
            <a:ext cx="969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Úkol č. 4: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71A0564-EB1E-426A-A58B-A9C84FA0FB33}"/>
              </a:ext>
            </a:extLst>
          </p:cNvPr>
          <p:cNvSpPr txBox="1"/>
          <p:nvPr/>
        </p:nvSpPr>
        <p:spPr>
          <a:xfrm>
            <a:off x="1113642" y="2154831"/>
            <a:ext cx="5142015" cy="2203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Připravte si ve dvojicích scénku podle zadání na vylosované kartičce.</a:t>
            </a:r>
          </a:p>
        </p:txBody>
      </p:sp>
      <p:pic>
        <p:nvPicPr>
          <p:cNvPr id="9" name="Grafický objekt 8" descr="Drama se souvislou výplní">
            <a:extLst>
              <a:ext uri="{FF2B5EF4-FFF2-40B4-BE49-F238E27FC236}">
                <a16:creationId xmlns:a16="http://schemas.microsoft.com/office/drawing/2014/main" id="{1D20984F-4B89-49A5-933D-A6D0AB08EC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818364" y="1386147"/>
            <a:ext cx="690685" cy="690685"/>
          </a:xfrm>
          <a:prstGeom prst="rect">
            <a:avLst/>
          </a:prstGeom>
        </p:spPr>
      </p:pic>
      <p:pic>
        <p:nvPicPr>
          <p:cNvPr id="7" name="Grafický objekt 24">
            <a:extLst>
              <a:ext uri="{FF2B5EF4-FFF2-40B4-BE49-F238E27FC236}">
                <a16:creationId xmlns:a16="http://schemas.microsoft.com/office/drawing/2014/main" id="{55D1081A-5F47-48B7-A03A-CF9D4C2D57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0782" y="1302566"/>
            <a:ext cx="769697" cy="7597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D36FF3-9523-EDEB-67C8-6D47AE99BC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85" y="1081321"/>
            <a:ext cx="4920203" cy="48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2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39" y="333829"/>
            <a:ext cx="6291432" cy="5725886"/>
          </a:xfrm>
          <a:prstGeom prst="rect">
            <a:avLst/>
          </a:prstGeom>
          <a:effectLst/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-891262" y="1615167"/>
            <a:ext cx="969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Úkol č. 5: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71A0564-EB1E-426A-A58B-A9C84FA0FB33}"/>
              </a:ext>
            </a:extLst>
          </p:cNvPr>
          <p:cNvSpPr txBox="1"/>
          <p:nvPr/>
        </p:nvSpPr>
        <p:spPr>
          <a:xfrm>
            <a:off x="1113642" y="2154831"/>
            <a:ext cx="5142015" cy="3358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Pozorně sledujte reklamu. Diskutujte a zapište odpovědi na tyto otázky. </a:t>
            </a:r>
          </a:p>
          <a:p>
            <a:pPr algn="ctr">
              <a:lnSpc>
                <a:spcPct val="150000"/>
              </a:lnSpc>
            </a:pPr>
            <a:endParaRPr lang="pl-PL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Své odpovědi pak sdělte ostatním spolužákům.</a:t>
            </a:r>
          </a:p>
        </p:txBody>
      </p:sp>
      <p:pic>
        <p:nvPicPr>
          <p:cNvPr id="9" name="Grafický objekt 8" descr="Kontrolní seznam se souvislou výplní">
            <a:extLst>
              <a:ext uri="{FF2B5EF4-FFF2-40B4-BE49-F238E27FC236}">
                <a16:creationId xmlns:a16="http://schemas.microsoft.com/office/drawing/2014/main" id="{1D20984F-4B89-49A5-933D-A6D0AB08EC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818364" y="1386147"/>
            <a:ext cx="690685" cy="690685"/>
          </a:xfrm>
          <a:prstGeom prst="rect">
            <a:avLst/>
          </a:prstGeom>
        </p:spPr>
      </p:pic>
      <p:pic>
        <p:nvPicPr>
          <p:cNvPr id="7" name="Grafický objekt 24">
            <a:extLst>
              <a:ext uri="{FF2B5EF4-FFF2-40B4-BE49-F238E27FC236}">
                <a16:creationId xmlns:a16="http://schemas.microsoft.com/office/drawing/2014/main" id="{55D1081A-5F47-48B7-A03A-CF9D4C2D57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0782" y="1302566"/>
            <a:ext cx="769697" cy="75975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E1297AD-E849-419F-9BE8-E43CA834A2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824" y="720286"/>
            <a:ext cx="6345227" cy="550560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222E298-1934-CE72-49DC-49E0E7B37494}"/>
              </a:ext>
            </a:extLst>
          </p:cNvPr>
          <p:cNvSpPr txBox="1"/>
          <p:nvPr/>
        </p:nvSpPr>
        <p:spPr>
          <a:xfrm>
            <a:off x="1620227" y="5706827"/>
            <a:ext cx="9947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McDonald´s: </a:t>
            </a:r>
            <a:r>
              <a:rPr lang="en-GB" sz="1100" b="0" u="sng" strike="noStrike" dirty="0">
                <a:solidFill>
                  <a:srgbClr val="0000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9"/>
              </a:rPr>
              <a:t>https://www.youtube.com/watch?v=qbgZJGjgwno</a:t>
            </a:r>
            <a:r>
              <a:rPr lang="en-GB" sz="1100" b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cs-CZ" sz="1100" b="0" u="none" strike="noStrike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100" b="0" u="none" strike="noStrike" dirty="0">
                <a:solidFill>
                  <a:srgbClr val="0F0F0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Stikeez</a:t>
            </a:r>
            <a:r>
              <a:rPr lang="cs-CZ" sz="11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n-GB" sz="1100" b="0" u="sng" strike="noStrike" dirty="0">
                <a:solidFill>
                  <a:srgbClr val="0000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10"/>
              </a:rPr>
              <a:t>https://www.youtube.com/watch?v=KxJI8JqOktU</a:t>
            </a:r>
            <a:r>
              <a:rPr lang="en-GB" sz="1100" b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en-US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54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4405038-288C-48BD-BE76-EE62A87F5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36"/>
            <a:ext cx="12191999" cy="4083793"/>
          </a:xfrm>
          <a:prstGeom prst="rect">
            <a:avLst/>
          </a:prstGeom>
          <a:effectLst/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F7AD71F0-D4C0-4DB4-ADFF-7C0915C1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Reklama Mc'n'Roll - Přemek Forejt feat McSuroviny</a:t>
            </a:r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E026F163-1F55-4B23-8797-DEE0EB369A20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3EB75-F710-46A1-8C29-0D8F6CE51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114990"/>
            <a:ext cx="10515601" cy="499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59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826F1EC-F17C-4D0E-B479-642ADF5CF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36"/>
            <a:ext cx="12191999" cy="4083793"/>
          </a:xfrm>
          <a:prstGeom prst="rect">
            <a:avLst/>
          </a:prstGeom>
          <a:effectLst/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73CB811-E39B-4553-85C5-4C1AB49A09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198" y="1654144"/>
            <a:ext cx="10515601" cy="4455338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F7AD71F0-D4C0-4DB4-ADFF-7C0915C1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Reklama Mc'n'Roll - Přemek Forejt feat McSuroviny</a:t>
            </a:r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E026F163-1F55-4B23-8797-DEE0EB369A20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37849EE-5CA5-4CF8-BE36-7A8066F88AFD}"/>
              </a:ext>
            </a:extLst>
          </p:cNvPr>
          <p:cNvSpPr txBox="1"/>
          <p:nvPr/>
        </p:nvSpPr>
        <p:spPr>
          <a:xfrm>
            <a:off x="1190171" y="2167095"/>
            <a:ext cx="4717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Jídlo je čerstvé, burgery jsou dobré - nejlepší burgery, </a:t>
            </a:r>
          </a:p>
          <a:p>
            <a:r>
              <a:rPr lang="cs-CZ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McDonald´s je sexy, je cool.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3DA95C8-88C3-465B-9DE6-8D32C46D2CD5}"/>
              </a:ext>
            </a:extLst>
          </p:cNvPr>
          <p:cNvSpPr txBox="1"/>
          <p:nvPr/>
        </p:nvSpPr>
        <p:spPr>
          <a:xfrm>
            <a:off x="5907314" y="2167095"/>
            <a:ext cx="5254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V reklamě se objevuje známý kuchař, který McDonald´s chválí. Použita je chytlavá písnička, kterou si budeme dlouho pamatovat. Jídlo je vychválené, přesvědčí nás to o tom, že máme jít do McDonald´s na jídlo.</a:t>
            </a:r>
            <a:endParaRPr lang="cs-CZ" b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4D91078-AB7C-43DB-9E85-4A52B060E8A1}"/>
              </a:ext>
            </a:extLst>
          </p:cNvPr>
          <p:cNvSpPr txBox="1"/>
          <p:nvPr/>
        </p:nvSpPr>
        <p:spPr>
          <a:xfrm>
            <a:off x="1190171" y="5157037"/>
            <a:ext cx="471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Nepotřebujeme, můžeme si dát k jídlu úplně něco jiného.</a:t>
            </a:r>
          </a:p>
          <a:p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01B5509-29F1-4AC1-97FC-B88DC1572030}"/>
              </a:ext>
            </a:extLst>
          </p:cNvPr>
          <p:cNvSpPr txBox="1"/>
          <p:nvPr/>
        </p:nvSpPr>
        <p:spPr>
          <a:xfrm>
            <a:off x="5829300" y="4632155"/>
            <a:ext cx="5413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Měli bychom se zamyslet nad tím, jestli je jídlo opravdu čerstvé a jestli je zdravé. Samozřejmě není problém se v McDonald´s občas najíst, neměli bychom tam jíst ale pravidelně.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6698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4405038-288C-48BD-BE76-EE62A87F5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36"/>
            <a:ext cx="12191999" cy="4083793"/>
          </a:xfrm>
          <a:prstGeom prst="rect">
            <a:avLst/>
          </a:prstGeom>
          <a:effectLst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9E3EB75-F710-46A1-8C29-0D8F6CE51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114990"/>
            <a:ext cx="10515601" cy="4994492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F7AD71F0-D4C0-4DB4-ADFF-7C0915C1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Reklama Stikeez kamarádi</a:t>
            </a:r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E026F163-1F55-4B23-8797-DEE0EB369A20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36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826F1EC-F17C-4D0E-B479-642ADF5CF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36"/>
            <a:ext cx="12191999" cy="4083793"/>
          </a:xfrm>
          <a:prstGeom prst="rect">
            <a:avLst/>
          </a:prstGeom>
          <a:effectLst/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73CB811-E39B-4553-85C5-4C1AB49A09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198" y="1654144"/>
            <a:ext cx="10515601" cy="4455338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F7AD71F0-D4C0-4DB4-ADFF-7C0915C1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Reklama Stikeez kamarádi</a:t>
            </a:r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E026F163-1F55-4B23-8797-DEE0EB369A20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37849EE-5CA5-4CF8-BE36-7A8066F88AFD}"/>
              </a:ext>
            </a:extLst>
          </p:cNvPr>
          <p:cNvSpPr txBox="1"/>
          <p:nvPr/>
        </p:nvSpPr>
        <p:spPr>
          <a:xfrm>
            <a:off x="1190171" y="2167095"/>
            <a:ext cx="4524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Se Stikeez je možné udělat party. Máme si nasbírat plný domeček Stikeez. Za 300 Kč nákupu v Lidlu dostaneme jednu figurku.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3DA95C8-88C3-465B-9DE6-8D32C46D2CD5}"/>
              </a:ext>
            </a:extLst>
          </p:cNvPr>
          <p:cNvSpPr txBox="1"/>
          <p:nvPr/>
        </p:nvSpPr>
        <p:spPr>
          <a:xfrm>
            <a:off x="5907314" y="2167095"/>
            <a:ext cx="5254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Chytlavá hudba. Mluví se o kamarádech. Hlavní myšlenka je, že je potřeba nasbírat všechny Stikeez. Když budu mít Stikeez, zažiju spoustu zábavy.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4D91078-AB7C-43DB-9E85-4A52B060E8A1}"/>
              </a:ext>
            </a:extLst>
          </p:cNvPr>
          <p:cNvSpPr txBox="1"/>
          <p:nvPr/>
        </p:nvSpPr>
        <p:spPr>
          <a:xfrm>
            <a:off x="1190171" y="5157037"/>
            <a:ext cx="442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Nepotřebujeme, máme spoustu hraček. 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01B5509-29F1-4AC1-97FC-B88DC1572030}"/>
              </a:ext>
            </a:extLst>
          </p:cNvPr>
          <p:cNvSpPr txBox="1"/>
          <p:nvPr/>
        </p:nvSpPr>
        <p:spPr>
          <a:xfrm>
            <a:off x="5829300" y="4632155"/>
            <a:ext cx="5413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Zamyslíme se nad tím, jestli Stikeez potřebujeme, zda si s nimi budeme hrát. V Lidlu se na ně můžeme podívat a ověřit si, zda jde o kvalitní hračky, které se nám hned nerozbijí. </a:t>
            </a:r>
          </a:p>
        </p:txBody>
      </p:sp>
    </p:spTree>
    <p:extLst>
      <p:ext uri="{BB962C8B-B14F-4D97-AF65-F5344CB8AC3E}">
        <p14:creationId xmlns:p14="http://schemas.microsoft.com/office/powerpoint/2010/main" val="382633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537029"/>
            <a:ext cx="12083845" cy="1349828"/>
          </a:xfrm>
          <a:prstGeom prst="rect">
            <a:avLst/>
          </a:prstGeom>
          <a:effectLst/>
        </p:spPr>
      </p:pic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87FD43BD-FAF6-4314-85BA-1B0C499784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41705" y="846787"/>
            <a:ext cx="759753" cy="7597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4FEF2D-0AF1-4B49-A432-9901DFD8ED37}"/>
              </a:ext>
            </a:extLst>
          </p:cNvPr>
          <p:cNvSpPr txBox="1"/>
          <p:nvPr/>
        </p:nvSpPr>
        <p:spPr>
          <a:xfrm>
            <a:off x="927916" y="1048862"/>
            <a:ext cx="1038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Závěrečná diskuse:</a:t>
            </a:r>
            <a:endParaRPr lang="pl-PL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  <p:pic>
        <p:nvPicPr>
          <p:cNvPr id="18" name="Grafický objekt 24">
            <a:extLst>
              <a:ext uri="{FF2B5EF4-FFF2-40B4-BE49-F238E27FC236}">
                <a16:creationId xmlns:a16="http://schemas.microsoft.com/office/drawing/2014/main" id="{5A93190A-9329-4392-9BCE-743919D00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820" y="853453"/>
            <a:ext cx="668009" cy="65937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C92A9B4-19BD-4B66-A7C5-622CCCBEE3F3}"/>
              </a:ext>
            </a:extLst>
          </p:cNvPr>
          <p:cNvSpPr txBox="1"/>
          <p:nvPr/>
        </p:nvSpPr>
        <p:spPr>
          <a:xfrm>
            <a:off x="927916" y="1886857"/>
            <a:ext cx="103886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Reklamy nás informují o nových výrobcích, připomínají nám, že existuje určitá značka, ale také nás mohou manipulovat.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Nemusíme si koupit vše, na co vidíme reklamu. Vždy máme právo se rozhodnout.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Nemusíme mít všechno hned. Vytouženou věc si můžeme přát k narozeninám nebo Vánocům.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Pokud budeme mít hodně věcí, neznamená to, že budeme šťastní.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Štěstí neznamená vlastnit příliš věcí.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Pokud nebudeme nakupovat zbytečné věci, šetříme přírodu a ochráníme životní prostředí.</a:t>
            </a:r>
          </a:p>
        </p:txBody>
      </p:sp>
    </p:spTree>
    <p:extLst>
      <p:ext uri="{BB962C8B-B14F-4D97-AF65-F5344CB8AC3E}">
        <p14:creationId xmlns:p14="http://schemas.microsoft.com/office/powerpoint/2010/main" val="287125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3988CFE4-1ABF-4282-A28B-45081AAE2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834">
            <a:off x="33976" y="-1105703"/>
            <a:ext cx="8681232" cy="906940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7" y="139700"/>
            <a:ext cx="8069695" cy="5198918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978677" y="1375013"/>
            <a:ext cx="70056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Klíčová slova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Sociální vliv reklamy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Spotřebitelské chování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Konzumní způsob života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Informační funkce reklamy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Přesvědčovací funkce reklamy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Manipulativní techniky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Asertivní odmítnutí nákupu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A56583D-FD8B-C0E9-6F9E-311750D1E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002" y="750397"/>
            <a:ext cx="4567048" cy="519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3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D784C8F4-B405-44F8-8EEB-32A2307B6967}"/>
              </a:ext>
            </a:extLst>
          </p:cNvPr>
          <p:cNvSpPr txBox="1"/>
          <p:nvPr/>
        </p:nvSpPr>
        <p:spPr>
          <a:xfrm>
            <a:off x="674254" y="1486971"/>
            <a:ext cx="1093585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Reklama je na internetu všude a v různých podobách.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Reklamy nás informují o nových produktech, ale taky se nás snaží přimět k nákupu.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Pokud čteme nějaký text, musíme přemýšlet nad tím, jaký byl cíl autora a zda se nejedná o reklamu.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Značky nám usnadňují nákupy, ale také nás ovlivňují v tom, co chceme a co nám chutná.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U videoher máme vždy možnost se rozhodnout, co si zaplatím a co ne.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Influenceři se snaží získat co nejvíce sledujících, aby byli slavní a mohli vydělávat velké peníze.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Co jsme se společně naučili v rámci jednotlivých pracovních listů?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199" y="1244600"/>
            <a:ext cx="10268857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448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D784C8F4-B405-44F8-8EEB-32A2307B6967}"/>
              </a:ext>
            </a:extLst>
          </p:cNvPr>
          <p:cNvSpPr txBox="1"/>
          <p:nvPr/>
        </p:nvSpPr>
        <p:spPr>
          <a:xfrm>
            <a:off x="674254" y="1486971"/>
            <a:ext cx="109358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Youtubeři vydělávají na svých videích. Reklamu a placenou spolupráci s firmou by měli vždy označit.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Vyhledávače nám neukáží ty nejvhodnější odkazy pro nás na prvních místech, ale ukazují nám reklamu.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Při nákupu bychom si měli najít informace o produktu a pak se rozhodnout, co koupit. Dobré je použít třeba srovnávače cen.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Nemusíme vlastnit velké množství hraček, protože si stejně hrajeme jen s některými. Oblečení nemusíme mít vždy nové, můžeme nosit i oblečení, které už někdo nosil.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Když budeme nakupovat méně věcí, budeme vytvářet méně odpadu a ulehčíme tím přírodě.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Co jsme se společně naučili v rámci jednotlivých pracovních listů?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199" y="1244600"/>
            <a:ext cx="10268857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047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2047530" cy="66802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C625035-C4F2-9F07-C1D0-2EECE82D977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6962" y="762000"/>
            <a:ext cx="74580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6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id="{C21F475B-93C4-4583-93CB-735A52595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23392" y="1412645"/>
            <a:ext cx="7339444" cy="869258"/>
          </a:xfrm>
          <a:prstGeom prst="rect">
            <a:avLst/>
          </a:prstGeom>
          <a:effectLst/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29168C5-5E4D-4F25-9A4B-43133985B6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6"/>
          <a:stretch/>
        </p:blipFill>
        <p:spPr>
          <a:xfrm>
            <a:off x="4562763" y="2311131"/>
            <a:ext cx="3066474" cy="223573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B755D48-10EA-4ECB-B853-C93BD0248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4267200"/>
            <a:ext cx="9982200" cy="1182256"/>
          </a:xfrm>
          <a:prstGeom prst="rect">
            <a:avLst/>
          </a:prstGeom>
          <a:effectLst/>
        </p:spPr>
      </p:pic>
      <p:sp>
        <p:nvSpPr>
          <p:cNvPr id="16" name="Nadpis 11">
            <a:extLst>
              <a:ext uri="{FF2B5EF4-FFF2-40B4-BE49-F238E27FC236}">
                <a16:creationId xmlns:a16="http://schemas.microsoft.com/office/drawing/2014/main" id="{8ECA62A8-50EC-411F-B712-5D5EF568D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99708"/>
            <a:ext cx="9144000" cy="516389"/>
          </a:xfrm>
        </p:spPr>
        <p:txBody>
          <a:bodyPr>
            <a:noAutofit/>
          </a:bodyPr>
          <a:lstStyle/>
          <a:p>
            <a:r>
              <a:rPr lang="cs-CZ" sz="3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Mějte se krásně!</a:t>
            </a: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7A141526-ED18-4BA1-8F3A-746ED45F8E59}"/>
              </a:ext>
            </a:extLst>
          </p:cNvPr>
          <p:cNvSpPr txBox="1">
            <a:spLocks/>
          </p:cNvSpPr>
          <p:nvPr/>
        </p:nvSpPr>
        <p:spPr>
          <a:xfrm>
            <a:off x="898814" y="1657487"/>
            <a:ext cx="10388600" cy="4407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C0000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 to je už úplně vše.</a:t>
            </a:r>
          </a:p>
        </p:txBody>
      </p:sp>
    </p:spTree>
    <p:extLst>
      <p:ext uri="{BB962C8B-B14F-4D97-AF65-F5344CB8AC3E}">
        <p14:creationId xmlns:p14="http://schemas.microsoft.com/office/powerpoint/2010/main" val="2856918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199" y="1244600"/>
            <a:ext cx="10268857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4C0C4F1-10DB-44D9-030C-71774C46109F}"/>
              </a:ext>
            </a:extLst>
          </p:cNvPr>
          <p:cNvSpPr txBox="1"/>
          <p:nvPr/>
        </p:nvSpPr>
        <p:spPr>
          <a:xfrm>
            <a:off x="1274618" y="1566864"/>
            <a:ext cx="1007918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GB" sz="16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5"/>
              </a:rPr>
              <a:t>http://eurodenik.cz/zpravy/jak-vznika-obleceni-pro-zapad-pod-rukama-deti-v-otresnych-podminkach-bangladesskych-tovaren</a:t>
            </a:r>
            <a:endParaRPr lang="en-GB" sz="16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GB" sz="16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6"/>
              </a:rPr>
              <a:t>https://www.poznatsvet.cz/clanek/tovarna-v-bangladesi-30000903.html</a:t>
            </a:r>
            <a:endParaRPr lang="en-GB" sz="16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GB" sz="16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7"/>
              </a:rPr>
              <a:t>https://wanaswara.com/fast-fashion-solusi-kebutuhan-yang-mencemar-lingkungan/</a:t>
            </a:r>
            <a:endParaRPr lang="en-GB" sz="16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GB" sz="16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8"/>
              </a:rPr>
              <a:t>https://udrzitelnyzivot.cz/6-tipu-jak-na-preplnene-skrine/</a:t>
            </a:r>
            <a:endParaRPr lang="en-GB" sz="16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GB" sz="16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9"/>
              </a:rPr>
              <a:t>https://www.evropa2.cz/clanky/second-hand</a:t>
            </a:r>
            <a:endParaRPr lang="en-GB" sz="16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GB" sz="16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10"/>
              </a:rPr>
              <a:t>https://www.youtube.com/watch?v=e4bvL3nqIyc</a:t>
            </a:r>
            <a:endParaRPr lang="en-GB" sz="16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GB" sz="16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11"/>
              </a:rPr>
              <a:t>https://www.spiegel.de/fotostrecke/black-friday-in-den-usa-fotostrecke-90108.html</a:t>
            </a:r>
            <a:endParaRPr lang="en-GB" sz="16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GB" sz="16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12"/>
              </a:rPr>
              <a:t>https://video.aktualne.cz/ze-sveta/black-friday-v-usa-kvuli-slevam-se-lide-poperou-i-preskakuji/r~b916e1e295a811e586750025900fea04/</a:t>
            </a:r>
            <a:endParaRPr lang="en-GB" sz="16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GB" sz="16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13"/>
              </a:rPr>
              <a:t>https://www.evropa2.cz/foto/1134447?photoIndex=9</a:t>
            </a:r>
            <a:endParaRPr lang="en-GB" sz="16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GB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hlinkClick r:id="rId14"/>
              </a:rPr>
              <a:t>https://www.obnovitelne.cz/clanek/614/v-siemensu-pracuji-na-reseni-ktere-zachrani-oceany-pred-plasty</a:t>
            </a:r>
            <a:endParaRPr lang="cs-CZ" sz="1600" i="0" u="none" strike="noStrike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CE52724-F7A2-0777-1435-B7AF878897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5199" y="627537"/>
            <a:ext cx="10515600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Použité zdroje</a:t>
            </a:r>
            <a:endParaRPr lang="pl-PL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07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" y="508000"/>
            <a:ext cx="11877963" cy="3491345"/>
          </a:xfrm>
          <a:prstGeom prst="rect">
            <a:avLst/>
          </a:prstGeom>
          <a:effectLst/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145309" y="1410635"/>
            <a:ext cx="100852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Úkol č. 1: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Prohlížej si předměty na výstavce a poznamenej si čísla tří z nich, které jsou podle tebe vítězi soutěže o nejzbytečnější věc. Na tabuli pak napiš k příslušným číslům čárku.</a:t>
            </a:r>
            <a:endParaRPr lang="cs-CZ" sz="22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9" name="Grafický objekt 8" descr="Kontrolní seznam se souvislou výplní">
            <a:extLst>
              <a:ext uri="{FF2B5EF4-FFF2-40B4-BE49-F238E27FC236}">
                <a16:creationId xmlns:a16="http://schemas.microsoft.com/office/drawing/2014/main" id="{26D5D164-C92B-45AB-812A-B4C4F9B28E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39348" y="1104651"/>
            <a:ext cx="790260" cy="759753"/>
          </a:xfrm>
          <a:prstGeom prst="rect">
            <a:avLst/>
          </a:prstGeom>
        </p:spPr>
      </p:pic>
      <p:pic>
        <p:nvPicPr>
          <p:cNvPr id="10" name="Grafický objekt 24">
            <a:extLst>
              <a:ext uri="{FF2B5EF4-FFF2-40B4-BE49-F238E27FC236}">
                <a16:creationId xmlns:a16="http://schemas.microsoft.com/office/drawing/2014/main" id="{7DE488BE-DD4F-42DB-ACB0-93F525463D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9852" y="1104650"/>
            <a:ext cx="769697" cy="75975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D92C081-72BA-4A40-9ACB-9FEF688A5E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1090" y="3429000"/>
            <a:ext cx="6245846" cy="255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3419441A-82B8-47EF-B373-45B3D6F480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2" y="674817"/>
            <a:ext cx="11877963" cy="1544840"/>
          </a:xfrm>
          <a:prstGeom prst="rect">
            <a:avLst/>
          </a:prstGeom>
          <a:effectLst/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0BFC940F-D335-43CA-8D54-19C8714E48D4}"/>
              </a:ext>
            </a:extLst>
          </p:cNvPr>
          <p:cNvSpPr/>
          <p:nvPr/>
        </p:nvSpPr>
        <p:spPr>
          <a:xfrm>
            <a:off x="1790885" y="2252669"/>
            <a:ext cx="3834061" cy="3408879"/>
          </a:xfrm>
          <a:custGeom>
            <a:avLst/>
            <a:gdLst>
              <a:gd name="connsiteX0" fmla="*/ 0 w 3834061"/>
              <a:gd name="connsiteY0" fmla="*/ 1704440 h 3408879"/>
              <a:gd name="connsiteX1" fmla="*/ 1917031 w 3834061"/>
              <a:gd name="connsiteY1" fmla="*/ 0 h 3408879"/>
              <a:gd name="connsiteX2" fmla="*/ 3834062 w 3834061"/>
              <a:gd name="connsiteY2" fmla="*/ 1704440 h 3408879"/>
              <a:gd name="connsiteX3" fmla="*/ 1917031 w 3834061"/>
              <a:gd name="connsiteY3" fmla="*/ 3408880 h 3408879"/>
              <a:gd name="connsiteX4" fmla="*/ 0 w 3834061"/>
              <a:gd name="connsiteY4" fmla="*/ 1704440 h 340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4061" h="3408879" fill="none" extrusionOk="0">
                <a:moveTo>
                  <a:pt x="0" y="1704440"/>
                </a:moveTo>
                <a:cubicBezTo>
                  <a:pt x="-164571" y="796085"/>
                  <a:pt x="757714" y="-184485"/>
                  <a:pt x="1917031" y="0"/>
                </a:cubicBezTo>
                <a:cubicBezTo>
                  <a:pt x="3130557" y="-58573"/>
                  <a:pt x="3834778" y="706721"/>
                  <a:pt x="3834062" y="1704440"/>
                </a:cubicBezTo>
                <a:cubicBezTo>
                  <a:pt x="3809749" y="2525885"/>
                  <a:pt x="3158398" y="3487483"/>
                  <a:pt x="1917031" y="3408880"/>
                </a:cubicBezTo>
                <a:cubicBezTo>
                  <a:pt x="908032" y="3499379"/>
                  <a:pt x="36858" y="2637545"/>
                  <a:pt x="0" y="1704440"/>
                </a:cubicBezTo>
                <a:close/>
              </a:path>
              <a:path w="3834061" h="3408879" stroke="0" extrusionOk="0">
                <a:moveTo>
                  <a:pt x="0" y="1704440"/>
                </a:moveTo>
                <a:cubicBezTo>
                  <a:pt x="-2177" y="776094"/>
                  <a:pt x="722555" y="56682"/>
                  <a:pt x="1917031" y="0"/>
                </a:cubicBezTo>
                <a:cubicBezTo>
                  <a:pt x="2935709" y="160842"/>
                  <a:pt x="3858243" y="613127"/>
                  <a:pt x="3834062" y="1704440"/>
                </a:cubicBezTo>
                <a:cubicBezTo>
                  <a:pt x="3866540" y="2825208"/>
                  <a:pt x="2788935" y="3479247"/>
                  <a:pt x="1917031" y="3408880"/>
                </a:cubicBezTo>
                <a:cubicBezTo>
                  <a:pt x="884202" y="3403148"/>
                  <a:pt x="3247" y="2542735"/>
                  <a:pt x="0" y="170444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OTÁZKA: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Máte nějaké věci, které běžně používáte a potřebujete?</a:t>
            </a:r>
          </a:p>
        </p:txBody>
      </p:sp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87FD43BD-FAF6-4314-85BA-1B0C499784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54621" y="1196452"/>
            <a:ext cx="759753" cy="7597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4FEF2D-0AF1-4B49-A432-9901DFD8ED37}"/>
              </a:ext>
            </a:extLst>
          </p:cNvPr>
          <p:cNvSpPr txBox="1"/>
          <p:nvPr/>
        </p:nvSpPr>
        <p:spPr>
          <a:xfrm>
            <a:off x="927916" y="1398527"/>
            <a:ext cx="9696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Společná diskuse:</a:t>
            </a:r>
            <a:endParaRPr lang="pl-PL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  <p:pic>
        <p:nvPicPr>
          <p:cNvPr id="18" name="Grafický objekt 24">
            <a:extLst>
              <a:ext uri="{FF2B5EF4-FFF2-40B4-BE49-F238E27FC236}">
                <a16:creationId xmlns:a16="http://schemas.microsoft.com/office/drawing/2014/main" id="{5A93190A-9329-4392-9BCE-743919D00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736" y="1203118"/>
            <a:ext cx="668009" cy="659378"/>
          </a:xfrm>
          <a:prstGeom prst="rect">
            <a:avLst/>
          </a:prstGeom>
        </p:spPr>
      </p:pic>
      <p:sp>
        <p:nvSpPr>
          <p:cNvPr id="16" name="Ovál 15">
            <a:extLst>
              <a:ext uri="{FF2B5EF4-FFF2-40B4-BE49-F238E27FC236}">
                <a16:creationId xmlns:a16="http://schemas.microsoft.com/office/drawing/2014/main" id="{6EA16E93-FFB4-40ED-ADB7-0446988FF0AF}"/>
              </a:ext>
            </a:extLst>
          </p:cNvPr>
          <p:cNvSpPr/>
          <p:nvPr/>
        </p:nvSpPr>
        <p:spPr>
          <a:xfrm>
            <a:off x="6271463" y="2219657"/>
            <a:ext cx="4230281" cy="3963526"/>
          </a:xfrm>
          <a:custGeom>
            <a:avLst/>
            <a:gdLst>
              <a:gd name="connsiteX0" fmla="*/ 0 w 4230281"/>
              <a:gd name="connsiteY0" fmla="*/ 1981763 h 3963526"/>
              <a:gd name="connsiteX1" fmla="*/ 2115141 w 4230281"/>
              <a:gd name="connsiteY1" fmla="*/ 0 h 3963526"/>
              <a:gd name="connsiteX2" fmla="*/ 4230282 w 4230281"/>
              <a:gd name="connsiteY2" fmla="*/ 1981763 h 3963526"/>
              <a:gd name="connsiteX3" fmla="*/ 2115141 w 4230281"/>
              <a:gd name="connsiteY3" fmla="*/ 3963526 h 3963526"/>
              <a:gd name="connsiteX4" fmla="*/ 0 w 4230281"/>
              <a:gd name="connsiteY4" fmla="*/ 1981763 h 396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0281" h="3963526" fill="none" extrusionOk="0">
                <a:moveTo>
                  <a:pt x="0" y="1981763"/>
                </a:moveTo>
                <a:cubicBezTo>
                  <a:pt x="-207787" y="928907"/>
                  <a:pt x="903859" y="-79103"/>
                  <a:pt x="2115141" y="0"/>
                </a:cubicBezTo>
                <a:cubicBezTo>
                  <a:pt x="3303557" y="-7665"/>
                  <a:pt x="4230807" y="845972"/>
                  <a:pt x="4230282" y="1981763"/>
                </a:cubicBezTo>
                <a:cubicBezTo>
                  <a:pt x="4197551" y="2914858"/>
                  <a:pt x="3392303" y="4010442"/>
                  <a:pt x="2115141" y="3963526"/>
                </a:cubicBezTo>
                <a:cubicBezTo>
                  <a:pt x="997126" y="4054746"/>
                  <a:pt x="113636" y="3050884"/>
                  <a:pt x="0" y="1981763"/>
                </a:cubicBezTo>
                <a:close/>
              </a:path>
              <a:path w="4230281" h="3963526" stroke="0" extrusionOk="0">
                <a:moveTo>
                  <a:pt x="0" y="1981763"/>
                </a:moveTo>
                <a:cubicBezTo>
                  <a:pt x="-6621" y="926769"/>
                  <a:pt x="854704" y="38536"/>
                  <a:pt x="2115141" y="0"/>
                </a:cubicBezTo>
                <a:cubicBezTo>
                  <a:pt x="3257576" y="103265"/>
                  <a:pt x="4255995" y="727789"/>
                  <a:pt x="4230282" y="1981763"/>
                </a:cubicBezTo>
                <a:cubicBezTo>
                  <a:pt x="4239736" y="3128488"/>
                  <a:pt x="3083325" y="4038839"/>
                  <a:pt x="2115141" y="3963526"/>
                </a:cubicBezTo>
                <a:cubicBezTo>
                  <a:pt x="1116285" y="3926080"/>
                  <a:pt x="4559" y="2931604"/>
                  <a:pt x="0" y="1981763"/>
                </a:cubicBezTo>
                <a:close/>
              </a:path>
            </a:pathLst>
          </a:custGeom>
          <a:solidFill>
            <a:srgbClr val="F8B98F"/>
          </a:solidFill>
          <a:ln w="28575">
            <a:solidFill>
              <a:srgbClr val="C55A11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OTÁZKA: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 když jste doma hledali tu nejzbytečnější věc, našli jste ještě jiné, které nepotřebujete?</a:t>
            </a:r>
          </a:p>
        </p:txBody>
      </p:sp>
    </p:spTree>
    <p:extLst>
      <p:ext uri="{BB962C8B-B14F-4D97-AF65-F5344CB8AC3E}">
        <p14:creationId xmlns:p14="http://schemas.microsoft.com/office/powerpoint/2010/main" val="27425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2047530" cy="66802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D46C8ED-ECE1-4A7B-BE71-CC7D56E1FA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9350" y="560251"/>
            <a:ext cx="6813299" cy="5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2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3419441A-82B8-47EF-B373-45B3D6F480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2" y="674817"/>
            <a:ext cx="11877963" cy="1544840"/>
          </a:xfrm>
          <a:prstGeom prst="rect">
            <a:avLst/>
          </a:prstGeom>
          <a:effectLst/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0BFC940F-D335-43CA-8D54-19C8714E48D4}"/>
              </a:ext>
            </a:extLst>
          </p:cNvPr>
          <p:cNvSpPr/>
          <p:nvPr/>
        </p:nvSpPr>
        <p:spPr>
          <a:xfrm>
            <a:off x="1061212" y="1956205"/>
            <a:ext cx="5034788" cy="4177763"/>
          </a:xfrm>
          <a:custGeom>
            <a:avLst/>
            <a:gdLst>
              <a:gd name="connsiteX0" fmla="*/ 0 w 5034788"/>
              <a:gd name="connsiteY0" fmla="*/ 2088882 h 4177763"/>
              <a:gd name="connsiteX1" fmla="*/ 2517394 w 5034788"/>
              <a:gd name="connsiteY1" fmla="*/ 0 h 4177763"/>
              <a:gd name="connsiteX2" fmla="*/ 5034788 w 5034788"/>
              <a:gd name="connsiteY2" fmla="*/ 2088882 h 4177763"/>
              <a:gd name="connsiteX3" fmla="*/ 2517394 w 5034788"/>
              <a:gd name="connsiteY3" fmla="*/ 4177764 h 4177763"/>
              <a:gd name="connsiteX4" fmla="*/ 0 w 5034788"/>
              <a:gd name="connsiteY4" fmla="*/ 2088882 h 417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788" h="4177763" fill="none" extrusionOk="0">
                <a:moveTo>
                  <a:pt x="0" y="2088882"/>
                </a:moveTo>
                <a:cubicBezTo>
                  <a:pt x="-41333" y="943507"/>
                  <a:pt x="1006476" y="-221228"/>
                  <a:pt x="2517394" y="0"/>
                </a:cubicBezTo>
                <a:cubicBezTo>
                  <a:pt x="3943100" y="-13392"/>
                  <a:pt x="5037254" y="741054"/>
                  <a:pt x="5034788" y="2088882"/>
                </a:cubicBezTo>
                <a:cubicBezTo>
                  <a:pt x="5018595" y="3162693"/>
                  <a:pt x="4045806" y="4237202"/>
                  <a:pt x="2517394" y="4177764"/>
                </a:cubicBezTo>
                <a:cubicBezTo>
                  <a:pt x="1208804" y="4326438"/>
                  <a:pt x="198306" y="3198257"/>
                  <a:pt x="0" y="2088882"/>
                </a:cubicBezTo>
                <a:close/>
              </a:path>
              <a:path w="5034788" h="4177763" stroke="0" extrusionOk="0">
                <a:moveTo>
                  <a:pt x="0" y="2088882"/>
                </a:moveTo>
                <a:cubicBezTo>
                  <a:pt x="-22072" y="1066911"/>
                  <a:pt x="1006237" y="50463"/>
                  <a:pt x="2517394" y="0"/>
                </a:cubicBezTo>
                <a:cubicBezTo>
                  <a:pt x="3871688" y="144604"/>
                  <a:pt x="5051365" y="832408"/>
                  <a:pt x="5034788" y="2088882"/>
                </a:cubicBezTo>
                <a:cubicBezTo>
                  <a:pt x="5050173" y="3327538"/>
                  <a:pt x="3874778" y="4190167"/>
                  <a:pt x="2517394" y="4177764"/>
                </a:cubicBezTo>
                <a:cubicBezTo>
                  <a:pt x="1184680" y="4165024"/>
                  <a:pt x="6030" y="3051189"/>
                  <a:pt x="0" y="2088882"/>
                </a:cubicBezTo>
                <a:close/>
              </a:path>
            </a:pathLst>
          </a:custGeom>
          <a:solidFill>
            <a:srgbClr val="9EDAE1"/>
          </a:solidFill>
          <a:ln w="28575">
            <a:solidFill>
              <a:srgbClr val="3AB0BC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OTÁZKA: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Zamyslete se, proč zbytečné produkty máte. Na základě čeho jste si je koupili/přáli od rodičů (narozeniny/Vánoce)?</a:t>
            </a:r>
          </a:p>
        </p:txBody>
      </p:sp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87FD43BD-FAF6-4314-85BA-1B0C499784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54621" y="1196452"/>
            <a:ext cx="759753" cy="7597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4FEF2D-0AF1-4B49-A432-9901DFD8ED37}"/>
              </a:ext>
            </a:extLst>
          </p:cNvPr>
          <p:cNvSpPr txBox="1"/>
          <p:nvPr/>
        </p:nvSpPr>
        <p:spPr>
          <a:xfrm>
            <a:off x="927916" y="1398527"/>
            <a:ext cx="9696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Společná diskuse:</a:t>
            </a:r>
            <a:endParaRPr lang="pl-PL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  <p:pic>
        <p:nvPicPr>
          <p:cNvPr id="18" name="Grafický objekt 24">
            <a:extLst>
              <a:ext uri="{FF2B5EF4-FFF2-40B4-BE49-F238E27FC236}">
                <a16:creationId xmlns:a16="http://schemas.microsoft.com/office/drawing/2014/main" id="{5A93190A-9329-4392-9BCE-743919D00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736" y="1203118"/>
            <a:ext cx="668009" cy="659378"/>
          </a:xfrm>
          <a:prstGeom prst="rect">
            <a:avLst/>
          </a:prstGeom>
        </p:spPr>
      </p:pic>
      <p:sp>
        <p:nvSpPr>
          <p:cNvPr id="16" name="Ovál 15">
            <a:extLst>
              <a:ext uri="{FF2B5EF4-FFF2-40B4-BE49-F238E27FC236}">
                <a16:creationId xmlns:a16="http://schemas.microsoft.com/office/drawing/2014/main" id="{6EA16E93-FFB4-40ED-ADB7-0446988FF0AF}"/>
              </a:ext>
            </a:extLst>
          </p:cNvPr>
          <p:cNvSpPr/>
          <p:nvPr/>
        </p:nvSpPr>
        <p:spPr>
          <a:xfrm>
            <a:off x="6389124" y="2146278"/>
            <a:ext cx="4692101" cy="4061070"/>
          </a:xfrm>
          <a:custGeom>
            <a:avLst/>
            <a:gdLst>
              <a:gd name="connsiteX0" fmla="*/ 0 w 4692101"/>
              <a:gd name="connsiteY0" fmla="*/ 2030535 h 4061070"/>
              <a:gd name="connsiteX1" fmla="*/ 2346051 w 4692101"/>
              <a:gd name="connsiteY1" fmla="*/ 0 h 4061070"/>
              <a:gd name="connsiteX2" fmla="*/ 4692102 w 4692101"/>
              <a:gd name="connsiteY2" fmla="*/ 2030535 h 4061070"/>
              <a:gd name="connsiteX3" fmla="*/ 2346051 w 4692101"/>
              <a:gd name="connsiteY3" fmla="*/ 4061070 h 4061070"/>
              <a:gd name="connsiteX4" fmla="*/ 0 w 4692101"/>
              <a:gd name="connsiteY4" fmla="*/ 2030535 h 406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2101" h="4061070" fill="none" extrusionOk="0">
                <a:moveTo>
                  <a:pt x="0" y="2030535"/>
                </a:moveTo>
                <a:cubicBezTo>
                  <a:pt x="-52415" y="919605"/>
                  <a:pt x="951942" y="-180542"/>
                  <a:pt x="2346051" y="0"/>
                </a:cubicBezTo>
                <a:cubicBezTo>
                  <a:pt x="3687469" y="-17306"/>
                  <a:pt x="4693522" y="797287"/>
                  <a:pt x="4692102" y="2030535"/>
                </a:cubicBezTo>
                <a:cubicBezTo>
                  <a:pt x="4682089" y="3102595"/>
                  <a:pt x="3661070" y="4069390"/>
                  <a:pt x="2346051" y="4061070"/>
                </a:cubicBezTo>
                <a:cubicBezTo>
                  <a:pt x="1096879" y="4145688"/>
                  <a:pt x="214309" y="3104113"/>
                  <a:pt x="0" y="2030535"/>
                </a:cubicBezTo>
                <a:close/>
              </a:path>
              <a:path w="4692101" h="4061070" stroke="0" extrusionOk="0">
                <a:moveTo>
                  <a:pt x="0" y="2030535"/>
                </a:moveTo>
                <a:cubicBezTo>
                  <a:pt x="-19807" y="1027271"/>
                  <a:pt x="955777" y="39500"/>
                  <a:pt x="2346051" y="0"/>
                </a:cubicBezTo>
                <a:cubicBezTo>
                  <a:pt x="3626436" y="61430"/>
                  <a:pt x="4695597" y="887426"/>
                  <a:pt x="4692102" y="2030535"/>
                </a:cubicBezTo>
                <a:cubicBezTo>
                  <a:pt x="4714093" y="3273462"/>
                  <a:pt x="3455349" y="4131266"/>
                  <a:pt x="2346051" y="4061070"/>
                </a:cubicBezTo>
                <a:cubicBezTo>
                  <a:pt x="1266865" y="4013185"/>
                  <a:pt x="4368" y="3013373"/>
                  <a:pt x="0" y="203053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OTÁZKA: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Máte doma konkrétní věc, kterou jste chtěli, protože ji měli vrstevníci, a teď ji nepotřebujete/nevyužíváte? </a:t>
            </a:r>
          </a:p>
        </p:txBody>
      </p:sp>
    </p:spTree>
    <p:extLst>
      <p:ext uri="{BB962C8B-B14F-4D97-AF65-F5344CB8AC3E}">
        <p14:creationId xmlns:p14="http://schemas.microsoft.com/office/powerpoint/2010/main" val="38237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3419441A-82B8-47EF-B373-45B3D6F480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2" y="674817"/>
            <a:ext cx="11877963" cy="1544840"/>
          </a:xfrm>
          <a:prstGeom prst="rect">
            <a:avLst/>
          </a:prstGeom>
          <a:effectLst/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0BFC940F-D335-43CA-8D54-19C8714E48D4}"/>
              </a:ext>
            </a:extLst>
          </p:cNvPr>
          <p:cNvSpPr/>
          <p:nvPr/>
        </p:nvSpPr>
        <p:spPr>
          <a:xfrm>
            <a:off x="1236241" y="2108605"/>
            <a:ext cx="4674570" cy="3769440"/>
          </a:xfrm>
          <a:custGeom>
            <a:avLst/>
            <a:gdLst>
              <a:gd name="connsiteX0" fmla="*/ 0 w 4674570"/>
              <a:gd name="connsiteY0" fmla="*/ 1884720 h 3769440"/>
              <a:gd name="connsiteX1" fmla="*/ 2337285 w 4674570"/>
              <a:gd name="connsiteY1" fmla="*/ 0 h 3769440"/>
              <a:gd name="connsiteX2" fmla="*/ 4674570 w 4674570"/>
              <a:gd name="connsiteY2" fmla="*/ 1884720 h 3769440"/>
              <a:gd name="connsiteX3" fmla="*/ 2337285 w 4674570"/>
              <a:gd name="connsiteY3" fmla="*/ 3769440 h 3769440"/>
              <a:gd name="connsiteX4" fmla="*/ 0 w 4674570"/>
              <a:gd name="connsiteY4" fmla="*/ 1884720 h 376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4570" h="3769440" fill="none" extrusionOk="0">
                <a:moveTo>
                  <a:pt x="0" y="1884720"/>
                </a:moveTo>
                <a:cubicBezTo>
                  <a:pt x="-178226" y="879535"/>
                  <a:pt x="999162" y="-86723"/>
                  <a:pt x="2337285" y="0"/>
                </a:cubicBezTo>
                <a:cubicBezTo>
                  <a:pt x="3815187" y="-70787"/>
                  <a:pt x="4675471" y="772846"/>
                  <a:pt x="4674570" y="1884720"/>
                </a:cubicBezTo>
                <a:cubicBezTo>
                  <a:pt x="4647855" y="2793888"/>
                  <a:pt x="3789989" y="3839106"/>
                  <a:pt x="2337285" y="3769440"/>
                </a:cubicBezTo>
                <a:cubicBezTo>
                  <a:pt x="1103279" y="3872841"/>
                  <a:pt x="115310" y="2899873"/>
                  <a:pt x="0" y="1884720"/>
                </a:cubicBezTo>
                <a:close/>
              </a:path>
              <a:path w="4674570" h="3769440" stroke="0" extrusionOk="0">
                <a:moveTo>
                  <a:pt x="0" y="1884720"/>
                </a:moveTo>
                <a:cubicBezTo>
                  <a:pt x="-37881" y="1069825"/>
                  <a:pt x="855867" y="79584"/>
                  <a:pt x="2337285" y="0"/>
                </a:cubicBezTo>
                <a:cubicBezTo>
                  <a:pt x="3625063" y="12319"/>
                  <a:pt x="4702812" y="668657"/>
                  <a:pt x="4674570" y="1884720"/>
                </a:cubicBezTo>
                <a:cubicBezTo>
                  <a:pt x="4700434" y="3068511"/>
                  <a:pt x="3432339" y="3843177"/>
                  <a:pt x="2337285" y="3769440"/>
                </a:cubicBezTo>
                <a:cubicBezTo>
                  <a:pt x="1228152" y="3729250"/>
                  <a:pt x="5652" y="2746289"/>
                  <a:pt x="0" y="188472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OTÁZKA: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Vzpomenete si na další věci, které jste si koupili nebo přáli dostat od rodičů a vlastně jste je nepotřebovali nebo je velmi brzy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odložili?</a:t>
            </a:r>
          </a:p>
        </p:txBody>
      </p:sp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87FD43BD-FAF6-4314-85BA-1B0C499784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54621" y="1196452"/>
            <a:ext cx="759753" cy="7597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4FEF2D-0AF1-4B49-A432-9901DFD8ED37}"/>
              </a:ext>
            </a:extLst>
          </p:cNvPr>
          <p:cNvSpPr txBox="1"/>
          <p:nvPr/>
        </p:nvSpPr>
        <p:spPr>
          <a:xfrm>
            <a:off x="927916" y="1398527"/>
            <a:ext cx="9696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Společná diskuse:</a:t>
            </a:r>
            <a:endParaRPr lang="pl-PL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  <p:pic>
        <p:nvPicPr>
          <p:cNvPr id="18" name="Grafický objekt 24">
            <a:extLst>
              <a:ext uri="{FF2B5EF4-FFF2-40B4-BE49-F238E27FC236}">
                <a16:creationId xmlns:a16="http://schemas.microsoft.com/office/drawing/2014/main" id="{5A93190A-9329-4392-9BCE-743919D00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736" y="1203118"/>
            <a:ext cx="668009" cy="659378"/>
          </a:xfrm>
          <a:prstGeom prst="rect">
            <a:avLst/>
          </a:prstGeom>
        </p:spPr>
      </p:pic>
      <p:sp>
        <p:nvSpPr>
          <p:cNvPr id="16" name="Ovál 15">
            <a:extLst>
              <a:ext uri="{FF2B5EF4-FFF2-40B4-BE49-F238E27FC236}">
                <a16:creationId xmlns:a16="http://schemas.microsoft.com/office/drawing/2014/main" id="{6EA16E93-FFB4-40ED-ADB7-0446988FF0AF}"/>
              </a:ext>
            </a:extLst>
          </p:cNvPr>
          <p:cNvSpPr/>
          <p:nvPr/>
        </p:nvSpPr>
        <p:spPr>
          <a:xfrm>
            <a:off x="6281191" y="2020513"/>
            <a:ext cx="4904537" cy="4162670"/>
          </a:xfrm>
          <a:custGeom>
            <a:avLst/>
            <a:gdLst>
              <a:gd name="connsiteX0" fmla="*/ 0 w 4904537"/>
              <a:gd name="connsiteY0" fmla="*/ 2081335 h 4162670"/>
              <a:gd name="connsiteX1" fmla="*/ 2452269 w 4904537"/>
              <a:gd name="connsiteY1" fmla="*/ 0 h 4162670"/>
              <a:gd name="connsiteX2" fmla="*/ 4904538 w 4904537"/>
              <a:gd name="connsiteY2" fmla="*/ 2081335 h 4162670"/>
              <a:gd name="connsiteX3" fmla="*/ 2452269 w 4904537"/>
              <a:gd name="connsiteY3" fmla="*/ 4162670 h 4162670"/>
              <a:gd name="connsiteX4" fmla="*/ 0 w 4904537"/>
              <a:gd name="connsiteY4" fmla="*/ 2081335 h 416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537" h="4162670" fill="none" extrusionOk="0">
                <a:moveTo>
                  <a:pt x="0" y="2081335"/>
                </a:moveTo>
                <a:cubicBezTo>
                  <a:pt x="-113330" y="954557"/>
                  <a:pt x="1042762" y="-101178"/>
                  <a:pt x="2452269" y="0"/>
                </a:cubicBezTo>
                <a:cubicBezTo>
                  <a:pt x="3842565" y="-13603"/>
                  <a:pt x="4906292" y="793752"/>
                  <a:pt x="4904538" y="2081335"/>
                </a:cubicBezTo>
                <a:cubicBezTo>
                  <a:pt x="4853966" y="2981451"/>
                  <a:pt x="3937776" y="4219122"/>
                  <a:pt x="2452269" y="4162670"/>
                </a:cubicBezTo>
                <a:cubicBezTo>
                  <a:pt x="1164799" y="4284334"/>
                  <a:pt x="174074" y="3191953"/>
                  <a:pt x="0" y="2081335"/>
                </a:cubicBezTo>
                <a:close/>
              </a:path>
              <a:path w="4904537" h="4162670" stroke="0" extrusionOk="0">
                <a:moveTo>
                  <a:pt x="0" y="2081335"/>
                </a:moveTo>
                <a:cubicBezTo>
                  <a:pt x="-28393" y="1101246"/>
                  <a:pt x="883611" y="89496"/>
                  <a:pt x="2452269" y="0"/>
                </a:cubicBezTo>
                <a:cubicBezTo>
                  <a:pt x="3770717" y="144119"/>
                  <a:pt x="4908740" y="905784"/>
                  <a:pt x="4904538" y="2081335"/>
                </a:cubicBezTo>
                <a:cubicBezTo>
                  <a:pt x="4909487" y="3258164"/>
                  <a:pt x="3565860" y="4253342"/>
                  <a:pt x="2452269" y="4162670"/>
                </a:cubicBezTo>
                <a:cubicBezTo>
                  <a:pt x="1252821" y="4128410"/>
                  <a:pt x="6444" y="3026353"/>
                  <a:pt x="0" y="2081335"/>
                </a:cubicBezTo>
                <a:close/>
              </a:path>
            </a:pathLst>
          </a:custGeom>
          <a:solidFill>
            <a:srgbClr val="F8B98F"/>
          </a:solidFill>
          <a:ln w="28575">
            <a:solidFill>
              <a:srgbClr val="C55A11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OTÁZKA: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 vás k nákupu přimělo? Čím na vás zapůsobila reklama? Čím vás přesvědčil youtuber nebo jiná osoba, která vás ovlivnila…?</a:t>
            </a:r>
          </a:p>
        </p:txBody>
      </p:sp>
    </p:spTree>
    <p:extLst>
      <p:ext uri="{BB962C8B-B14F-4D97-AF65-F5344CB8AC3E}">
        <p14:creationId xmlns:p14="http://schemas.microsoft.com/office/powerpoint/2010/main" val="171550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D784C8F4-B405-44F8-8EEB-32A2307B6967}"/>
              </a:ext>
            </a:extLst>
          </p:cNvPr>
          <p:cNvSpPr txBox="1"/>
          <p:nvPr/>
        </p:nvSpPr>
        <p:spPr>
          <a:xfrm>
            <a:off x="674254" y="1486971"/>
            <a:ext cx="10935855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175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Reklama, která určuje trendy.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175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Spolužáci nebo kamarádi, kteří trendu již podlehli. 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175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Influencer, který daný produkt vlastní a vychvaluje ho. </a:t>
            </a:r>
          </a:p>
          <a:p>
            <a:pPr marL="114300" lvl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sz="175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= Ovlivňuje nás naše okolí a my ovlivňujeme své okolí – všichni navzájem se ovlivňujeme. 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Co nás může ovlivnit při nákupu?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6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10576</TotalTime>
  <Words>1586</Words>
  <Application>Microsoft Office PowerPoint</Application>
  <PresentationFormat>Širokoúhlá obrazovka</PresentationFormat>
  <Paragraphs>157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Source Code Pro</vt:lpstr>
      <vt:lpstr>Source Sans Pro</vt:lpstr>
      <vt:lpstr>Office Theme</vt:lpstr>
      <vt:lpstr>Nezávislost na reklamě  </vt:lpstr>
      <vt:lpstr>Vítejte ve světě online marketingu, kterým vás provede Marek a Markéta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nás může ovlivnit při nákupu?</vt:lpstr>
      <vt:lpstr>Konzumní způsob života</vt:lpstr>
      <vt:lpstr>Kde se berou levné výrobky?</vt:lpstr>
      <vt:lpstr>Proč je oblečení tak levné a proč je ho tolik?</vt:lpstr>
      <vt:lpstr>Proč je oblečení tak levné a proč je ho tolik?</vt:lpstr>
      <vt:lpstr>Prezentace aplikace PowerPoint</vt:lpstr>
      <vt:lpstr>Prezentace aplikace PowerPoint</vt:lpstr>
      <vt:lpstr>Prezentace aplikace PowerPoint</vt:lpstr>
      <vt:lpstr>Konzumní způsob života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Reklama Mc'n'Roll - Přemek Forejt feat McSuroviny</vt:lpstr>
      <vt:lpstr>Reklama Mc'n'Roll - Přemek Forejt feat McSuroviny</vt:lpstr>
      <vt:lpstr>Reklama Stikeez kamarádi</vt:lpstr>
      <vt:lpstr>Reklama Stikeez kamarádi</vt:lpstr>
      <vt:lpstr>Prezentace aplikace PowerPoint</vt:lpstr>
      <vt:lpstr>Co jsme se společně naučili v rámci jednotlivých pracovních listů?</vt:lpstr>
      <vt:lpstr>Co jsme se společně naučili v rámci jednotlivých pracovních listů?</vt:lpstr>
      <vt:lpstr>Prezentace aplikace PowerPoint</vt:lpstr>
      <vt:lpstr>Mějte se krásně!</vt:lpstr>
      <vt:lpstr>Použité 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Holi ♠</dc:creator>
  <cp:lastModifiedBy>Jitka Burešová</cp:lastModifiedBy>
  <cp:revision>177</cp:revision>
  <dcterms:created xsi:type="dcterms:W3CDTF">2022-10-12T13:33:50Z</dcterms:created>
  <dcterms:modified xsi:type="dcterms:W3CDTF">2023-07-13T18:43:33Z</dcterms:modified>
</cp:coreProperties>
</file>