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8" r:id="rId5"/>
    <p:sldId id="271" r:id="rId6"/>
    <p:sldId id="272" r:id="rId7"/>
    <p:sldId id="273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70" r:id="rId16"/>
    <p:sldId id="297" r:id="rId17"/>
    <p:sldId id="298" r:id="rId18"/>
    <p:sldId id="299" r:id="rId19"/>
    <p:sldId id="300" r:id="rId20"/>
    <p:sldId id="301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FE3"/>
    <a:srgbClr val="969491"/>
    <a:srgbClr val="8397B0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09" autoAdjust="0"/>
    <p:restoredTop sz="96265" autoAdjust="0"/>
  </p:normalViewPr>
  <p:slideViewPr>
    <p:cSldViewPr snapToGrid="0">
      <p:cViewPr varScale="1">
        <p:scale>
          <a:sx n="70" d="100"/>
          <a:sy n="70" d="100"/>
        </p:scale>
        <p:origin x="112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527f9f66c_0_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d527f9f66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4953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527f9f66c_0_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d527f9f66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902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527f9f66c_0_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d527f9f66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319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527f9f66c_0_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d527f9f66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926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527f9f66c_0_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d527f9f66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826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134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360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d527f9f66c_0_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d527f9f66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89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d527f9f66c_0_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d527f9f66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922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527f9f66c_0_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d527f9f66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713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527f9f66c_0_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d527f9f66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68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527f9f66c_0_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d527f9f66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4474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07818149e_0_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d07818149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398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</a:p>
        </p:txBody>
      </p: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3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0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08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11.5.2021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  <p:sldLayoutId id="2147483677" r:id="rId21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sskalova.cz/nove/wp-content/uploads/2019/11/Oborov%C3%A9-dny-2019-T%C3%89MATA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zsskalova.cz/nove/wp-content/uploads/2018/10/OBOROV%C3%89-DNY-2018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skalova.cz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cebookcom/zsskalov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B0F0"/>
                </a:solidFill>
              </a:rPr>
              <a:t>Aby srnec zachutnal…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/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Oborové dny na Skálovce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/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 </a:t>
            </a:r>
            <a:br>
              <a:rPr lang="cs-CZ" dirty="0" smtClean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Jana Pekařová, Michal Loukota</a:t>
            </a:r>
          </a:p>
          <a:p>
            <a:r>
              <a:rPr lang="cs-CZ" dirty="0" smtClean="0"/>
              <a:t>PPUČ</a:t>
            </a:r>
          </a:p>
          <a:p>
            <a:r>
              <a:rPr lang="cs-CZ" dirty="0" smtClean="0"/>
              <a:t>ZŠ Turnov, Skálova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61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527f9f66c_0_30"/>
          <p:cNvSpPr txBox="1"/>
          <p:nvPr/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900" b="1"/>
              <a:t>Nabízené hotovky...</a:t>
            </a:r>
            <a:endParaRPr sz="3900" b="1" strike="noStrike">
              <a:solidFill>
                <a:srgbClr val="000000"/>
              </a:solidFill>
            </a:endParaRPr>
          </a:p>
        </p:txBody>
      </p:sp>
      <p:sp>
        <p:nvSpPr>
          <p:cNvPr id="346" name="Google Shape;346;gd527f9f66c_0_30"/>
          <p:cNvSpPr txBox="1"/>
          <p:nvPr/>
        </p:nvSpPr>
        <p:spPr>
          <a:xfrm>
            <a:off x="135350" y="1140000"/>
            <a:ext cx="11896200" cy="53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/>
              <a:t>Srnčí nejen na talíři</a:t>
            </a:r>
            <a:endParaRPr sz="3700" dirty="0"/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/>
              <a:t>Máš pod čepicí? Ušij si čepici!</a:t>
            </a:r>
            <a:endParaRPr sz="3700" dirty="0"/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/>
              <a:t>Když se řekne tanec…</a:t>
            </a:r>
            <a:endParaRPr sz="3700" dirty="0"/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 err="1"/>
              <a:t>Parkour</a:t>
            </a:r>
            <a:endParaRPr sz="3700" dirty="0"/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/>
              <a:t>Božský Kája </a:t>
            </a:r>
            <a:r>
              <a:rPr lang="cs-CZ" sz="3700" dirty="0" smtClean="0"/>
              <a:t>– </a:t>
            </a:r>
            <a:r>
              <a:rPr lang="cs-CZ" sz="3700" dirty="0"/>
              <a:t>fenomén</a:t>
            </a:r>
            <a:endParaRPr sz="3700" dirty="0"/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/>
              <a:t>Obrábění kovů</a:t>
            </a:r>
            <a:endParaRPr sz="3700" dirty="0"/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/>
              <a:t>Práce se dřevem</a:t>
            </a:r>
            <a:endParaRPr sz="3700" dirty="0"/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/>
              <a:t>Londýn 100x jinak</a:t>
            </a:r>
            <a:endParaRPr sz="3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 dirty="0">
                <a:solidFill>
                  <a:schemeClr val="hlink"/>
                </a:solidFill>
                <a:hlinkClick r:id="rId3"/>
              </a:rPr>
              <a:t>https://zsskalova.cz/nove/wp-content/uploads/2019/11/Oborov%C3%A9-dny-2019-T%C3%89MATA.pdf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 dirty="0">
                <a:solidFill>
                  <a:schemeClr val="hlink"/>
                </a:solidFill>
                <a:hlinkClick r:id="rId4"/>
              </a:rPr>
              <a:t>https://zsskalova.cz/nove/wp-content/uploads/2018/10/OBOROV%C3%89-DNY-2018.pdf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9320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07818149e_0_1"/>
          <p:cNvSpPr txBox="1"/>
          <p:nvPr/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900" b="1"/>
              <a:t>Nabízené hotovky...</a:t>
            </a:r>
            <a:endParaRPr sz="3900" b="1" strike="noStrike">
              <a:solidFill>
                <a:srgbClr val="000000"/>
              </a:solidFill>
            </a:endParaRPr>
          </a:p>
        </p:txBody>
      </p:sp>
      <p:sp>
        <p:nvSpPr>
          <p:cNvPr id="352" name="Google Shape;352;gd07818149e_0_1"/>
          <p:cNvSpPr txBox="1"/>
          <p:nvPr/>
        </p:nvSpPr>
        <p:spPr>
          <a:xfrm>
            <a:off x="135350" y="1140000"/>
            <a:ext cx="11896200" cy="53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353" name="Google Shape;353;gd07818149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50" y="1218900"/>
            <a:ext cx="4375524" cy="328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d07818149e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675" y="3913274"/>
            <a:ext cx="4234199" cy="282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d07818149e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6077" y="1218900"/>
            <a:ext cx="3875474" cy="29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d07818149e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0875" y="1218888"/>
            <a:ext cx="3875500" cy="29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d07818149e_0_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5050" y="3872061"/>
            <a:ext cx="3875474" cy="290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d07818149e_0_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11475" y="3455799"/>
            <a:ext cx="4920077" cy="3281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72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5" name="Google Shape;363;p5"/>
          <p:cNvSpPr txBox="1"/>
          <p:nvPr/>
        </p:nvSpPr>
        <p:spPr>
          <a:xfrm>
            <a:off x="3235193" y="4121137"/>
            <a:ext cx="3931920" cy="18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Mgr. Michal Loukota</a:t>
            </a:r>
            <a:endParaRPr sz="2000" b="1" dirty="0"/>
          </a:p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b="1" dirty="0"/>
          </a:p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Mgr. Jana </a:t>
            </a:r>
            <a:r>
              <a:rPr lang="cs-CZ" sz="2000" b="1" dirty="0" smtClean="0"/>
              <a:t>Pekařová</a:t>
            </a:r>
            <a:endParaRPr sz="2000" b="1" dirty="0"/>
          </a:p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u="sng" dirty="0">
                <a:solidFill>
                  <a:schemeClr val="hlink"/>
                </a:solidFill>
                <a:hlinkClick r:id="rId3"/>
              </a:rPr>
              <a:t>www.zsskalova.cz</a:t>
            </a:r>
            <a:endParaRPr sz="2000" b="1" dirty="0"/>
          </a:p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u="sng" dirty="0">
                <a:solidFill>
                  <a:schemeClr val="hlink"/>
                </a:solidFill>
                <a:hlinkClick r:id="rId4"/>
              </a:rPr>
              <a:t>www.facebookcom/zsskalova</a:t>
            </a:r>
            <a:endParaRPr sz="2000" b="1" dirty="0"/>
          </a:p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marR="0" lvl="0" indent="0" algn="r" rtl="0">
              <a:lnSpc>
                <a:spcPct val="50000"/>
              </a:lnSpc>
              <a:spcBef>
                <a:spcPts val="601"/>
              </a:spcBef>
              <a:spcAft>
                <a:spcPts val="0"/>
              </a:spcAft>
              <a:buNone/>
            </a:pP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95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527f9f66c_0_30"/>
          <p:cNvSpPr txBox="1"/>
          <p:nvPr/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900" b="1" dirty="0" smtClean="0"/>
              <a:t>Reflexe</a:t>
            </a:r>
            <a:endParaRPr sz="3900" b="1" strike="noStrike" dirty="0">
              <a:solidFill>
                <a:srgbClr val="000000"/>
              </a:solidFill>
            </a:endParaRPr>
          </a:p>
        </p:txBody>
      </p:sp>
      <p:sp>
        <p:nvSpPr>
          <p:cNvPr id="346" name="Google Shape;346;gd527f9f66c_0_30"/>
          <p:cNvSpPr txBox="1"/>
          <p:nvPr/>
        </p:nvSpPr>
        <p:spPr>
          <a:xfrm>
            <a:off x="135350" y="1140000"/>
            <a:ext cx="11896200" cy="53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 smtClean="0"/>
              <a:t>Otázka</a:t>
            </a: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 smtClean="0"/>
              <a:t>Jak odpovědět?</a:t>
            </a: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3664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527f9f66c_0_30"/>
          <p:cNvSpPr txBox="1"/>
          <p:nvPr/>
        </p:nvSpPr>
        <p:spPr>
          <a:xfrm>
            <a:off x="597200" y="567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cs-CZ" sz="3900" b="1" dirty="0">
                <a:solidFill>
                  <a:srgbClr val="000000"/>
                </a:solidFill>
              </a:rPr>
              <a:t>Zažili jste workshop, který si předsevzal, provést Vás přípravou oborového dne krok za krokem. Jak naplnil svou vizi?</a:t>
            </a:r>
            <a:endParaRPr sz="3900" b="1" strike="noStrike" dirty="0">
              <a:solidFill>
                <a:srgbClr val="000000"/>
              </a:solidFill>
            </a:endParaRPr>
          </a:p>
        </p:txBody>
      </p:sp>
      <p:sp>
        <p:nvSpPr>
          <p:cNvPr id="346" name="Google Shape;346;gd527f9f66c_0_30"/>
          <p:cNvSpPr txBox="1"/>
          <p:nvPr/>
        </p:nvSpPr>
        <p:spPr>
          <a:xfrm>
            <a:off x="135350" y="1140000"/>
            <a:ext cx="11896200" cy="53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 smtClean="0"/>
              <a:t>Jak odpovědět?</a:t>
            </a: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 smtClean="0"/>
              <a:t>Menti.com</a:t>
            </a:r>
          </a:p>
          <a:p>
            <a:pPr marL="457200" lvl="0" indent="-463550">
              <a:buSzPts val="3700"/>
              <a:buChar char="●"/>
            </a:pPr>
            <a:r>
              <a:rPr lang="cs-CZ" sz="3700" dirty="0" smtClean="0"/>
              <a:t>Kód: </a:t>
            </a:r>
            <a:r>
              <a:rPr lang="cs-CZ" b="1" dirty="0"/>
              <a:t>4692 9130</a:t>
            </a:r>
            <a:endParaRPr lang="cs-CZ" sz="3700" dirty="0" smtClean="0"/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7" y="3119437"/>
            <a:ext cx="2344011" cy="23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6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527f9f66c_0_30"/>
          <p:cNvSpPr txBox="1"/>
          <p:nvPr/>
        </p:nvSpPr>
        <p:spPr>
          <a:xfrm>
            <a:off x="597200" y="567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cs-CZ" sz="3900" b="1" dirty="0">
                <a:solidFill>
                  <a:srgbClr val="000000"/>
                </a:solidFill>
              </a:rPr>
              <a:t>Jak zapojili v ZŠ Turnov učitele a žáky do přípravy a realizace projektu? </a:t>
            </a:r>
            <a:endParaRPr sz="3900" b="1" strike="noStrike" dirty="0">
              <a:solidFill>
                <a:srgbClr val="000000"/>
              </a:solidFill>
            </a:endParaRPr>
          </a:p>
        </p:txBody>
      </p:sp>
      <p:sp>
        <p:nvSpPr>
          <p:cNvPr id="346" name="Google Shape;346;gd527f9f66c_0_30"/>
          <p:cNvSpPr txBox="1"/>
          <p:nvPr/>
        </p:nvSpPr>
        <p:spPr>
          <a:xfrm>
            <a:off x="135350" y="1140000"/>
            <a:ext cx="11896200" cy="53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 smtClean="0"/>
              <a:t>Jak odpovědět?</a:t>
            </a: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 smtClean="0"/>
              <a:t>Menti.com</a:t>
            </a:r>
          </a:p>
          <a:p>
            <a:pPr marL="457200" lvl="0" indent="-463550">
              <a:buSzPts val="3700"/>
              <a:buChar char="●"/>
            </a:pPr>
            <a:r>
              <a:rPr lang="cs-CZ" sz="3700" dirty="0" smtClean="0"/>
              <a:t>Kód: </a:t>
            </a:r>
            <a:r>
              <a:rPr lang="cs-CZ" b="1" dirty="0"/>
              <a:t>4692 9130</a:t>
            </a:r>
            <a:endParaRPr lang="cs-CZ" sz="3700" dirty="0" smtClean="0"/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7" y="3119437"/>
            <a:ext cx="2399096" cy="23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8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527f9f66c_0_30"/>
          <p:cNvSpPr txBox="1"/>
          <p:nvPr/>
        </p:nvSpPr>
        <p:spPr>
          <a:xfrm>
            <a:off x="597200" y="567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cs-CZ" sz="3900" b="1" dirty="0">
                <a:solidFill>
                  <a:srgbClr val="000000"/>
                </a:solidFill>
              </a:rPr>
              <a:t>Jak užitečné byly jednotlivé části workshopu?</a:t>
            </a:r>
            <a:endParaRPr sz="3900" b="1" strike="noStrike" dirty="0">
              <a:solidFill>
                <a:srgbClr val="000000"/>
              </a:solidFill>
            </a:endParaRPr>
          </a:p>
        </p:txBody>
      </p:sp>
      <p:sp>
        <p:nvSpPr>
          <p:cNvPr id="346" name="Google Shape;346;gd527f9f66c_0_30"/>
          <p:cNvSpPr txBox="1"/>
          <p:nvPr/>
        </p:nvSpPr>
        <p:spPr>
          <a:xfrm>
            <a:off x="135350" y="1140000"/>
            <a:ext cx="11896200" cy="53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 smtClean="0"/>
              <a:t>Jak odpovědět?</a:t>
            </a: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 smtClean="0"/>
              <a:t>Menti.com</a:t>
            </a:r>
          </a:p>
          <a:p>
            <a:pPr marL="457200" lvl="0" indent="-463550">
              <a:buSzPts val="3700"/>
              <a:buChar char="●"/>
            </a:pPr>
            <a:r>
              <a:rPr lang="cs-CZ" sz="3700" dirty="0" smtClean="0"/>
              <a:t>Kód: </a:t>
            </a:r>
            <a:r>
              <a:rPr lang="cs-CZ" b="1" dirty="0"/>
              <a:t>7190 7247</a:t>
            </a:r>
            <a:endParaRPr lang="cs-CZ" sz="3700" dirty="0" smtClean="0"/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6" y="3119436"/>
            <a:ext cx="2355029" cy="23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527f9f66c_0_30"/>
          <p:cNvSpPr txBox="1"/>
          <p:nvPr/>
        </p:nvSpPr>
        <p:spPr>
          <a:xfrm>
            <a:off x="597200" y="567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cs-CZ" sz="3900" b="1" dirty="0">
                <a:solidFill>
                  <a:srgbClr val="000000"/>
                </a:solidFill>
              </a:rPr>
              <a:t>Doporučení k jednotlivým částem </a:t>
            </a:r>
            <a:r>
              <a:rPr lang="cs-CZ" sz="3900" b="1" dirty="0" smtClean="0">
                <a:solidFill>
                  <a:srgbClr val="000000"/>
                </a:solidFill>
              </a:rPr>
              <a:t>– </a:t>
            </a:r>
            <a:r>
              <a:rPr lang="cs-CZ" sz="3900" b="1" dirty="0">
                <a:solidFill>
                  <a:srgbClr val="000000"/>
                </a:solidFill>
              </a:rPr>
              <a:t>jak workshop ještě vylepšit?</a:t>
            </a:r>
            <a:endParaRPr sz="3900" b="1" strike="noStrike" dirty="0">
              <a:solidFill>
                <a:srgbClr val="000000"/>
              </a:solidFill>
            </a:endParaRPr>
          </a:p>
        </p:txBody>
      </p:sp>
      <p:sp>
        <p:nvSpPr>
          <p:cNvPr id="346" name="Google Shape;346;gd527f9f66c_0_30"/>
          <p:cNvSpPr txBox="1"/>
          <p:nvPr/>
        </p:nvSpPr>
        <p:spPr>
          <a:xfrm>
            <a:off x="135350" y="1140000"/>
            <a:ext cx="11896200" cy="53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 smtClean="0"/>
              <a:t>Jak odpovědět?</a:t>
            </a: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cs-CZ" sz="3700" dirty="0" smtClean="0"/>
              <a:t>Menti.com</a:t>
            </a:r>
          </a:p>
          <a:p>
            <a:pPr marL="457200" lvl="0" indent="-463550">
              <a:buSzPts val="3700"/>
              <a:buChar char="●"/>
            </a:pPr>
            <a:r>
              <a:rPr lang="cs-CZ" sz="3700" dirty="0" smtClean="0"/>
              <a:t>Kód: </a:t>
            </a:r>
            <a:r>
              <a:rPr lang="cs-CZ" b="1" dirty="0"/>
              <a:t>7190 7247</a:t>
            </a:r>
            <a:endParaRPr lang="cs-CZ" sz="3700" dirty="0" smtClean="0"/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6" y="3119436"/>
            <a:ext cx="2454181" cy="245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8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prezentace je dostupná pod licencí CC BY-SA 4.0 Mezinárodní.</a:t>
            </a:r>
          </a:p>
        </p:txBody>
      </p:sp>
    </p:spTree>
    <p:extLst>
      <p:ext uri="{BB962C8B-B14F-4D97-AF65-F5344CB8AC3E}">
        <p14:creationId xmlns:p14="http://schemas.microsoft.com/office/powerpoint/2010/main" val="252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</a:t>
            </a:r>
            <a:r>
              <a:rPr lang="cs-CZ" sz="173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6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900" b="1"/>
              <a:t>Jak jsme na lov vyrazili...</a:t>
            </a:r>
            <a:endParaRPr sz="3900" b="1" strike="noStrike">
              <a:solidFill>
                <a:srgbClr val="000000"/>
              </a:solidFill>
            </a:endParaRPr>
          </a:p>
        </p:txBody>
      </p:sp>
      <p:sp>
        <p:nvSpPr>
          <p:cNvPr id="315" name="Google Shape;315;p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cs-CZ" sz="3200" dirty="0"/>
              <a:t>jak propojit třídy?</a:t>
            </a:r>
            <a:endParaRPr sz="3200" dirty="0"/>
          </a:p>
          <a:p>
            <a:pPr marL="457200" lvl="0" indent="-431800">
              <a:buSzPts val="3200"/>
              <a:buChar char="●"/>
            </a:pPr>
            <a:r>
              <a:rPr lang="cs-CZ" sz="3200" dirty="0"/>
              <a:t>jak prohloubit zájem žáků o jejich vlastní </a:t>
            </a:r>
            <a:r>
              <a:rPr lang="cs-CZ" sz="3200" dirty="0"/>
              <a:t>„obor</a:t>
            </a:r>
            <a:r>
              <a:rPr lang="cs-CZ" sz="3200" dirty="0" smtClean="0"/>
              <a:t>“</a:t>
            </a:r>
            <a:r>
              <a:rPr lang="cs-CZ" sz="3200" dirty="0" smtClean="0"/>
              <a:t>?</a:t>
            </a:r>
            <a:endParaRPr sz="3200" dirty="0"/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cs-CZ" sz="3200" dirty="0"/>
              <a:t>jak dát učitelům možnost ukázat, co je baví, zajímá?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/>
              <a:t>Sportovní základní soukromá škola Litvínov</a:t>
            </a:r>
            <a:endParaRPr sz="32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/>
              <a:t>ZŠ Kunratice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177253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d527f9f66c_0_5"/>
          <p:cNvSpPr txBox="1"/>
          <p:nvPr/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900" b="1"/>
              <a:t>Propojení </a:t>
            </a:r>
            <a:r>
              <a:rPr lang="cs-CZ" sz="7000" b="1"/>
              <a:t>G</a:t>
            </a:r>
            <a:r>
              <a:rPr lang="cs-CZ" sz="3900" b="1"/>
              <a:t>éček</a:t>
            </a:r>
            <a:endParaRPr sz="3900" b="1" strike="noStrike">
              <a:solidFill>
                <a:srgbClr val="000000"/>
              </a:solidFill>
            </a:endParaRPr>
          </a:p>
        </p:txBody>
      </p:sp>
      <p:sp>
        <p:nvSpPr>
          <p:cNvPr id="321" name="Google Shape;321;gd527f9f66c_0_5"/>
          <p:cNvSpPr txBox="1"/>
          <p:nvPr/>
        </p:nvSpPr>
        <p:spPr>
          <a:xfrm>
            <a:off x="400550" y="1700676"/>
            <a:ext cx="10972500" cy="4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/>
              <a:t>Čtenářská gramotnost</a:t>
            </a:r>
            <a:endParaRPr sz="3200" b="1"/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cs-CZ" sz="3200"/>
              <a:t>čtení textů, recepty, zpracovávání textových výstupů</a:t>
            </a:r>
            <a:endParaRPr sz="320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/>
              <a:t>Matematická gramotnost</a:t>
            </a:r>
            <a:endParaRPr sz="3200" b="1"/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cs-CZ" sz="3200"/>
              <a:t>recepty, měření, vážení, tabulky, grafy</a:t>
            </a:r>
            <a:endParaRPr sz="320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/>
              <a:t>Digitální gramotnost</a:t>
            </a:r>
            <a:endParaRPr sz="3200" b="1"/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cs-CZ" sz="3200"/>
              <a:t>zpracování prezentací, nahrávání, tvorba videí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386999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d527f9f66c_0_10"/>
          <p:cNvSpPr txBox="1"/>
          <p:nvPr/>
        </p:nvSpPr>
        <p:spPr>
          <a:xfrm>
            <a:off x="-676395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900" b="1"/>
              <a:t>Před prvním zásahem...</a:t>
            </a:r>
            <a:endParaRPr sz="3900" b="1" strike="noStrike">
              <a:solidFill>
                <a:srgbClr val="000000"/>
              </a:solidFill>
            </a:endParaRPr>
          </a:p>
        </p:txBody>
      </p:sp>
      <p:sp>
        <p:nvSpPr>
          <p:cNvPr id="327" name="Google Shape;327;gd527f9f66c_0_10"/>
          <p:cNvSpPr txBox="1"/>
          <p:nvPr/>
        </p:nvSpPr>
        <p:spPr>
          <a:xfrm>
            <a:off x="609480" y="1604520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900" dirty="0"/>
              <a:t>CÍL?</a:t>
            </a:r>
            <a:endParaRPr sz="4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900" dirty="0"/>
              <a:t>PRO KOHO? </a:t>
            </a:r>
            <a:r>
              <a:rPr lang="cs-CZ" sz="4900" dirty="0"/>
              <a:t>–</a:t>
            </a:r>
            <a:r>
              <a:rPr lang="cs-CZ" sz="4900" dirty="0" smtClean="0"/>
              <a:t> </a:t>
            </a:r>
            <a:r>
              <a:rPr lang="cs-CZ" sz="4900" dirty="0"/>
              <a:t>žáci</a:t>
            </a:r>
            <a:endParaRPr sz="4900" dirty="0"/>
          </a:p>
          <a:p>
            <a:pPr lvl="0"/>
            <a:r>
              <a:rPr lang="cs-CZ" sz="4900" dirty="0"/>
              <a:t>KDY? </a:t>
            </a:r>
            <a:r>
              <a:rPr lang="cs-CZ" sz="4900" dirty="0"/>
              <a:t>– </a:t>
            </a:r>
            <a:r>
              <a:rPr lang="cs-CZ" sz="4900" dirty="0"/>
              <a:t>termín</a:t>
            </a:r>
            <a:endParaRPr sz="4900" dirty="0"/>
          </a:p>
          <a:p>
            <a:pPr lvl="0"/>
            <a:r>
              <a:rPr lang="cs-CZ" sz="4900" dirty="0"/>
              <a:t>KDO? </a:t>
            </a:r>
            <a:r>
              <a:rPr lang="cs-CZ" sz="4900" dirty="0"/>
              <a:t>– </a:t>
            </a:r>
            <a:r>
              <a:rPr lang="cs-CZ" sz="4900" dirty="0"/>
              <a:t>učitelé</a:t>
            </a:r>
            <a:endParaRPr sz="4900" dirty="0"/>
          </a:p>
          <a:p>
            <a:pPr lvl="0"/>
            <a:r>
              <a:rPr lang="cs-CZ" sz="4900" dirty="0"/>
              <a:t>ZPĚTNÁ VAZBA? </a:t>
            </a:r>
            <a:r>
              <a:rPr lang="cs-CZ" sz="4900" dirty="0"/>
              <a:t>– </a:t>
            </a:r>
            <a:r>
              <a:rPr lang="cs-CZ" sz="4900" dirty="0"/>
              <a:t>jak</a:t>
            </a:r>
            <a:endParaRPr sz="4900" dirty="0"/>
          </a:p>
        </p:txBody>
      </p:sp>
      <p:pic>
        <p:nvPicPr>
          <p:cNvPr id="328" name="Google Shape;328;gd527f9f66c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250" y="487925"/>
            <a:ext cx="3429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51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527f9f66c_0_20"/>
          <p:cNvSpPr txBox="1"/>
          <p:nvPr/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900" b="1"/>
              <a:t>Co jsme zatím navařili...</a:t>
            </a:r>
            <a:endParaRPr sz="3900" b="1" strike="noStrike">
              <a:solidFill>
                <a:srgbClr val="000000"/>
              </a:solidFill>
            </a:endParaRPr>
          </a:p>
        </p:txBody>
      </p:sp>
      <p:sp>
        <p:nvSpPr>
          <p:cNvPr id="334" name="Google Shape;334;gd527f9f66c_0_20"/>
          <p:cNvSpPr txBox="1"/>
          <p:nvPr/>
        </p:nvSpPr>
        <p:spPr>
          <a:xfrm>
            <a:off x="609480" y="1604520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900" dirty="0"/>
              <a:t>4 ročníky oborových dnů</a:t>
            </a:r>
            <a:endParaRPr sz="4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900" dirty="0"/>
              <a:t>stejná pravidla </a:t>
            </a:r>
            <a:r>
              <a:rPr lang="cs-CZ" sz="3300" dirty="0"/>
              <a:t>(dny, přibližný počet žáků ve skupině, zpětná vazba, prezentační den)</a:t>
            </a:r>
            <a:endParaRPr sz="3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900" dirty="0"/>
              <a:t>dostatečná volnost </a:t>
            </a:r>
            <a:r>
              <a:rPr lang="cs-CZ" sz="3300" dirty="0"/>
              <a:t>(témata, místo oborových dnů, forma zpětné vazby)</a:t>
            </a:r>
            <a:endParaRPr sz="3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dirty="0"/>
          </a:p>
        </p:txBody>
      </p:sp>
    </p:spTree>
    <p:extLst>
      <p:ext uri="{BB962C8B-B14F-4D97-AF65-F5344CB8AC3E}">
        <p14:creationId xmlns:p14="http://schemas.microsoft.com/office/powerpoint/2010/main" val="188451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d527f9f66c_0_25"/>
          <p:cNvSpPr txBox="1"/>
          <p:nvPr/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900" b="1"/>
              <a:t>Co stále dochucujeme...</a:t>
            </a:r>
            <a:endParaRPr sz="3900" b="1" strike="noStrike">
              <a:solidFill>
                <a:srgbClr val="000000"/>
              </a:solidFill>
            </a:endParaRPr>
          </a:p>
        </p:txBody>
      </p:sp>
      <p:sp>
        <p:nvSpPr>
          <p:cNvPr id="340" name="Google Shape;340;gd527f9f66c_0_25"/>
          <p:cNvSpPr txBox="1"/>
          <p:nvPr/>
        </p:nvSpPr>
        <p:spPr>
          <a:xfrm>
            <a:off x="609475" y="1604526"/>
            <a:ext cx="10972500" cy="4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900"/>
              <a:t>Jak dlouhý časový rozestup mezi OD a prezentací?</a:t>
            </a:r>
            <a:endParaRPr sz="49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900"/>
              <a:t>Jaké ročníky zapojit?</a:t>
            </a:r>
            <a:endParaRPr sz="49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900"/>
              <a:t>Jakým způsobem hodnotit zapojení jednotlivců?</a:t>
            </a:r>
            <a:endParaRPr sz="49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900"/>
              <a:t>Jaká témata nabídnout?</a:t>
            </a:r>
            <a:endParaRPr sz="4900"/>
          </a:p>
        </p:txBody>
      </p:sp>
    </p:spTree>
    <p:extLst>
      <p:ext uri="{BB962C8B-B14F-4D97-AF65-F5344CB8AC3E}">
        <p14:creationId xmlns:p14="http://schemas.microsoft.com/office/powerpoint/2010/main" val="21082627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3" ma:contentTypeDescription="Vytvoří nový dokument" ma:contentTypeScope="" ma:versionID="10e365720dac1e0fdc693187206eda6d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7ff1619633837a466018c7ae0c01f6f3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IVB xmlns="2130e236-7480-4e04-be66-a00b8657e6f7" xsi:nil="true"/>
  </documentManagement>
</p:properties>
</file>

<file path=customXml/itemProps1.xml><?xml version="1.0" encoding="utf-8"?>
<ds:datastoreItem xmlns:ds="http://schemas.openxmlformats.org/officeDocument/2006/customXml" ds:itemID="{F7D84C39-8AC4-433D-8015-B6037158A3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9A541C-4BDB-4994-A8F4-9969EDA72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3BEED0-12E3-420E-8EBD-B750274E7ECF}">
  <ds:schemaRefs>
    <ds:schemaRef ds:uri="8a1c2036-36f5-4773-a353-a11a7cdf52ae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2130e236-7480-4e04-be66-a00b8657e6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Širokoúhlá obrazovka</PresentationFormat>
  <Paragraphs>81</Paragraphs>
  <Slides>17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Motiv Office</vt:lpstr>
      <vt:lpstr>Aby srnec zachutnal…  Oborové dny na Skálovce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2021-05-11T18:06:49Z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